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74" r:id="rId5"/>
    <p:sldId id="286" r:id="rId6"/>
    <p:sldId id="277" r:id="rId7"/>
    <p:sldId id="292" r:id="rId8"/>
    <p:sldId id="293" r:id="rId9"/>
    <p:sldId id="288" r:id="rId10"/>
    <p:sldId id="289" r:id="rId11"/>
    <p:sldId id="284" r:id="rId12"/>
    <p:sldId id="281" r:id="rId13"/>
    <p:sldId id="285" r:id="rId14"/>
    <p:sldId id="290" r:id="rId15"/>
    <p:sldId id="294" r:id="rId16"/>
    <p:sldId id="273" r:id="rId17"/>
  </p:sldIdLst>
  <p:sldSz cx="12192000" cy="6858000"/>
  <p:notesSz cx="6881813" cy="92964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C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9676B-5C32-494E-8A52-D5A079AA360C}" type="datetimeFigureOut">
              <a:rPr lang="es-PE" smtClean="0"/>
              <a:t>17/04/2019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6DCC8-E55D-4571-9CEC-D24B565490F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07279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B895-A025-4EF5-88EB-ABACF1B20391}" type="datetimeFigureOut">
              <a:rPr lang="es-PE" smtClean="0"/>
              <a:t>17/04/2019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0729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B895-A025-4EF5-88EB-ABACF1B20391}" type="datetimeFigureOut">
              <a:rPr lang="es-PE" smtClean="0"/>
              <a:t>17/04/2019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3407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B895-A025-4EF5-88EB-ABACF1B20391}" type="datetimeFigureOut">
              <a:rPr lang="es-PE" smtClean="0"/>
              <a:t>17/04/2019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7141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B895-A025-4EF5-88EB-ABACF1B20391}" type="datetimeFigureOut">
              <a:rPr lang="es-PE" smtClean="0"/>
              <a:t>17/04/2019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3567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B895-A025-4EF5-88EB-ABACF1B20391}" type="datetimeFigureOut">
              <a:rPr lang="es-PE" smtClean="0"/>
              <a:t>17/04/2019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9972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B895-A025-4EF5-88EB-ABACF1B20391}" type="datetimeFigureOut">
              <a:rPr lang="es-PE" smtClean="0"/>
              <a:t>17/04/2019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1524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B895-A025-4EF5-88EB-ABACF1B20391}" type="datetimeFigureOut">
              <a:rPr lang="es-PE" smtClean="0"/>
              <a:t>17/04/2019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3682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B895-A025-4EF5-88EB-ABACF1B20391}" type="datetimeFigureOut">
              <a:rPr lang="es-PE" smtClean="0"/>
              <a:t>17/04/2019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9899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B895-A025-4EF5-88EB-ABACF1B20391}" type="datetimeFigureOut">
              <a:rPr lang="es-PE" smtClean="0"/>
              <a:t>17/04/2019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3479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B895-A025-4EF5-88EB-ABACF1B20391}" type="datetimeFigureOut">
              <a:rPr lang="es-PE" smtClean="0"/>
              <a:t>17/04/2019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9528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B895-A025-4EF5-88EB-ABACF1B20391}" type="datetimeFigureOut">
              <a:rPr lang="es-PE" smtClean="0"/>
              <a:t>17/04/2019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7836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5B895-A025-4EF5-88EB-ABACF1B20391}" type="datetimeFigureOut">
              <a:rPr lang="es-PE" smtClean="0"/>
              <a:t>17/04/2019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6041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2576" y="2756386"/>
            <a:ext cx="9144000" cy="2387600"/>
          </a:xfrm>
        </p:spPr>
        <p:txBody>
          <a:bodyPr>
            <a:normAutofit/>
          </a:bodyPr>
          <a:lstStyle/>
          <a:p>
            <a:r>
              <a:rPr lang="es-PE" sz="4000" dirty="0" smtClean="0"/>
              <a:t/>
            </a:r>
            <a:br>
              <a:rPr lang="es-PE" sz="4000" dirty="0" smtClean="0"/>
            </a:br>
            <a:r>
              <a:rPr lang="es-PE" sz="3600" b="1" dirty="0" smtClean="0">
                <a:latin typeface="+mn-lt"/>
              </a:rPr>
              <a:t>Dirección </a:t>
            </a:r>
            <a:r>
              <a:rPr lang="es-PE" sz="3600" b="1" dirty="0">
                <a:latin typeface="+mn-lt"/>
              </a:rPr>
              <a:t>General de </a:t>
            </a:r>
            <a:r>
              <a:rPr lang="es-PE" sz="3600" b="1" dirty="0" smtClean="0">
                <a:latin typeface="+mn-lt"/>
              </a:rPr>
              <a:t>Administración</a:t>
            </a:r>
            <a:br>
              <a:rPr lang="es-PE" sz="3600" b="1" dirty="0" smtClean="0">
                <a:latin typeface="+mn-lt"/>
              </a:rPr>
            </a:br>
            <a:r>
              <a:rPr lang="es-PE" sz="2400" b="1" dirty="0" smtClean="0">
                <a:latin typeface="+mn-lt"/>
              </a:rPr>
              <a:t>Expositor: Lic. </a:t>
            </a:r>
            <a:r>
              <a:rPr lang="es-PE" sz="2400" b="1" dirty="0" err="1" smtClean="0">
                <a:latin typeface="+mn-lt"/>
              </a:rPr>
              <a:t>Ivar</a:t>
            </a:r>
            <a:r>
              <a:rPr lang="es-PE" sz="2400" b="1" dirty="0" smtClean="0">
                <a:latin typeface="+mn-lt"/>
              </a:rPr>
              <a:t> Rodrigo Farfán Muñoz</a:t>
            </a:r>
            <a:endParaRPr lang="es-PE" sz="2800" b="1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4317" y="2989986"/>
            <a:ext cx="9144000" cy="1655762"/>
          </a:xfrm>
        </p:spPr>
        <p:txBody>
          <a:bodyPr/>
          <a:lstStyle/>
          <a:p>
            <a:r>
              <a:rPr lang="es-PE" sz="3200" b="1" dirty="0"/>
              <a:t>Informe de Ejecución Presupuestal </a:t>
            </a:r>
            <a:r>
              <a:rPr lang="es-PE" sz="3200" b="1" dirty="0" smtClean="0"/>
              <a:t>2018</a:t>
            </a:r>
            <a:endParaRPr lang="es-PE" sz="3200" b="1" dirty="0"/>
          </a:p>
          <a:p>
            <a:endParaRPr lang="es-PE" dirty="0"/>
          </a:p>
        </p:txBody>
      </p:sp>
      <p:pic>
        <p:nvPicPr>
          <p:cNvPr id="16386" name="Picture 2" descr="Resultado de imagen para UNMS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82" y="190122"/>
            <a:ext cx="9413875" cy="249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280117" y="6488668"/>
            <a:ext cx="3703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 smtClean="0"/>
              <a:t>Ciudad Universitaria, 22 de abril 2019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9457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1041400" y="14514"/>
            <a:ext cx="10515600" cy="50573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s-PE" sz="2800" b="1" dirty="0"/>
              <a:t>RECAUDACION DE INGRESOS POR FACULTADES 2018 - FUENTE RDR</a:t>
            </a:r>
            <a:endParaRPr lang="es-PE" sz="2800" b="1" dirty="0">
              <a:latin typeface="+mn-l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712000"/>
              </p:ext>
            </p:extLst>
          </p:nvPr>
        </p:nvGraphicFramePr>
        <p:xfrm>
          <a:off x="1041400" y="678999"/>
          <a:ext cx="10150465" cy="5647500"/>
        </p:xfrm>
        <a:graphic>
          <a:graphicData uri="http://schemas.openxmlformats.org/drawingml/2006/table">
            <a:tbl>
              <a:tblPr firstRow="1" firstCol="1" bandRow="1"/>
              <a:tblGrid>
                <a:gridCol w="5225460"/>
                <a:gridCol w="1642345"/>
                <a:gridCol w="1790542"/>
                <a:gridCol w="1492118"/>
              </a:tblGrid>
              <a:tr h="4897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FACULTADES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SALDO AL 31.12.2017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INGRESOS PERIODO 2018 AL 31.12.2018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INGRESOS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MEDICINA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570,311.09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18,161,145.66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18,731,456.75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DERECHO Y CIENCIA POLÍTICA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2,098,141.34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6,513,325.01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8,611,466.35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LETRAS Y CIENCIAS HUMANAS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838,354.97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5,790,240.07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6,628,595.04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FARMACIA Y BIOQUIMICA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347,600.13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2,867,749.49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3,215,349.62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ODONTOLOGIA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402,231.79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3,973,995.22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4,376,227.01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EDUCACION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1,110,942.66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6,961,995.33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8,072,937.99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QUIMICA E ING. QUIMICA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33,458.66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1,875,371.87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1,908,830.53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MEDICINA VETERINARIA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88,528.39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5,680,706.56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5,769,234.95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CIENCIAS ADMINISTRATIVAS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708,154.95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9,696,997.01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10,405,151.96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CIENCIAS BIOLOGICAS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-347,794.89</a:t>
                      </a:r>
                      <a:endParaRPr lang="es-PE" sz="15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938,761.61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590,966.72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CIENCIAS CONTABLES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757,186.45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6,655,776.30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7,412,962.75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CIENCIAS ECONOMICAS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-575,474.23</a:t>
                      </a:r>
                      <a:endParaRPr lang="es-PE" sz="15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4,380,635.23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3,805,161.00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CIENCIAS FÍSICAS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-179,339.85</a:t>
                      </a:r>
                      <a:endParaRPr lang="es-PE" sz="15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1,012,517.98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833,178.13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CIENCIAS MATEMÁTICAS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-499,419.66</a:t>
                      </a:r>
                      <a:endParaRPr lang="es-PE" sz="15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1,336,268.59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836,848.93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CIENCIAS SOCIALES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-282,605.00</a:t>
                      </a:r>
                      <a:endParaRPr lang="es-PE" sz="15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2,784,662.53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2,502,057.53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ING. GEOL. MIN. METAL. Y GEO.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346,994.80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5,553,367.73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5,900,362.53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INGENIERÍA INDUSTRIAL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107,402.06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6,364,553.27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6,471,955.33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PSICOLOGÍA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-4,106.79</a:t>
                      </a:r>
                      <a:endParaRPr lang="es-PE" sz="15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2,166,693.37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2,162,586.58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INGENIERÍA ELECTRÓNICA Y ELÉCTRICA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-433,612.50</a:t>
                      </a:r>
                      <a:endParaRPr lang="es-PE" sz="15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1,392,588.77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958,976.27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ING. DE SISTEMAS E INFORMÁTICA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280,636.53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2,930,533.21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3,211,169.74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5,367,590.90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97,037,884.81</a:t>
                      </a:r>
                      <a:endParaRPr lang="es-P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102,405,475.71</a:t>
                      </a:r>
                      <a:endParaRPr lang="es-P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07" marR="42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899887" y="6301650"/>
            <a:ext cx="5399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s-PE" b="1" dirty="0"/>
              <a:t>Fuente Quipucamayoc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59924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3686" y="677071"/>
            <a:ext cx="10515600" cy="513100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es-PE" sz="3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Recaudación </a:t>
            </a:r>
            <a:r>
              <a:rPr lang="es-PE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>d</a:t>
            </a:r>
            <a:r>
              <a:rPr lang="es-PE" sz="3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 Ingresos por Sede Central 2018</a:t>
            </a:r>
            <a:endParaRPr lang="es-PE" sz="36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544335"/>
              </p:ext>
            </p:extLst>
          </p:nvPr>
        </p:nvGraphicFramePr>
        <p:xfrm>
          <a:off x="823686" y="1896033"/>
          <a:ext cx="10515600" cy="2402906"/>
        </p:xfrm>
        <a:graphic>
          <a:graphicData uri="http://schemas.openxmlformats.org/drawingml/2006/table">
            <a:tbl>
              <a:tblPr firstRow="1" firstCol="1" bandRow="1"/>
              <a:tblGrid>
                <a:gridCol w="4515399"/>
                <a:gridCol w="1915942"/>
                <a:gridCol w="2061058"/>
                <a:gridCol w="2023201"/>
              </a:tblGrid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FACULTADES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SALDO AL 31.12.2017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INGRESOS PERIODO 2018 AL 31.12.2018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INGRESOS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SEDE CENTRAL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-56,120,819.32</a:t>
                      </a:r>
                      <a:endParaRPr lang="es-PE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26,640,322.15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-29,480,497.17</a:t>
                      </a:r>
                      <a:endParaRPr lang="es-PE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ESCUELA DE POSGRADO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2,414,451.04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2,629,011.66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5,043,462.70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OFICINA CENTRAL DE ADMISION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19,603,084.12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30,014,563.62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49,617,647.74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CENTRO PRE UNIVERSITARIO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17,560,134.94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30,541,125.15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48,101,260.09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-16,543,149.22</a:t>
                      </a:r>
                      <a:endParaRPr lang="es-PE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89,825,022.58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73,281,873.36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710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7793" y="-4944"/>
            <a:ext cx="11186656" cy="552021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s-PE" sz="3600" b="1" dirty="0" smtClean="0">
                <a:latin typeface="+mn-lt"/>
              </a:rPr>
              <a:t>Ejecución de Egresos RDR 2018</a:t>
            </a:r>
            <a:endParaRPr lang="es-PE" sz="3600" b="1" dirty="0">
              <a:latin typeface="+mn-lt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481086"/>
              </p:ext>
            </p:extLst>
          </p:nvPr>
        </p:nvGraphicFramePr>
        <p:xfrm>
          <a:off x="142035" y="547077"/>
          <a:ext cx="11858171" cy="6239964"/>
        </p:xfrm>
        <a:graphic>
          <a:graphicData uri="http://schemas.openxmlformats.org/drawingml/2006/table">
            <a:tbl>
              <a:tblPr firstRow="1" firstCol="1" bandRow="1"/>
              <a:tblGrid>
                <a:gridCol w="3421779"/>
                <a:gridCol w="1289539"/>
                <a:gridCol w="1383323"/>
                <a:gridCol w="1242646"/>
                <a:gridCol w="1264302"/>
                <a:gridCol w="933474"/>
                <a:gridCol w="1043165"/>
                <a:gridCol w="1279943"/>
              </a:tblGrid>
              <a:tr h="9337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FACULTADES</a:t>
                      </a:r>
                      <a:endParaRPr lang="es-P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CONTRATO ADMINISTRATIVO DE SERVICIOS</a:t>
                      </a:r>
                      <a:endParaRPr lang="es-P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OTRAS RETRIBUCIONES Y COMPLEMENTOS PERSONAL ADMINISTRATIVO</a:t>
                      </a:r>
                      <a:endParaRPr lang="es-P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OTRAS RETRIBUCIONES Y COMPLEMENTOS PERSONAL DOCENTE</a:t>
                      </a:r>
                      <a:endParaRPr lang="es-P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BIENES Y SERVICIOS</a:t>
                      </a:r>
                      <a:endParaRPr lang="es-P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OTROS GASTOS</a:t>
                      </a:r>
                      <a:endParaRPr lang="es-P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ACTIVOS NO FINANCIEROS</a:t>
                      </a:r>
                      <a:endParaRPr lang="es-P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GASTOS</a:t>
                      </a:r>
                      <a:endParaRPr lang="es-P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8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MEDICINA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1,819,503.52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1,211,364.18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4,104,621.98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6,617,712.65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43,667.86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984,870.53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14,781,740.72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DERECHO Y CIENCIA POLÍTICA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419,534.27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335,686.29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1,202,057.10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1,741,488.32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38,949.10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310,354.66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4,048,069.74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LETRAS Y CIENCIAS HUMANAS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491,596.59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283,769.99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1,122,720.58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3,226,642.50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39,695.50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201,715.25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5,366,140.41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FARMACIA Y BIOQUIMICA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354,753.07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67,252.73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703,435.50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1,543,066.31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4,150.00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65,830.11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2,738,487.72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ODONTOLOGIA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191,548.22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132,230.59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789,276.87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2,238,858.06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1,400.00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106,381.38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3,459,695.12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EDUCACION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1,024,973.67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409,117.15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1,793,501.15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2,019,101.76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143,431.84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55,253.64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5,445,379.21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QUIMICA E ING. QUIMICA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351,210.52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126,759.13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417,574.79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979,082.02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8,500.00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202,136.02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2,085,262.48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MEDICINA VETERINARIA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786,882.15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481,567.65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610,883.62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3,819,740.86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18,811.20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122,187.42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5,840,072.90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CIENCIAS ADMINISTRATIVAS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574,215.28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383,188.91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2,373,898.28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4,729,592.28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97,985.12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444,043.93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8,602,923.80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CIENCIAS BIOLOGICAS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88,818.40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169,711.20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382,978.54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298,668.12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16,725.42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956,901.68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CIENCIAS CONTABLES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453,008.68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231,886.30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1,743,759.50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2,904,829.70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99,557.60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155,018.90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5,588,060.68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CIENCIAS ECONOMICAS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200,917.89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267,039.34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1,524,007.97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2,009,681.86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81,787.84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27,937.69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4,111,372.59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CIENCIAS FÍSICAS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83,545.86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98,238.69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389,895.00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536,154.54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16,897.00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78,417.27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1,203,148.36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CIENCIAS MATEMÁTICAS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119,621.46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169,968.05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478,685.50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556,199.36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58,573.37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1,383,047.74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CIENCIAS SOCIALES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245,901.65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179,855.70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797,686.61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1,496,620.76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57,360.10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181,977.08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2,959,401.90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ING. GEOL. MIN. METAL. Y GEO.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175,061.87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302,997.08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1,428,188.82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2,162,591.04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56,763.78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497,716.50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4,623,319.09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INGENIERÍA INDUSTRIAL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703,231.87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207,396.56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1,495,949.44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3,861,147.19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29,375.05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79,549.44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6,376,649.55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PSICOLOGÍA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319,168.71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123,045.17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713,109.12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517,930.39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23,491.00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159,286.81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1,856,031.20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INGENIERÍA ELECTRÓNICA Y ELÉCTRICA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129,372.97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77,274.19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360,755.16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1,071,163.98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4,900.35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355,488.23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1,998,954.88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FACULTAD DE ING. DE SISTEMAS E INFORMÁTICA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187,103.53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248,959.44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825,319.66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1,459,155.10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21,266.05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103,952.33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2,845,756.11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6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8,719,970.18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5,507,308.34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23,258,305.19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43,789,426.80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787,989.39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4,207,415.98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86,270,415.88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2" marR="38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9330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1984" y="533400"/>
            <a:ext cx="10515600" cy="937846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s-PE" b="1" dirty="0" smtClean="0">
                <a:latin typeface="+mn-lt"/>
              </a:rPr>
              <a:t>Ejecución de Egresos RDR - 2018</a:t>
            </a:r>
            <a:endParaRPr lang="es-PE" b="1" dirty="0">
              <a:latin typeface="+mn-l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940882"/>
              </p:ext>
            </p:extLst>
          </p:nvPr>
        </p:nvGraphicFramePr>
        <p:xfrm>
          <a:off x="99643" y="1720580"/>
          <a:ext cx="12004431" cy="3550084"/>
        </p:xfrm>
        <a:graphic>
          <a:graphicData uri="http://schemas.openxmlformats.org/drawingml/2006/table">
            <a:tbl>
              <a:tblPr firstRow="1" firstCol="1" bandRow="1"/>
              <a:tblGrid>
                <a:gridCol w="1817077"/>
                <a:gridCol w="1459523"/>
                <a:gridCol w="1565031"/>
                <a:gridCol w="1582615"/>
                <a:gridCol w="1283677"/>
                <a:gridCol w="1301262"/>
                <a:gridCol w="1318846"/>
                <a:gridCol w="1676400"/>
              </a:tblGrid>
              <a:tr h="13764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DEPENDENCIA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CONTRATO ADMINISTRATIVO DE SERVICIOS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OTRAS RETRIBUCIONES Y COMPLEMENTOS PERSONAL ADMINISTRATIVO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OTRAS RETRIBUCIONES Y COMPLEMENTOS PERSONAL DOCENTE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BIENES Y SERVICIOS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OTROS GASTOS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ACTIVOS NO FINANCIEROS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GASTOS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550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SEDE CENTRAL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6,541,635.66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5,879,011.85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5,954,978.59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47,548,940.22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2,044,180.90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2,945,049.81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70,913,797.03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OFICINA CENTRAL DE ADMISION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354,359.18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812,695.32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5,328,376.00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2,814,710.74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308,624.33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9,618,765.57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0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CENTRO PRE UNIVERSITARIO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2,898,631.30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318,297.00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5,807,154.35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7,985,999.13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47,025.20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17,057,106.98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05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9,794,626.14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7,010,004.17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17,090,508.94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58,349,650.09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2,044,180.90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3,300,699.34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97,589,669.58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2550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946639" y="0"/>
            <a:ext cx="10515600" cy="492369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s-PE" sz="3200" b="1" dirty="0"/>
              <a:t>INGRESOS Y EGRESOS RDR - 2018</a:t>
            </a:r>
            <a:endParaRPr lang="es-PE" sz="3200" b="1" dirty="0">
              <a:latin typeface="+mn-l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260929"/>
              </p:ext>
            </p:extLst>
          </p:nvPr>
        </p:nvGraphicFramePr>
        <p:xfrm>
          <a:off x="328246" y="668215"/>
          <a:ext cx="11435862" cy="6001800"/>
        </p:xfrm>
        <a:graphic>
          <a:graphicData uri="http://schemas.openxmlformats.org/drawingml/2006/table">
            <a:tbl>
              <a:tblPr firstRow="1" firstCol="1" bandRow="1"/>
              <a:tblGrid>
                <a:gridCol w="3309906"/>
                <a:gridCol w="1709783"/>
                <a:gridCol w="1602362"/>
                <a:gridCol w="1709783"/>
                <a:gridCol w="1633693"/>
                <a:gridCol w="1470335"/>
              </a:tblGrid>
              <a:tr h="396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FACULTADES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b="1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SALDO AL 31.12.2017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b="1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INGRESOS AL 31 DE DICIEMBRE 2018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b="1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 INGRESOS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b="1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GASTOS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b="1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SALDO FINAL AL 31.12.2018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4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FACULTAD DE MEDICINA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570,311.09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18,161,145.66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18,731,456.75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14,781,740.72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4,807,081.71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FACULTAD DE DERECHO Y CIENCIA POLÍTICA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2,098,141.34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6,513,325.01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8,611,466.35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4,048,069.74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1,388,531.32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FACULTAD DE LETRAS Y CIENCIAS HUMANAS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838,354.97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5,790,240.07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6,628,595.04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5,366,140.41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2,514,173.63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FACULTAD DE FARMACIA Y BIOQUIMICA</a:t>
                      </a:r>
                      <a:endParaRPr lang="es-P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347,600.13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2,867,749.49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3,215,349.62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2,738,487.72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1,298,247.46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FACULTAD DE ODONTOLOGIA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402,231.79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3,973,995.22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4,376,227.01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3,459,695.12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933,554.03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FACULTAD DE EDUCACION</a:t>
                      </a:r>
                      <a:endParaRPr lang="es-P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1,110,942.66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6,961,995.33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8,072,937.99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5,445,379.21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2,128,456.78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FACULTAD DE QUIMICA E ING. QUIMICA</a:t>
                      </a:r>
                      <a:endParaRPr lang="es-P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33,458.66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1,875,371.87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1,908,830.53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2,085,262.48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928,408.26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FACULTAD DE MEDICINA VETERINARIA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88,528.39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5,680,706.56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5,769,234.95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5,840,072.90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2,114,577.42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FACULTAD DE CIENCIAS ADMINISTRATIVAS</a:t>
                      </a:r>
                      <a:endParaRPr lang="es-P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708,154.95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9,696,997.01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10,405,151.96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8,602,923.80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2,381,760.55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FACULTAD DE CIENCIAS BIOLOGICAS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-347,794.89</a:t>
                      </a:r>
                      <a:endParaRPr lang="es-PE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938,761.61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590,966.72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956,901.68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470,962.66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FACULTAD DE CIENCIAS CONTABLES</a:t>
                      </a:r>
                      <a:endParaRPr lang="es-P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757,186.45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6,655,776.30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7,412,962.75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5,588,060.68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1,682,220.34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FACULTAD DE CIENCIAS ECONOMICAS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-575,474.23</a:t>
                      </a:r>
                      <a:endParaRPr lang="es-PE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4,380,635.23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3,805,161.00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4,111,372.59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1,575,672.38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FACULTAD DE CIENCIAS FÍSICAS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-179,339.85</a:t>
                      </a:r>
                      <a:endParaRPr lang="es-PE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1,012,517.98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833,178.13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1,203,148.36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398,766.08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FACULTAD DE CIENCIAS MATEMÁTICAS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-499,419.66</a:t>
                      </a:r>
                      <a:endParaRPr lang="es-PE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1,336,268.59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836,848.93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1,383,047.74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461,269.45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FACULTAD DE CIENCIAS SOCIALES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-282,605.00</a:t>
                      </a:r>
                      <a:endParaRPr lang="es-PE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2,784,662.53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2,502,057.53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2,959,401.90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1,068,250.31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FACULTAD DE ING. GEOL. MIN. METAL. Y GEO.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346,994.80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5,553,367.73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5,900,362.53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4,623,319.09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1,797,077.34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FACULTAD DE INGENIERÍA INDUSTRIAL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107,402.06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6,364,553.27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6,471,955.33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6,376,649.55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2,475,216.45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FACULTAD DE PSICOLOGÍA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-4,106.79</a:t>
                      </a:r>
                      <a:endParaRPr lang="es-PE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2,166,693.37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2,162,586.58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1,856,031.20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569,358.48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FACULTAD DE INGENIERÍA ELECTRÓNICA Y ELÉCTRICA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-433,612.50</a:t>
                      </a:r>
                      <a:endParaRPr lang="es-PE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1,392,588.77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958,976.27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1,998,954.88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795,383.74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FACULTAD DE ING. DE SISTEMAS E INFORMÁTICA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280,636.53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2,930,533.21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3,211,169.74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2,845,756.11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871,705.27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5,367,590.90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97,037,884.81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102,405,475.71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86,270,415.88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30,660,673.66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81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879229" y="439616"/>
            <a:ext cx="10515600" cy="492369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s-PE" sz="3200" b="1" dirty="0"/>
              <a:t>INGRESOS Y EGRESOS RDR - 2018</a:t>
            </a:r>
            <a:endParaRPr lang="es-PE" sz="3200" b="1" dirty="0">
              <a:latin typeface="+mn-lt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92777"/>
              </p:ext>
            </p:extLst>
          </p:nvPr>
        </p:nvGraphicFramePr>
        <p:xfrm>
          <a:off x="448405" y="1775693"/>
          <a:ext cx="11095894" cy="3320079"/>
        </p:xfrm>
        <a:graphic>
          <a:graphicData uri="http://schemas.openxmlformats.org/drawingml/2006/table">
            <a:tbl>
              <a:tblPr firstRow="1" firstCol="1" bandRow="1"/>
              <a:tblGrid>
                <a:gridCol w="2106065"/>
                <a:gridCol w="1938398"/>
                <a:gridCol w="1652954"/>
                <a:gridCol w="1740877"/>
                <a:gridCol w="1828800"/>
                <a:gridCol w="1828800"/>
              </a:tblGrid>
              <a:tr h="545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DEPENDENCIA</a:t>
                      </a:r>
                      <a:endParaRPr lang="es-P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SALDO AL 31.12.2017</a:t>
                      </a:r>
                      <a:endParaRPr lang="es-P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INGRESOS AL 31 DE DICIEMBRE 2018</a:t>
                      </a:r>
                      <a:endParaRPr lang="es-P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INGRESOS</a:t>
                      </a:r>
                      <a:endParaRPr lang="es-P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GASTOS</a:t>
                      </a:r>
                      <a:endParaRPr lang="es-P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SALDO FINAL AL 31.12.2018</a:t>
                      </a:r>
                      <a:endParaRPr lang="es-P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703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SEDE CENTRAL</a:t>
                      </a:r>
                      <a:endParaRPr lang="es-PE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-56,120,819.32</a:t>
                      </a:r>
                      <a:endParaRPr lang="es-PE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26,640,322.15</a:t>
                      </a:r>
                      <a:endParaRPr lang="es-PE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-29,480,497.17</a:t>
                      </a:r>
                      <a:endParaRPr lang="es-PE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70,913,797.03</a:t>
                      </a:r>
                      <a:endParaRPr lang="es-PE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-100,394,294.20</a:t>
                      </a:r>
                      <a:endParaRPr lang="es-PE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7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OFICINA CENTRAL DE ADMISION</a:t>
                      </a:r>
                      <a:endParaRPr lang="es-PE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19,603,084.12</a:t>
                      </a:r>
                      <a:endParaRPr lang="es-PE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30,014,563.62</a:t>
                      </a:r>
                      <a:endParaRPr lang="es-PE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49,617,647.74</a:t>
                      </a:r>
                      <a:endParaRPr lang="es-PE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9,618,765.57</a:t>
                      </a:r>
                      <a:endParaRPr lang="es-PE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39,998,882.17</a:t>
                      </a:r>
                      <a:endParaRPr lang="es-PE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CENTRO PRE UNIVERSITARIO</a:t>
                      </a:r>
                      <a:endParaRPr lang="es-PE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17,560,134.94</a:t>
                      </a:r>
                      <a:endParaRPr lang="es-PE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30,541,125.15</a:t>
                      </a:r>
                      <a:endParaRPr lang="es-PE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48,101,260.09</a:t>
                      </a:r>
                      <a:endParaRPr lang="es-PE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17,057,106.98</a:t>
                      </a:r>
                      <a:endParaRPr lang="es-PE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31,044,153.11</a:t>
                      </a:r>
                      <a:endParaRPr lang="es-PE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8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PE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17,560,134.94</a:t>
                      </a:r>
                      <a:endParaRPr lang="es-PE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30,541,125.15</a:t>
                      </a:r>
                      <a:endParaRPr lang="es-PE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68,238,410.66</a:t>
                      </a:r>
                      <a:endParaRPr lang="es-PE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97,589,669.58</a:t>
                      </a:r>
                      <a:endParaRPr lang="es-PE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-29,351,258.92</a:t>
                      </a:r>
                      <a:endParaRPr lang="es-PE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04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58576"/>
            <a:ext cx="10515600" cy="4351338"/>
          </a:xfrm>
          <a:noFill/>
        </p:spPr>
        <p:txBody>
          <a:bodyPr/>
          <a:lstStyle/>
          <a:p>
            <a:pPr marL="0" indent="0" algn="ctr">
              <a:buNone/>
            </a:pPr>
            <a:endParaRPr lang="es-PE" dirty="0" smtClean="0"/>
          </a:p>
          <a:p>
            <a:pPr marL="0" indent="0" algn="ctr">
              <a:buNone/>
            </a:pPr>
            <a:endParaRPr lang="es-PE" dirty="0"/>
          </a:p>
          <a:p>
            <a:pPr marL="0" indent="0" algn="ctr">
              <a:buNone/>
            </a:pPr>
            <a:endParaRPr lang="es-PE" dirty="0" smtClean="0"/>
          </a:p>
          <a:p>
            <a:pPr marL="0" indent="0" algn="ctr">
              <a:buNone/>
            </a:pPr>
            <a:r>
              <a:rPr lang="es-PE" sz="4800" b="1" dirty="0" smtClean="0"/>
              <a:t>MUCHAS GRACIAS !!</a:t>
            </a:r>
            <a:endParaRPr lang="es-PE" sz="4800" b="1" dirty="0"/>
          </a:p>
        </p:txBody>
      </p:sp>
    </p:spTree>
    <p:extLst>
      <p:ext uri="{BB962C8B-B14F-4D97-AF65-F5344CB8AC3E}">
        <p14:creationId xmlns:p14="http://schemas.microsoft.com/office/powerpoint/2010/main" val="249777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2384" y="332174"/>
            <a:ext cx="9870989" cy="1325563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s-PE" b="1" dirty="0">
                <a:latin typeface="+mn-lt"/>
              </a:rPr>
              <a:t>Ejecución Presupuestal </a:t>
            </a:r>
            <a:r>
              <a:rPr lang="es-PE" b="1" dirty="0" smtClean="0">
                <a:latin typeface="+mn-lt"/>
              </a:rPr>
              <a:t>2018 </a:t>
            </a:r>
            <a:r>
              <a:rPr lang="es-PE" b="1" dirty="0">
                <a:latin typeface="+mn-lt"/>
              </a:rPr>
              <a:t>– Toda Fuente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159275"/>
              </p:ext>
            </p:extLst>
          </p:nvPr>
        </p:nvGraphicFramePr>
        <p:xfrm>
          <a:off x="412124" y="2408346"/>
          <a:ext cx="11410682" cy="3036506"/>
        </p:xfrm>
        <a:graphic>
          <a:graphicData uri="http://schemas.openxmlformats.org/drawingml/2006/table">
            <a:tbl>
              <a:tblPr firstRow="1" firstCol="1" bandRow="1"/>
              <a:tblGrid>
                <a:gridCol w="4899747"/>
                <a:gridCol w="2079026"/>
                <a:gridCol w="2667503"/>
                <a:gridCol w="1764406"/>
              </a:tblGrid>
              <a:tr h="4507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FUENTE DE FINANCIAMIENTO</a:t>
                      </a:r>
                      <a:endParaRPr lang="es-PE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PIM</a:t>
                      </a:r>
                      <a:endParaRPr lang="es-PE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EJECUTADO (*)</a:t>
                      </a:r>
                      <a:endParaRPr lang="es-PE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AVANCE %</a:t>
                      </a:r>
                      <a:endParaRPr lang="es-PE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450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ORDINARIOS</a:t>
                      </a:r>
                      <a:endParaRPr lang="es-PE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309,576,939.00</a:t>
                      </a:r>
                      <a:endParaRPr lang="es-PE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293,901,984.83</a:t>
                      </a:r>
                      <a:endParaRPr lang="es-PE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94.94</a:t>
                      </a:r>
                      <a:endParaRPr lang="es-PE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DIRECTAMENTE RECAUDADOS</a:t>
                      </a:r>
                      <a:endParaRPr lang="es-PE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200,255,587.00</a:t>
                      </a:r>
                      <a:endParaRPr lang="es-PE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183,860,085.46</a:t>
                      </a:r>
                      <a:endParaRPr lang="es-PE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91.81</a:t>
                      </a:r>
                      <a:endParaRPr lang="es-PE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DONACIONES Y TRANSFERENCIAS</a:t>
                      </a:r>
                      <a:endParaRPr lang="es-PE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15,037,538.00</a:t>
                      </a:r>
                      <a:endParaRPr lang="es-PE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9,566,168.93</a:t>
                      </a:r>
                      <a:endParaRPr lang="es-PE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63.62</a:t>
                      </a:r>
                      <a:endParaRPr lang="es-PE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DETERMINADOS</a:t>
                      </a:r>
                      <a:endParaRPr lang="es-PE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110,153.00</a:t>
                      </a:r>
                      <a:endParaRPr lang="es-PE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68,325.34</a:t>
                      </a:r>
                      <a:endParaRPr lang="es-PE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62.03</a:t>
                      </a:r>
                      <a:endParaRPr lang="es-PE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PE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524,980,217.00</a:t>
                      </a:r>
                      <a:endParaRPr lang="es-PE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487,396,564.56</a:t>
                      </a:r>
                      <a:endParaRPr lang="es-PE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92.84</a:t>
                      </a:r>
                      <a:endParaRPr lang="es-PE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899887" y="6301650"/>
            <a:ext cx="5399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**Ejecución </a:t>
            </a:r>
            <a:r>
              <a:rPr lang="es-PE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nivel de </a:t>
            </a:r>
            <a:r>
              <a:rPr lang="es-PE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DEVENGADO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5101475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5466" y="332173"/>
            <a:ext cx="8808308" cy="1325563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s-PE" b="1" dirty="0">
                <a:latin typeface="+mn-lt"/>
              </a:rPr>
              <a:t>Ejecución </a:t>
            </a:r>
            <a:r>
              <a:rPr lang="es-PE" b="1" dirty="0" smtClean="0">
                <a:latin typeface="+mn-lt"/>
              </a:rPr>
              <a:t>Presupuestal 2018 - </a:t>
            </a:r>
            <a:r>
              <a:rPr lang="es-PE" b="1" dirty="0">
                <a:latin typeface="+mn-lt"/>
              </a:rPr>
              <a:t>Recursos Ordinarios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685892"/>
              </p:ext>
            </p:extLst>
          </p:nvPr>
        </p:nvGraphicFramePr>
        <p:xfrm>
          <a:off x="838199" y="2653045"/>
          <a:ext cx="10971727" cy="2768962"/>
        </p:xfrm>
        <a:graphic>
          <a:graphicData uri="http://schemas.openxmlformats.org/drawingml/2006/table">
            <a:tbl>
              <a:tblPr firstRow="1" firstCol="1" bandRow="1"/>
              <a:tblGrid>
                <a:gridCol w="4711260"/>
                <a:gridCol w="1999048"/>
                <a:gridCol w="2402317"/>
                <a:gridCol w="1859102"/>
              </a:tblGrid>
              <a:tr h="3955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FUENTE DE FINANCIAMIENTO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PIM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EJECUTADO (*)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AVANCE %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95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 PERSONAL Y OBLIGACIONES SOCIALES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204,638,904.00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189,803,354.51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92.75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 PENSIONES Y OTRAS PRESTACIONES SOCIALES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41,999,748.00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42,031,847.76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100.08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 BIENES Y SERVICIOS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21,698,925.00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21,371,039.43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98.49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 OTROS GASTOS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11,425,301.00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11,351,653.68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99.36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 ADQUISICION DE ACTIVOS NO FINANCIEROS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29,814,061.00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29,344,089.45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98.42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309,576,939.00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293,901,984.83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94.94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838199" y="5740541"/>
            <a:ext cx="5399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**Ejecución </a:t>
            </a:r>
            <a:r>
              <a:rPr lang="es-PE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nivel de </a:t>
            </a:r>
            <a:r>
              <a:rPr lang="es-PE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DEVENGADO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569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s-PE" b="1" dirty="0" smtClean="0">
                <a:latin typeface="+mn-lt"/>
              </a:rPr>
              <a:t>Ejecución Presupuestal 2018 – Recursos Directamente Recaudados</a:t>
            </a:r>
            <a:endParaRPr lang="es-PE" b="1" dirty="0">
              <a:latin typeface="+mn-lt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286225"/>
              </p:ext>
            </p:extLst>
          </p:nvPr>
        </p:nvGraphicFramePr>
        <p:xfrm>
          <a:off x="838198" y="2335091"/>
          <a:ext cx="10881576" cy="2623276"/>
        </p:xfrm>
        <a:graphic>
          <a:graphicData uri="http://schemas.openxmlformats.org/drawingml/2006/table">
            <a:tbl>
              <a:tblPr firstRow="1" firstCol="1" bandRow="1"/>
              <a:tblGrid>
                <a:gridCol w="4672549"/>
                <a:gridCol w="1982623"/>
                <a:gridCol w="2484348"/>
                <a:gridCol w="1742056"/>
              </a:tblGrid>
              <a:tr h="372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FUENTE DE FINANCIAMIENTO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PIM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EJECUTADO (*)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AVANCE %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72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 PERSONAL Y OBLIGACIONES SOCIALES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58,070,914.00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52,866,126.64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91.04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 BIENES Y SERVICIOS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130,363,683.00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120,653,673.21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92.55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 OTROS GASTOS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2,808,336.00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2,832,170.29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100.85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 ADQUISICION DE ACTIVOS NO FINANCIEROS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9,012,654.00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7,508,115.32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83.31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200,255,587.00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183,860,085.46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91.81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1045360" y="5602770"/>
            <a:ext cx="5399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**Ejecución </a:t>
            </a:r>
            <a:r>
              <a:rPr lang="es-PE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nivel de </a:t>
            </a:r>
            <a:r>
              <a:rPr lang="es-PE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DEVENGADO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445431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s-PE" b="1" dirty="0" smtClean="0">
                <a:latin typeface="+mn-lt"/>
              </a:rPr>
              <a:t>Ejecución Presupuestal 2018 – Donaciones y Transferencias</a:t>
            </a:r>
            <a:endParaRPr lang="es-PE" b="1" dirty="0">
              <a:latin typeface="+mn-lt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448170"/>
              </p:ext>
            </p:extLst>
          </p:nvPr>
        </p:nvGraphicFramePr>
        <p:xfrm>
          <a:off x="838200" y="2266683"/>
          <a:ext cx="10515600" cy="2792525"/>
        </p:xfrm>
        <a:graphic>
          <a:graphicData uri="http://schemas.openxmlformats.org/drawingml/2006/table">
            <a:tbl>
              <a:tblPr firstRow="1" firstCol="1" bandRow="1"/>
              <a:tblGrid>
                <a:gridCol w="4515399"/>
                <a:gridCol w="1915942"/>
                <a:gridCol w="2425788"/>
                <a:gridCol w="1658471"/>
              </a:tblGrid>
              <a:tr h="3963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FUENTE DE FINANCIAMIENTO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PIM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EJECUTADO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AVANCE %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963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 PERSONAL Y OBLIGACIONES SOCIALES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546,812.00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385,373.90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70.48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 BIENES Y SERVICIOS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8,461,965.00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6,378,996.67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75.38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 OTROS GASTOS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654,257.00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454,298.70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69.44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 ADQUISICION DE ACTIVOS NO FINANCIEROS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5,374,504.00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2,347,499.66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43.68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15,037,538.00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9,566,168.93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63.62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003796" y="5635203"/>
            <a:ext cx="5399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**Ejecución </a:t>
            </a:r>
            <a:r>
              <a:rPr lang="es-PE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nivel de </a:t>
            </a:r>
            <a:r>
              <a:rPr lang="es-PE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DEVENGADO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07742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s-PE" b="1" dirty="0">
                <a:latin typeface="+mn-lt"/>
              </a:rPr>
              <a:t>Ejecución Presupuestal 2018 – </a:t>
            </a:r>
            <a:r>
              <a:rPr lang="es-PE" b="1" dirty="0" smtClean="0">
                <a:latin typeface="+mn-lt"/>
              </a:rPr>
              <a:t>Recursos Determinados</a:t>
            </a:r>
            <a:endParaRPr lang="es-PE" b="1" dirty="0">
              <a:latin typeface="+mn-l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879133"/>
              </p:ext>
            </p:extLst>
          </p:nvPr>
        </p:nvGraphicFramePr>
        <p:xfrm>
          <a:off x="838200" y="2408237"/>
          <a:ext cx="10515600" cy="1369696"/>
        </p:xfrm>
        <a:graphic>
          <a:graphicData uri="http://schemas.openxmlformats.org/drawingml/2006/table">
            <a:tbl>
              <a:tblPr firstRow="1" firstCol="1" bandRow="1"/>
              <a:tblGrid>
                <a:gridCol w="4515399"/>
                <a:gridCol w="1915942"/>
                <a:gridCol w="2061058"/>
                <a:gridCol w="2023201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FUENTE DE FINANCIAMIENTO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PIM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EJECUTADO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AVANCE %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 ADQUISICION DE ACTIVOS NO FINANCIEROS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110,153.00</a:t>
                      </a:r>
                      <a:endParaRPr lang="es-PE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68,325.34</a:t>
                      </a:r>
                      <a:endParaRPr lang="es-PE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62.03</a:t>
                      </a:r>
                      <a:endParaRPr lang="es-PE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110,153.00</a:t>
                      </a:r>
                      <a:endParaRPr lang="es-PE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68,325.34</a:t>
                      </a:r>
                      <a:endParaRPr lang="es-PE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62.03</a:t>
                      </a:r>
                      <a:endParaRPr lang="es-PE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36"/>
          <p:cNvSpPr>
            <a:spLocks noChangeArrowheads="1"/>
          </p:cNvSpPr>
          <p:nvPr/>
        </p:nvSpPr>
        <p:spPr bwMode="auto">
          <a:xfrm>
            <a:off x="838200" y="35258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sp>
        <p:nvSpPr>
          <p:cNvPr id="6" name="CuadroTexto 5"/>
          <p:cNvSpPr txBox="1"/>
          <p:nvPr/>
        </p:nvSpPr>
        <p:spPr>
          <a:xfrm>
            <a:off x="696687" y="4915973"/>
            <a:ext cx="5399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**Ejecución </a:t>
            </a:r>
            <a:r>
              <a:rPr lang="es-PE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nivel de </a:t>
            </a:r>
            <a:r>
              <a:rPr lang="es-PE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DEVENGADO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7408522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958668" y="0"/>
            <a:ext cx="10515600" cy="32067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s-PE" sz="1600" b="1" dirty="0"/>
              <a:t>EJECUCION DE INVERSIONES CON RECURSOS ORDINARIOS</a:t>
            </a:r>
            <a:endParaRPr lang="es-PE" sz="1600" b="1" dirty="0">
              <a:latin typeface="+mn-l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942744"/>
              </p:ext>
            </p:extLst>
          </p:nvPr>
        </p:nvGraphicFramePr>
        <p:xfrm>
          <a:off x="319315" y="320677"/>
          <a:ext cx="11453965" cy="6474862"/>
        </p:xfrm>
        <a:graphic>
          <a:graphicData uri="http://schemas.openxmlformats.org/drawingml/2006/table">
            <a:tbl>
              <a:tblPr firstRow="1" firstCol="1" bandRow="1"/>
              <a:tblGrid>
                <a:gridCol w="7692571"/>
                <a:gridCol w="1161143"/>
                <a:gridCol w="1436915"/>
                <a:gridCol w="1163336"/>
              </a:tblGrid>
              <a:tr h="359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PROYECTO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PIM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EJECUTADO (**)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AVANCE %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440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CONSTRUCCION E IMPLEMENTACION DE MODULOS DEMOSTRATIVOS DE PRODUCCION ANIMAL PARA ACTIVIDADES DE ENSEÑANZA, CAPACITACION E INVESTIGACION- FUNDO EL TARO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173,500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173,500.00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CONSTRUCCION E IMPLEMENTACION DE LA EAP DE INGENIERIA MECANICA DE FLUIDOS - UNMSM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318,640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318,638.05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MEJORAMIENTO, AMPLIACION E IMPLEMENTACION DE AULAS, LABORATORIOS Y AMBIENTES ADMINISTRATIVOS PARA LAS EAP DE ING. TEXTIL Y CONFECCIONES E INGENIERIA INDUSTRIAL DE LA FACULTAD DE INGENIERIA INDUSTRIAL - UNMSM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206,993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206,992.37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IMPLEMENTACION DE LOS DEPARTAMENTOS ACADEMICOS DE LA FACULTAD DE MEDICINA SEDE DE SAN FERNANDO DE LA UNIVERSIDAD NACIONAL MAYOR DE SAN MARCOS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204,960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204,960.00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AMPLIACION E IMPLEMENTACION DEL PABELLON DE LABORATORIOS Y UNIDAD DE POSGRADO DE LA FACULTAD DE CIENCIAS FISICAS - UNMSM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85,238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84,273.69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98.87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MEJORAMIENTO DE LOS SERVICIOS DEL AREA DE IMAGENOLOGIA DE LA FACULTAD DE ODONTOLOGIA DE LA UNMSM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1,170,343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1,167,689.16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99.77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MEJORAMIENTO DE LOS SERVICIOS DE LABORATORIOS DE LAS EAP DE FARMACIA Y BIOQUMICA, CIENCIAS DE LOS ALIMENTOS Y TOXICOLOGIA DE LA FACULTAD DE FARMACIA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415,762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415,762.00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MEJORAMIENTO DE LOS SERVICIOS ACADEMICOS Y ADMINISTRATIVOS DE LA BIBLIOTECA CENTRAL DE LA UNIVERSIDAD NACIONAL MAYOR DE SAN MARCOS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5,602,599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5,553,150.63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99.12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INSTALACION E IMPLEMENTACION DE LA EAP DE INGENIERIA CIVIL - UNMSM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876,030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873,469.10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99.71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INSTALACION DEL CENTRO DE ESTUDIOS COMPLEMENTARIOS DE LA UNIVERSIDAD NACIONAL MAYOR DE SAN MARCOS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116,726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116,725.73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MEJORAMIENTO DEL SERVICIO ACADEMICO DE LAS AREAS DE LABORATORIO DE LAS EAP QUIMICA E INGENIERIA QUIMICA - UNMSM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1,747,463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1,738,969.97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99.51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INSTALACION DE LA UNIDAD DE POSTGRADO DE LA FACULTAD DE MEDICINA VETERINARIA - UNMSM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58,900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58,900.00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MEJORAMIENTO DE LOS SERVICIOS ACADEMICOS DE LA BIBLIOTECA ESPECIALIZADA Y AMBIENTES COMPLEMENTARIOS DE LA FACULTAD DE FARMACIA Y BIOQUIMICA - UNMSM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106,919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106,916.90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MEJORAMIENTO DE LOS SERVICIOS ACADEMICOS DE LAS ESCUELAS ACADEMICO PROFESIONALES DE LINGUISTICA, LITERATURA, ARTE, FILOSOFIA, DANZA, CONSERVACION Y RESTAURACION DE LA FACULTAD DE LETRAS Y CIENCIAS HUMANAS DE LA UNMSM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75,483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75,482.83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8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929640" y="0"/>
            <a:ext cx="10515600" cy="32067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s-PE" sz="1600" b="1" dirty="0"/>
              <a:t>EJECUCION DE INVERSIONES CON RECURSOS ORDINARIOS</a:t>
            </a:r>
            <a:endParaRPr lang="es-PE" sz="1600" b="1" dirty="0">
              <a:latin typeface="+mn-l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497743"/>
              </p:ext>
            </p:extLst>
          </p:nvPr>
        </p:nvGraphicFramePr>
        <p:xfrm>
          <a:off x="383523" y="320675"/>
          <a:ext cx="11607833" cy="6144897"/>
        </p:xfrm>
        <a:graphic>
          <a:graphicData uri="http://schemas.openxmlformats.org/drawingml/2006/table">
            <a:tbl>
              <a:tblPr firstRow="1" firstCol="1" bandRow="1"/>
              <a:tblGrid>
                <a:gridCol w="7721599"/>
                <a:gridCol w="1393372"/>
                <a:gridCol w="1393371"/>
                <a:gridCol w="1099491"/>
              </a:tblGrid>
              <a:tr h="376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PROYECTO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PIM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EJECUTADO (**)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AVANCE %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82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MEJORAMIENTO DEL SERVICIO DE LABORATORIOS EN LA FACULTAD DE INGENIERIA ELECTRONICA Y ELECTRICA DE LA UNIVERSIDAD NACIONAL MAYOR DE SAN MARCOS</a:t>
                      </a:r>
                      <a:endParaRPr lang="es-P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476,306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476,305.06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AMPLIACION, REMODELACION Y ACONDICIONAMIENTO DEL PABELLON DE LA FACULTAD DE LETRAS Y CIENCIAS HUMANAS - UNMSM</a:t>
                      </a:r>
                      <a:endParaRPr lang="es-P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80,500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80,500.00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CREACION, REHABILITACION Y EQUIPAMIENTO DE LA FACULTAD DE CIENCIAS ECONOMICAS DE LA UNIVERSIDAD NACIONAL MAYOR DE SAN MARCOS</a:t>
                      </a:r>
                      <a:endParaRPr lang="es-P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540,822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531,239.03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98.23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MEJORAMIENTO DE LOS SERVICIOS ACADEMICOS DE LA BIBLIOTECA DE LA FACULTAD DE CIENCIAS SOCIALES DE LA UNMSM</a:t>
                      </a:r>
                      <a:endParaRPr lang="es-P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481,553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475,552.52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98.75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MEJORAMIENTO DE LOS SERVICIOS DE LABORATORIO DE LA EAP DE INGENIERIA GEOGRAFICA, FIGMMG - UNMSM</a:t>
                      </a:r>
                      <a:endParaRPr lang="es-P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337,118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203,811.69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60.46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INSTALACION DEL PABELLON ADMINISTRATIVO DE LA FACULTAD DE ODONTOLOGIA EN LA UNIVERSIDAD NACIONAL MAYOR DE SAN MARCOS</a:t>
                      </a:r>
                      <a:endParaRPr lang="es-P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2,995,623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2,906,697.29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97.03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MEJORAMIENTO DE LOS SERVICIOS DE LABORATORIO DE LA EAP INGENIERIA GEOLOGICA, FIGMMG - UNMSM</a:t>
                      </a:r>
                      <a:endParaRPr lang="es-P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360,378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360,377.20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MEJORAMIENTO DEL SERVICIO DE LABORATORIOS DE LA FACULTAD DE MEDICINA VETERINARIA - UNMSM</a:t>
                      </a:r>
                      <a:endParaRPr lang="es-P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3,033,803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3,033,800.38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MEJORAMIENTO Y REHABILITACION DEL SERVICIO DE AGUA POTABLE Y ALCANTARILLADO EN LA CIUDAD UNIVERSITARIA DE LA UNMSM</a:t>
                      </a:r>
                      <a:endParaRPr lang="es-P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292,485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292,480.33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MEJORAMIENTO Y AMPLIACION DE LA PLANTA PILOTO DE ALIMENTOS DE LA FACULTAD DE QUIMICA E INGENIERIA QUIMICA DE LA UNMSM</a:t>
                      </a:r>
                      <a:endParaRPr lang="es-P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948,207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895,134.10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94.40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MEJORAMIENTO DE LOS SERVICIOS ACADEMICOS Y ADMINISTRATIVOS DE LA FACULTAD DE CIENCIAS BIOLOGICAS EN LA UNIVERSIDAD NACIONAL MAYOR DE SAN MARCOS</a:t>
                      </a:r>
                      <a:endParaRPr lang="es-P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2,014,686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2,014,668.94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MEJORAMIENTO DEL SERVICIO DE TRANSITABILIDAD PEATONAL Y VEHICULAR DE LA UNIVERSIDAD NACIONAL MAYOR DE SAN MARCOS, CIUDAD UNIVERSITARIA, DISTRITO DE CE</a:t>
                      </a:r>
                      <a:endParaRPr lang="es-P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104,000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89,000.00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85.58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MEJORAMIENTO DE LOS SERVICIOS INFORMATICOS DEL CENTRO DE MANUFACTURA AVANZADA DE LA FACULTAD DE INGENIERIA INDUSTRIAL DE LA UNMSM</a:t>
                      </a:r>
                      <a:endParaRPr lang="es-P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2,744,231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2,691,416.14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98.08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AMPLIACION MARGINAL DEL SERVICIO EDUCATIVO EN LABORATORIOS DE LAS AREAS ACADEMICAS DE CIENCIAS BASICAS Y CIENCIAS DE SALUD DE LA UNIVERSIDAD NACIONAL MAYOR DE SAN MARCOS</a:t>
                      </a:r>
                      <a:endParaRPr lang="es-P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1,393,006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1,371,068.54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98.43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26,962,274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26,517,481.65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98.35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93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041400" y="14514"/>
            <a:ext cx="10515600" cy="50573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s-PE" sz="2800" b="1" dirty="0">
                <a:latin typeface="+mn-lt"/>
              </a:rPr>
              <a:t>Ejecución </a:t>
            </a:r>
            <a:r>
              <a:rPr lang="es-PE" sz="2800" b="1" dirty="0" smtClean="0">
                <a:latin typeface="+mn-lt"/>
              </a:rPr>
              <a:t>de Inversiones con Recursos Directamente Recaudados</a:t>
            </a:r>
            <a:endParaRPr lang="es-PE" sz="2800" b="1" dirty="0">
              <a:latin typeface="+mn-lt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210063"/>
              </p:ext>
            </p:extLst>
          </p:nvPr>
        </p:nvGraphicFramePr>
        <p:xfrm>
          <a:off x="435429" y="691868"/>
          <a:ext cx="11306628" cy="5609782"/>
        </p:xfrm>
        <a:graphic>
          <a:graphicData uri="http://schemas.openxmlformats.org/drawingml/2006/table">
            <a:tbl>
              <a:tblPr firstRow="1" firstCol="1" bandRow="1"/>
              <a:tblGrid>
                <a:gridCol w="6560457"/>
                <a:gridCol w="1335314"/>
                <a:gridCol w="1973943"/>
                <a:gridCol w="1436914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PROYECTO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PIM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EJECUTADO (**)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AVANCE %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MEJORAMIENTO DE LA FACULTAD DE DERECHO Y CIENCIA POLITICA DE LA UNIVERSIDAD NACIONAL MAYOR DE SAN MARCOS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200,000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58,000.00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29.00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60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AMPLIACION Y MEJORAMIENTO DE LOS SERVICIOS ACADEMICOS Y ADMINISTRATIVOS DE LA EAP DE PSICOLOGIA-FACULTAD DE PSICOLOGIA - UNMSM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172,000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111,000.00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64.53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INSTALACION DE LA ESCUELA DE POSTGRADO EN LA CIUDAD UNIVERSITARIA - UNMSM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100,000.00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INSTALACION DE LA UNIDAD DE POSTGRADO DE LA FACULTAD DE MEDICINA VETERINARIA - UNMSM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25,500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25,500.00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60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INSTALACION DEL PABELLON ADMINISTRATIVO DE LA FACULTAD DE ODONTOLOGIA EN LA UNIVERSIDAD NACIONAL MAYOR DE SAN MARCOS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78,324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56,360.40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71.96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MEJORAMIENTO Y REHABILITACION DEL SERVICIO DE AGUA POTABLE Y ALCANTARILLADO EN LA CIUDAD UNIVERSITARIA DE LA UNMSM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63,000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45,000.00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71.43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MEJORAMIENTO DEL SERVICIO DE FORMACION PROFESIONAL EN ADMINISTRACION DE TURISMO DE LA UNMSM, DISTRITO DEL CERCADO DE LIMA, PROVINCIA DE LIMA Y DEPARTAMENTO DE LIMA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200,000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200,000.00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MEJORAMIENTO DE LOS SERVICIOS ACADEMICOS DE LA EAP ING AMBIENTAL Y AMBIENTES COMPLEMENTARIOS EN LA FACULTAD DE INGENIERIA GEOLOGICA, MINAS, METALURGICA Y GEOGRAFICA-UNMSM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26,000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26,000.00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864,824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621,860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71.91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899887" y="6301650"/>
            <a:ext cx="5399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**Ejecución </a:t>
            </a:r>
            <a:r>
              <a:rPr lang="es-PE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nivel de </a:t>
            </a:r>
            <a:r>
              <a:rPr lang="es-PE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DEVENGADO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5954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1995</Words>
  <Application>Microsoft Office PowerPoint</Application>
  <PresentationFormat>Panorámica</PresentationFormat>
  <Paragraphs>794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Tema de Office</vt:lpstr>
      <vt:lpstr> Dirección General de Administración Expositor: Lic. Ivar Rodrigo Farfán Muñoz</vt:lpstr>
      <vt:lpstr>Ejecución Presupuestal 2018 – Toda Fuente</vt:lpstr>
      <vt:lpstr>Ejecución Presupuestal 2018 - Recursos Ordinarios</vt:lpstr>
      <vt:lpstr>Ejecución Presupuestal 2018 – Recursos Directamente Recaudados</vt:lpstr>
      <vt:lpstr>Ejecución Presupuestal 2018 – Donaciones y Transferencias</vt:lpstr>
      <vt:lpstr>Ejecución Presupuestal 2018 – Recursos Determinados</vt:lpstr>
      <vt:lpstr>EJECUCION DE INVERSIONES CON RECURSOS ORDINARIOS</vt:lpstr>
      <vt:lpstr>EJECUCION DE INVERSIONES CON RECURSOS ORDINARIOS</vt:lpstr>
      <vt:lpstr>Ejecución de Inversiones con Recursos Directamente Recaudados</vt:lpstr>
      <vt:lpstr>RECAUDACION DE INGRESOS POR FACULTADES 2018 - FUENTE RDR</vt:lpstr>
      <vt:lpstr>Recaudación de Ingresos por Sede Central 2018</vt:lpstr>
      <vt:lpstr>Ejecución de Egresos RDR 2018</vt:lpstr>
      <vt:lpstr>Ejecución de Egresos RDR - 2018</vt:lpstr>
      <vt:lpstr>INGRESOS Y EGRESOS RDR - 2018</vt:lpstr>
      <vt:lpstr>INGRESOS Y EGRESOS RDR - 2018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General de Administración</dc:title>
  <dc:creator>Rodrigo Farfan</dc:creator>
  <cp:lastModifiedBy>Maribel Cespedes</cp:lastModifiedBy>
  <cp:revision>80</cp:revision>
  <cp:lastPrinted>2018-07-24T17:32:42Z</cp:lastPrinted>
  <dcterms:created xsi:type="dcterms:W3CDTF">2017-04-16T23:23:44Z</dcterms:created>
  <dcterms:modified xsi:type="dcterms:W3CDTF">2019-04-17T19:26:17Z</dcterms:modified>
</cp:coreProperties>
</file>