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74" r:id="rId5"/>
    <p:sldId id="286" r:id="rId6"/>
    <p:sldId id="277" r:id="rId7"/>
    <p:sldId id="287" r:id="rId8"/>
    <p:sldId id="288" r:id="rId9"/>
    <p:sldId id="284" r:id="rId10"/>
    <p:sldId id="281" r:id="rId11"/>
    <p:sldId id="292" r:id="rId12"/>
    <p:sldId id="293" r:id="rId13"/>
    <p:sldId id="294" r:id="rId14"/>
    <p:sldId id="295" r:id="rId15"/>
    <p:sldId id="273" r:id="rId16"/>
  </p:sldIdLst>
  <p:sldSz cx="12192000" cy="6858000"/>
  <p:notesSz cx="6881813" cy="9296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3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9676B-5C32-494E-8A52-D5A079AA360C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6DCC8-E55D-4571-9CEC-D24B565490F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7279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729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407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7141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567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972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524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682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899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479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528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836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B895-A025-4EF5-88EB-ABACF1B20391}" type="datetimeFigureOut">
              <a:rPr lang="es-PE" smtClean="0"/>
              <a:t>12/07/2020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4974-3DEF-467F-AF88-BB64E0B211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041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7171" y="2884516"/>
            <a:ext cx="10246822" cy="3591097"/>
          </a:xfrm>
        </p:spPr>
        <p:txBody>
          <a:bodyPr>
            <a:normAutofit lnSpcReduction="10000"/>
          </a:bodyPr>
          <a:lstStyle/>
          <a:p>
            <a:endParaRPr 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 de Ejecución Presupuestal </a:t>
            </a:r>
          </a:p>
          <a:p>
            <a:r>
              <a:rPr lang="es-P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31 de diciembre del 2019</a:t>
            </a:r>
          </a:p>
          <a:p>
            <a:endParaRPr lang="es-P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s-E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DIRECCIÓN GENERAL DE ADMINISTRACIÓN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EXPOSITOR</a:t>
            </a:r>
            <a:r>
              <a:rPr lang="es-E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: MG. </a:t>
            </a:r>
            <a:r>
              <a:rPr lang="es-E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IVAR RODRIGO FARFAN MUÑOZ </a:t>
            </a:r>
            <a:endParaRPr lang="es-PE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Resultado de imagen para UNM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82" y="165184"/>
            <a:ext cx="10154311" cy="249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57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1171" y="874811"/>
            <a:ext cx="10162571" cy="71365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3600" b="1" dirty="0">
                <a:latin typeface="+mn-lt"/>
              </a:rPr>
              <a:t>Recaudación de Ingreso - Sede Central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78E924A-F0A6-FB4B-81EB-1BFD42C8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367504"/>
              </p:ext>
            </p:extLst>
          </p:nvPr>
        </p:nvGraphicFramePr>
        <p:xfrm>
          <a:off x="1111171" y="2041032"/>
          <a:ext cx="10162571" cy="3140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9376">
                  <a:extLst>
                    <a:ext uri="{9D8B030D-6E8A-4147-A177-3AD203B41FA5}">
                      <a16:colId xmlns="" xmlns:a16="http://schemas.microsoft.com/office/drawing/2014/main" val="1017801096"/>
                    </a:ext>
                  </a:extLst>
                </a:gridCol>
                <a:gridCol w="1752167">
                  <a:extLst>
                    <a:ext uri="{9D8B030D-6E8A-4147-A177-3AD203B41FA5}">
                      <a16:colId xmlns="" xmlns:a16="http://schemas.microsoft.com/office/drawing/2014/main" val="2265617680"/>
                    </a:ext>
                  </a:extLst>
                </a:gridCol>
                <a:gridCol w="1645514">
                  <a:extLst>
                    <a:ext uri="{9D8B030D-6E8A-4147-A177-3AD203B41FA5}">
                      <a16:colId xmlns="" xmlns:a16="http://schemas.microsoft.com/office/drawing/2014/main" val="3269568782"/>
                    </a:ext>
                  </a:extLst>
                </a:gridCol>
                <a:gridCol w="1645514">
                  <a:extLst>
                    <a:ext uri="{9D8B030D-6E8A-4147-A177-3AD203B41FA5}">
                      <a16:colId xmlns="" xmlns:a16="http://schemas.microsoft.com/office/drawing/2014/main" val="14466998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AL 31.12.2018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INGRESOS PERIODO 2019 AL 31.12.2019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INGRESOS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5549274"/>
                  </a:ext>
                </a:extLst>
              </a:tr>
              <a:tr h="553202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 dirty="0">
                          <a:effectLst/>
                        </a:rPr>
                        <a:t>ADMINISTRACION CENTRAL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>
                          <a:effectLst/>
                        </a:rPr>
                        <a:t>-100,394,294.20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>
                          <a:effectLst/>
                        </a:rPr>
                        <a:t>32,221,591.11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>
                          <a:effectLst/>
                        </a:rPr>
                        <a:t>-68,172,703.09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2364843"/>
                  </a:ext>
                </a:extLst>
              </a:tr>
              <a:tr h="553202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 dirty="0">
                          <a:effectLst/>
                        </a:rPr>
                        <a:t>OFICINA CENTRAL DE ADMISION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 dirty="0">
                          <a:effectLst/>
                        </a:rPr>
                        <a:t>39,998,882.17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 dirty="0">
                          <a:effectLst/>
                        </a:rPr>
                        <a:t>32,844,135.12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>
                          <a:effectLst/>
                        </a:rPr>
                        <a:t>72,843,017.29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0315798"/>
                  </a:ext>
                </a:extLst>
              </a:tr>
              <a:tr h="553202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>
                          <a:effectLst/>
                        </a:rPr>
                        <a:t>CENTRO PRE UNIVERSITARIO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>
                          <a:effectLst/>
                        </a:rPr>
                        <a:t>31,044,153.11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 dirty="0">
                          <a:effectLst/>
                        </a:rPr>
                        <a:t>30,712,645.05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600" u="none" strike="noStrike" dirty="0">
                          <a:effectLst/>
                        </a:rPr>
                        <a:t>61,756,798.16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92485025"/>
                  </a:ext>
                </a:extLst>
              </a:tr>
              <a:tr h="648472">
                <a:tc>
                  <a:txBody>
                    <a:bodyPr/>
                    <a:lstStyle/>
                    <a:p>
                      <a:pPr algn="ctr" fontAlgn="t"/>
                      <a:r>
                        <a:rPr lang="es-PE" sz="2400" b="1" u="none" strike="noStrike" dirty="0">
                          <a:effectLst/>
                        </a:rPr>
                        <a:t>TOTAL</a:t>
                      </a:r>
                      <a:endParaRPr lang="es-PE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2000" b="1" u="none" strike="noStrike" dirty="0">
                          <a:effectLst/>
                        </a:rPr>
                        <a:t>-29,351,258.92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2000" b="1" u="none" strike="noStrike" dirty="0">
                          <a:effectLst/>
                        </a:rPr>
                        <a:t>95,778,371.28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2000" b="1" u="none" strike="noStrike" dirty="0">
                          <a:effectLst/>
                        </a:rPr>
                        <a:t>66,427,112.36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82147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93300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884" y="76053"/>
            <a:ext cx="11712632" cy="54667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+mn-lt"/>
              </a:rPr>
              <a:t>Ejecución de Egresos – Facultades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A43532D4-E782-6447-B59C-7D4A6183C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24372"/>
              </p:ext>
            </p:extLst>
          </p:nvPr>
        </p:nvGraphicFramePr>
        <p:xfrm>
          <a:off x="439837" y="821802"/>
          <a:ext cx="11296890" cy="5909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3143">
                  <a:extLst>
                    <a:ext uri="{9D8B030D-6E8A-4147-A177-3AD203B41FA5}">
                      <a16:colId xmlns="" xmlns:a16="http://schemas.microsoft.com/office/drawing/2014/main" val="470829998"/>
                    </a:ext>
                  </a:extLst>
                </a:gridCol>
                <a:gridCol w="1120272">
                  <a:extLst>
                    <a:ext uri="{9D8B030D-6E8A-4147-A177-3AD203B41FA5}">
                      <a16:colId xmlns="" xmlns:a16="http://schemas.microsoft.com/office/drawing/2014/main" val="3443529759"/>
                    </a:ext>
                  </a:extLst>
                </a:gridCol>
                <a:gridCol w="1181967">
                  <a:extLst>
                    <a:ext uri="{9D8B030D-6E8A-4147-A177-3AD203B41FA5}">
                      <a16:colId xmlns="" xmlns:a16="http://schemas.microsoft.com/office/drawing/2014/main" val="2921466990"/>
                    </a:ext>
                  </a:extLst>
                </a:gridCol>
                <a:gridCol w="1184234">
                  <a:extLst>
                    <a:ext uri="{9D8B030D-6E8A-4147-A177-3AD203B41FA5}">
                      <a16:colId xmlns="" xmlns:a16="http://schemas.microsoft.com/office/drawing/2014/main" val="1475176014"/>
                    </a:ext>
                  </a:extLst>
                </a:gridCol>
                <a:gridCol w="1192692">
                  <a:extLst>
                    <a:ext uri="{9D8B030D-6E8A-4147-A177-3AD203B41FA5}">
                      <a16:colId xmlns="" xmlns:a16="http://schemas.microsoft.com/office/drawing/2014/main" val="1830098850"/>
                    </a:ext>
                  </a:extLst>
                </a:gridCol>
                <a:gridCol w="1237171">
                  <a:extLst>
                    <a:ext uri="{9D8B030D-6E8A-4147-A177-3AD203B41FA5}">
                      <a16:colId xmlns="" xmlns:a16="http://schemas.microsoft.com/office/drawing/2014/main" val="1694260076"/>
                    </a:ext>
                  </a:extLst>
                </a:gridCol>
                <a:gridCol w="964408">
                  <a:extLst>
                    <a:ext uri="{9D8B030D-6E8A-4147-A177-3AD203B41FA5}">
                      <a16:colId xmlns="" xmlns:a16="http://schemas.microsoft.com/office/drawing/2014/main" val="972758976"/>
                    </a:ext>
                  </a:extLst>
                </a:gridCol>
                <a:gridCol w="1143003">
                  <a:extLst>
                    <a:ext uri="{9D8B030D-6E8A-4147-A177-3AD203B41FA5}">
                      <a16:colId xmlns="" xmlns:a16="http://schemas.microsoft.com/office/drawing/2014/main" val="1154281004"/>
                    </a:ext>
                  </a:extLst>
                </a:gridCol>
              </a:tblGrid>
              <a:tr h="1215341">
                <a:tc>
                  <a:txBody>
                    <a:bodyPr/>
                    <a:lstStyle/>
                    <a:p>
                      <a:pPr algn="ctr" fontAlgn="t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FACULTADES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CONTRATO ADMINISTRATIVO DE SERVICIOS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OTRAS RETRIBUCIONES Y COMPLEMENTOS PERSONAL ADMINISTRATIVO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OTRAS RETRIBUCIONES Y COMPLEMENTOS PERSONAL DOCENTE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BIENES Y SERVICIOS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OTROS GASTOS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ACTIVOS NO FINANCIEROS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GASTOS</a:t>
                      </a:r>
                      <a:endParaRPr lang="es-PE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0529567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MEDICINA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1,514,377.94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1,225,598.99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3,732,311.05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4,647,898.11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60,451.25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1,540,695.09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12,721,332.43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3987847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DERECHO Y CIENCIA POLÍTICA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358,745.15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343,260.47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1,103,510.80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1,417,093.33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34,219.52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460,046.63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3,716,875.90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3924495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LETRAS Y CIENCIAS HUMANAS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432,101.61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336,209.55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1,153,957.68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3,265,765.26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34,624.11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254,193.14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5,476,851.35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1064945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FARMACIA Y BIOQUIMICA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291,294.61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68,479.70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595,868.00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1,454,548.93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4,200.00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69,666.91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2,484,058.15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98687827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ODONTOLOGIA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150,688.96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127,072.65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472,066.30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2,090,590.14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7,058.50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210,394.72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3,057,871.27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50387772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EDUCACION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871,394.25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390,661.46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1,534,370.03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1,500,084.45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57,992.32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32,965.97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4,387,468.48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93745731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QUIMICA E ING. QUIMICA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284,108.66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125,884.68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251,720.01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563,726.68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500.00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95,527.95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1,321,467.98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59417279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MEDICINA VETERINARIA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632,299.53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474,484.99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535,967.70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3,308,735.86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30,279.66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5,989.38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4,987,757.12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6386781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ADMINISTRATIVAS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465,651.92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402,069.93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2,132,908.92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3,900,974.40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155,365.31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294,026.48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7,350,996.96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665640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BIOLOGICAS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83,300.61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179,185.16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239,702.00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341,806.70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u="none" strike="noStrike">
                          <a:effectLst/>
                        </a:rPr>
                        <a:t> 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13,646.00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857,640.47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6302350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CONTABLES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381,459.36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223,375.46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1,544,812.67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2,476,104.12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96,790.49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79,696.01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4,802,238.11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9573995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ECONOMICAS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167,078.72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246,708.36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999,267.70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1,253,078.72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16,224.23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22,517.11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2,704,874.84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1415662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FÍSICAS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73,759.37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88,086.34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102,799.00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336,088.42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464.00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4,580.04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605,777.17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2216912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MATEMÁTICAS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110,733.87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170,793.78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298,548.00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364,474.94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13,873.87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13,195.00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971,619.46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68652478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SOCIALES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216,245.43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165,845.69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667,721.00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1,129,461.51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25,541.91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96,806.57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2,301,622.11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18668332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ING. GEOL. MIN. METAL. Y GEO.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159,811.96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318,667.22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1,352,969.00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1,884,569.91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69,544.74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529,061.09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4,314,623.92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39756663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INGENIERÍA INDUSTRIAL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571,292.59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203,720.40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1,711,623.76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2,445,455.01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43,161.80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37,245.08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5,012,498.64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6666017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PSICOLOGÍA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253,006.74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119,572.53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575,581.68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278,178.69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4,677.18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28,150.02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1,259,166.84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285100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INGENIERÍA ELECTRÓNICA Y ELÉCTRICA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110,320.62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83,573.55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260,193.75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884,862.98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3,360.00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110,484.58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1,452,795.48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98019480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ING. DE SISTEMAS E INFORMÁTICA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170,349.20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205,859.81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547,565.67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1,393,363.75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41,255.79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>
                          <a:effectLst/>
                        </a:rPr>
                        <a:t>63,592.58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200" u="none" strike="noStrike" dirty="0">
                          <a:effectLst/>
                        </a:rPr>
                        <a:t>2,421,986.80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90427787"/>
                  </a:ext>
                </a:extLst>
              </a:tr>
              <a:tr h="216061">
                <a:tc>
                  <a:txBody>
                    <a:bodyPr/>
                    <a:lstStyle/>
                    <a:p>
                      <a:pPr algn="ctr" fontAlgn="t"/>
                      <a:r>
                        <a:rPr lang="es-PE" sz="1200" b="1" u="none" strike="noStrike" dirty="0">
                          <a:effectLst/>
                        </a:rPr>
                        <a:t>TOTAL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7,298,021.10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>
                          <a:effectLst/>
                        </a:rPr>
                        <a:t>5,499,110.72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19,813,464.72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34,936,861.91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699,584.68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3,962,480.35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effectLst/>
                        </a:rPr>
                        <a:t>72,209,523.48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1" marR="7661" marT="76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79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27300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884" y="491689"/>
            <a:ext cx="11712632" cy="54667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+mn-lt"/>
              </a:rPr>
              <a:t>Ejecución de Egresos – Sede Central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CAE254CB-DA33-7642-8475-0DA6DEFDA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57515"/>
              </p:ext>
            </p:extLst>
          </p:nvPr>
        </p:nvGraphicFramePr>
        <p:xfrm>
          <a:off x="260194" y="1747777"/>
          <a:ext cx="11671612" cy="2813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8731">
                  <a:extLst>
                    <a:ext uri="{9D8B030D-6E8A-4147-A177-3AD203B41FA5}">
                      <a16:colId xmlns="" xmlns:a16="http://schemas.microsoft.com/office/drawing/2014/main" val="505070370"/>
                    </a:ext>
                  </a:extLst>
                </a:gridCol>
                <a:gridCol w="1334365">
                  <a:extLst>
                    <a:ext uri="{9D8B030D-6E8A-4147-A177-3AD203B41FA5}">
                      <a16:colId xmlns="" xmlns:a16="http://schemas.microsoft.com/office/drawing/2014/main" val="3899828641"/>
                    </a:ext>
                  </a:extLst>
                </a:gridCol>
                <a:gridCol w="1704419">
                  <a:extLst>
                    <a:ext uri="{9D8B030D-6E8A-4147-A177-3AD203B41FA5}">
                      <a16:colId xmlns="" xmlns:a16="http://schemas.microsoft.com/office/drawing/2014/main" val="3488846029"/>
                    </a:ext>
                  </a:extLst>
                </a:gridCol>
                <a:gridCol w="1197020">
                  <a:extLst>
                    <a:ext uri="{9D8B030D-6E8A-4147-A177-3AD203B41FA5}">
                      <a16:colId xmlns="" xmlns:a16="http://schemas.microsoft.com/office/drawing/2014/main" val="838507198"/>
                    </a:ext>
                  </a:extLst>
                </a:gridCol>
                <a:gridCol w="1277108">
                  <a:extLst>
                    <a:ext uri="{9D8B030D-6E8A-4147-A177-3AD203B41FA5}">
                      <a16:colId xmlns="" xmlns:a16="http://schemas.microsoft.com/office/drawing/2014/main" val="3235012447"/>
                    </a:ext>
                  </a:extLst>
                </a:gridCol>
                <a:gridCol w="1062744">
                  <a:extLst>
                    <a:ext uri="{9D8B030D-6E8A-4147-A177-3AD203B41FA5}">
                      <a16:colId xmlns="" xmlns:a16="http://schemas.microsoft.com/office/drawing/2014/main" val="3920877857"/>
                    </a:ext>
                  </a:extLst>
                </a:gridCol>
                <a:gridCol w="1156117">
                  <a:extLst>
                    <a:ext uri="{9D8B030D-6E8A-4147-A177-3AD203B41FA5}">
                      <a16:colId xmlns="" xmlns:a16="http://schemas.microsoft.com/office/drawing/2014/main" val="3629510340"/>
                    </a:ext>
                  </a:extLst>
                </a:gridCol>
                <a:gridCol w="1271108">
                  <a:extLst>
                    <a:ext uri="{9D8B030D-6E8A-4147-A177-3AD203B41FA5}">
                      <a16:colId xmlns="" xmlns:a16="http://schemas.microsoft.com/office/drawing/2014/main" val="1375486497"/>
                    </a:ext>
                  </a:extLst>
                </a:gridCol>
              </a:tblGrid>
              <a:tr h="1619284"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DEPENDENCIA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CONTRATO ADMINISTRATIVO DE SERVICIOS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OTRAS RETRIBUCIONES Y COMPLEMENTOS PERSONAL ADMINISTRATIVO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OTRAS RETRIBUCIONES Y COMPLEMENTOS PERSONAL DOCENTE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BIENES Y SERVICIOS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OTROS GASTOS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ACTIVOS NO FINANCIEROS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GASTOS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2383747"/>
                  </a:ext>
                </a:extLst>
              </a:tr>
              <a:tr h="323857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ADMINISTRACION CENTRAL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5,432,520.25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6,133,882.24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6,113,428.24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56,199,664.32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2,492,339.44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 dirty="0">
                          <a:effectLst/>
                        </a:rPr>
                        <a:t>4,041,847.39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 dirty="0">
                          <a:effectLst/>
                        </a:rPr>
                        <a:t>80,413,681.88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02986847"/>
                  </a:ext>
                </a:extLst>
              </a:tr>
              <a:tr h="323857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OFICINA CENTRAL DE ADMISION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339,907.03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907,714.49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6,056,441.69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3,779,864.01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 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 dirty="0">
                          <a:effectLst/>
                        </a:rPr>
                        <a:t>370,108.20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 dirty="0">
                          <a:effectLst/>
                        </a:rPr>
                        <a:t>11,454,035.42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8437275"/>
                  </a:ext>
                </a:extLst>
              </a:tr>
              <a:tr h="323857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CENTRO PRE UNIVERSITARIO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2,691,522.50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333,914.80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5,652,096.29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5,206,501.57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400" u="none" strike="noStrike">
                          <a:effectLst/>
                        </a:rPr>
                        <a:t> 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>
                          <a:effectLst/>
                        </a:rPr>
                        <a:t>197,557.94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u="none" strike="noStrike" dirty="0">
                          <a:effectLst/>
                        </a:rPr>
                        <a:t>14,081,593.10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77137631"/>
                  </a:ext>
                </a:extLst>
              </a:tr>
              <a:tr h="106047"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b="1" u="none" strike="noStrike" dirty="0">
                          <a:effectLst/>
                        </a:rPr>
                        <a:t>TOTAL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8,463,949.78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7,375,511.53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17,821,966.22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65,186,029.90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2,492,339.44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4,609,513.53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400" b="1" u="none" strike="noStrike" dirty="0">
                          <a:effectLst/>
                        </a:rPr>
                        <a:t>105,949,310.40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42" marR="8942" marT="894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95976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7081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258" y="67740"/>
            <a:ext cx="11712632" cy="54667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+mn-lt"/>
              </a:rPr>
              <a:t>Ejecución de Ingresos Vs Egresos – Facultades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EF82B42-8BBE-B140-AC8E-13A687AFB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6717"/>
              </p:ext>
            </p:extLst>
          </p:nvPr>
        </p:nvGraphicFramePr>
        <p:xfrm>
          <a:off x="694482" y="698200"/>
          <a:ext cx="11088546" cy="5995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4333">
                  <a:extLst>
                    <a:ext uri="{9D8B030D-6E8A-4147-A177-3AD203B41FA5}">
                      <a16:colId xmlns="" xmlns:a16="http://schemas.microsoft.com/office/drawing/2014/main" val="4217142744"/>
                    </a:ext>
                  </a:extLst>
                </a:gridCol>
                <a:gridCol w="1372547">
                  <a:extLst>
                    <a:ext uri="{9D8B030D-6E8A-4147-A177-3AD203B41FA5}">
                      <a16:colId xmlns="" xmlns:a16="http://schemas.microsoft.com/office/drawing/2014/main" val="23810534"/>
                    </a:ext>
                  </a:extLst>
                </a:gridCol>
                <a:gridCol w="1450030">
                  <a:extLst>
                    <a:ext uri="{9D8B030D-6E8A-4147-A177-3AD203B41FA5}">
                      <a16:colId xmlns="" xmlns:a16="http://schemas.microsoft.com/office/drawing/2014/main" val="2453812273"/>
                    </a:ext>
                  </a:extLst>
                </a:gridCol>
                <a:gridCol w="1604994">
                  <a:extLst>
                    <a:ext uri="{9D8B030D-6E8A-4147-A177-3AD203B41FA5}">
                      <a16:colId xmlns="" xmlns:a16="http://schemas.microsoft.com/office/drawing/2014/main" val="85611379"/>
                    </a:ext>
                  </a:extLst>
                </a:gridCol>
                <a:gridCol w="1516442">
                  <a:extLst>
                    <a:ext uri="{9D8B030D-6E8A-4147-A177-3AD203B41FA5}">
                      <a16:colId xmlns="" xmlns:a16="http://schemas.microsoft.com/office/drawing/2014/main" val="1835489300"/>
                    </a:ext>
                  </a:extLst>
                </a:gridCol>
                <a:gridCol w="2200200">
                  <a:extLst>
                    <a:ext uri="{9D8B030D-6E8A-4147-A177-3AD203B41FA5}">
                      <a16:colId xmlns="" xmlns:a16="http://schemas.microsoft.com/office/drawing/2014/main" val="2868821121"/>
                    </a:ext>
                  </a:extLst>
                </a:gridCol>
              </a:tblGrid>
              <a:tr h="400648"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FACULTADES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AL 31.12.2018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100" u="none" strike="noStrike">
                          <a:solidFill>
                            <a:schemeClr val="bg1"/>
                          </a:solidFill>
                          <a:effectLst/>
                        </a:rPr>
                        <a:t>INGRESOS AL 31 DE DICIEMBRE 2019</a:t>
                      </a:r>
                      <a:endParaRPr lang="es-PE" sz="110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INGRESOS</a:t>
                      </a:r>
                      <a:endParaRPr lang="es-PE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050" u="none" strike="noStrike">
                          <a:solidFill>
                            <a:schemeClr val="bg1"/>
                          </a:solidFill>
                          <a:effectLst/>
                        </a:rPr>
                        <a:t>GASTOS</a:t>
                      </a:r>
                      <a:endParaRPr lang="es-PE" sz="1050" b="1" i="0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05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FINAL AL 31.12.2019</a:t>
                      </a:r>
                      <a:endParaRPr lang="es-PE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1681503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 dirty="0">
                          <a:effectLst/>
                        </a:rPr>
                        <a:t>FACULTAD DE MEDICINA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4,807,081.71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19,259,533.80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24,066,615.51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12,721,332.43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11,345,283.08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5989943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DERECHO Y CIENCIA POLÍTICA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1,388,531.32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6,392,391.94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7,780,923.26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3,716,875.90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4,064,047.36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5594238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LETRAS Y CIENCIAS HUMANAS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2,514,173.63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6,466,904.06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8,981,077.69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5,476,851.35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3,504,226.34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8652932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FARMACIA Y BIOQUIMICA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1,298,247.46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2,818,754.43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4,117,001.89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2,484,058.15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1,632,943.74</a:t>
                      </a:r>
                      <a:endParaRPr lang="es-P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485576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ODONTOLOGIA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933,554.03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4,143,866.93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5,077,420.96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3,057,871.27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2,019,549.69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3515929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EDUCACION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2,128,456.78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6,429,346.58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8,557,803.36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4,387,468.48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4,170,334.88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230461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QUIMICA E ING. QUIMICA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928,408.26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1,847,518.96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2,775,927.22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1,321,467.98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1,454,459.24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3989411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MEDICINA VETERINARIA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2,114,577.42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5,874,941.39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>
                          <a:solidFill>
                            <a:schemeClr val="accent1"/>
                          </a:solidFill>
                          <a:effectLst/>
                        </a:rPr>
                        <a:t>7,989,518.81</a:t>
                      </a:r>
                      <a:endParaRPr lang="es-PE" sz="1200" b="1" i="0" u="none" strike="noStrike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4,987,757.12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3,001,761.69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0625931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ADMINISTRATIVAS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2,381,760.55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10,265,619.51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12,647,380.06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7,350,996.96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5,296,383.10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3888259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BIOLOGICAS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470,962.66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1,075,581.41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1,546,544.07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857,640.47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688,903.60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98863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CONTABLES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1,682,220.34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6,562,307.66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8,244,528.00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4,802,238.11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3,442,289.89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760330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ECONOMICAS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1,575,672.38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3,955,876.77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5,531,549.15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2,704,874.84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2,826,674.31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167735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FÍSICAS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398,766.08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750,905.24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1,149,671.32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605,777.17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543,894.15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9893736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MATEMÁTICAS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461,269.45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1,303,475.18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1,764,744.63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971,619.46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793,125.17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287245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CIENCIAS SOCIALES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1,068,250.31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2,813,525.84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3,881,776.15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2,301,622.11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1,580,154.04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2699759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ING. GEOL. MIN. METAL. Y GEO.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1,797,077.34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5,389,170.11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7,186,247.45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4,314,623.92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2,871,623.53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8008024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INGENIERÍA INDUSTRIAL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 dirty="0">
                          <a:effectLst/>
                        </a:rPr>
                        <a:t>2,475,216.45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6,158,760.49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8,633,976.94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5,012,498.64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3,621,478.30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366531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PSICOLOGÍA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569,358.48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2,043,782.03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2,613,140.51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1,259,166.84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1,353,973.67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0841788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INGENIERÍA ELECTRÓNICA Y ELÉCTRICA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795,383.74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1,671,362.09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2,466,745.83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1,452,795.48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1,013,950.35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6118545"/>
                  </a:ext>
                </a:extLst>
              </a:tr>
              <a:tr h="250488">
                <a:tc>
                  <a:txBody>
                    <a:bodyPr/>
                    <a:lstStyle/>
                    <a:p>
                      <a:pPr algn="l" fontAlgn="t"/>
                      <a:r>
                        <a:rPr lang="es-PE" sz="1200" u="none" strike="noStrike">
                          <a:effectLst/>
                        </a:rPr>
                        <a:t>FACULTAD DE ING. DE SISTEMAS E INFORMÁTICA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871,705.27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u="none" strike="noStrike">
                          <a:effectLst/>
                        </a:rPr>
                        <a:t>2,744,117.26</a:t>
                      </a:r>
                      <a:endParaRPr lang="es-P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2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3,615,822.53</a:t>
                      </a:r>
                      <a:endParaRPr lang="es-PE" sz="12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2,421,986.80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1,193,835.73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7084686"/>
                  </a:ext>
                </a:extLst>
              </a:tr>
              <a:tr h="280622">
                <a:tc>
                  <a:txBody>
                    <a:bodyPr/>
                    <a:lstStyle/>
                    <a:p>
                      <a:pPr algn="ctr" fontAlgn="t"/>
                      <a:r>
                        <a:rPr lang="es-PE" sz="1200" u="none" strike="noStrike">
                          <a:effectLst/>
                        </a:rPr>
                        <a:t>TOTAL</a:t>
                      </a:r>
                      <a:endParaRPr lang="es-P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800" b="0" u="none" strike="noStrike" dirty="0">
                          <a:effectLst/>
                        </a:rPr>
                        <a:t>30,660,673.66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800" b="0" u="none" strike="noStrike" dirty="0">
                          <a:effectLst/>
                        </a:rPr>
                        <a:t>97,967,741.68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128,628,415.34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800" b="1" u="none" strike="noStrike" dirty="0">
                          <a:effectLst/>
                        </a:rPr>
                        <a:t>72,209,523.48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800" b="1" u="none" strike="noStrike" dirty="0">
                          <a:effectLst/>
                        </a:rPr>
                        <a:t>56,418,891.86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5532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21827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684" y="758748"/>
            <a:ext cx="11712632" cy="54667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+mn-lt"/>
              </a:rPr>
              <a:t>Ejecución de Ingresos Vs Egresos – Sede Central</a:t>
            </a:r>
            <a:endParaRPr lang="es-PE" sz="3600" b="1" dirty="0">
              <a:latin typeface="+mn-lt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144D2D25-E5FC-A74B-9CD9-8D1C7326E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67019"/>
              </p:ext>
            </p:extLst>
          </p:nvPr>
        </p:nvGraphicFramePr>
        <p:xfrm>
          <a:off x="393539" y="1747778"/>
          <a:ext cx="11123271" cy="3013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8005">
                  <a:extLst>
                    <a:ext uri="{9D8B030D-6E8A-4147-A177-3AD203B41FA5}">
                      <a16:colId xmlns="" xmlns:a16="http://schemas.microsoft.com/office/drawing/2014/main" val="3540087083"/>
                    </a:ext>
                  </a:extLst>
                </a:gridCol>
                <a:gridCol w="1714744">
                  <a:extLst>
                    <a:ext uri="{9D8B030D-6E8A-4147-A177-3AD203B41FA5}">
                      <a16:colId xmlns="" xmlns:a16="http://schemas.microsoft.com/office/drawing/2014/main" val="2315369444"/>
                    </a:ext>
                  </a:extLst>
                </a:gridCol>
                <a:gridCol w="1630340">
                  <a:extLst>
                    <a:ext uri="{9D8B030D-6E8A-4147-A177-3AD203B41FA5}">
                      <a16:colId xmlns="" xmlns:a16="http://schemas.microsoft.com/office/drawing/2014/main" val="1549470810"/>
                    </a:ext>
                  </a:extLst>
                </a:gridCol>
                <a:gridCol w="1539433">
                  <a:extLst>
                    <a:ext uri="{9D8B030D-6E8A-4147-A177-3AD203B41FA5}">
                      <a16:colId xmlns="" xmlns:a16="http://schemas.microsoft.com/office/drawing/2014/main" val="3504505074"/>
                    </a:ext>
                  </a:extLst>
                </a:gridCol>
                <a:gridCol w="1574157">
                  <a:extLst>
                    <a:ext uri="{9D8B030D-6E8A-4147-A177-3AD203B41FA5}">
                      <a16:colId xmlns="" xmlns:a16="http://schemas.microsoft.com/office/drawing/2014/main" val="2200075513"/>
                    </a:ext>
                  </a:extLst>
                </a:gridCol>
                <a:gridCol w="2106592">
                  <a:extLst>
                    <a:ext uri="{9D8B030D-6E8A-4147-A177-3AD203B41FA5}">
                      <a16:colId xmlns="" xmlns:a16="http://schemas.microsoft.com/office/drawing/2014/main" val="1517556903"/>
                    </a:ext>
                  </a:extLst>
                </a:gridCol>
              </a:tblGrid>
              <a:tr h="902825">
                <a:tc>
                  <a:txBody>
                    <a:bodyPr/>
                    <a:lstStyle/>
                    <a:p>
                      <a:pPr algn="ctr" fontAlgn="t"/>
                      <a:r>
                        <a:rPr lang="es-PE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DEPENDENCIA</a:t>
                      </a:r>
                      <a:endParaRPr lang="es-PE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AL 31.12.2018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INGRESOS AL 31 DE DICIEMBRE 2019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INGRESOS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GASTOS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FINAL AL 31.12.2019</a:t>
                      </a:r>
                      <a:endParaRPr lang="es-PE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4149114"/>
                  </a:ext>
                </a:extLst>
              </a:tr>
              <a:tr h="661634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 dirty="0">
                          <a:effectLst/>
                        </a:rPr>
                        <a:t>SEDE CENTRAL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-100,394,294.20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32,221,591.11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-68,172,703.09</a:t>
                      </a:r>
                      <a:endParaRPr lang="es-PE" sz="16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80,413,681.88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-148,586,384.97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447991"/>
                  </a:ext>
                </a:extLst>
              </a:tr>
              <a:tr h="498269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 dirty="0">
                          <a:effectLst/>
                        </a:rPr>
                        <a:t>OFICINA CENTRAL DE ADMISION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39,998,882.17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32,844,135.12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72,843,017.29</a:t>
                      </a:r>
                      <a:endParaRPr lang="es-PE" sz="16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11,454,035.42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61,388,981.87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1430081"/>
                  </a:ext>
                </a:extLst>
              </a:tr>
              <a:tr h="289367">
                <a:tc>
                  <a:txBody>
                    <a:bodyPr/>
                    <a:lstStyle/>
                    <a:p>
                      <a:pPr algn="l" fontAlgn="t"/>
                      <a:r>
                        <a:rPr lang="es-PE" sz="1600" u="none" strike="noStrike" dirty="0">
                          <a:effectLst/>
                        </a:rPr>
                        <a:t>CENTRO PRE UNIVERSITARIO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31,044,153.11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30,712,645.05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61,756,798.16</a:t>
                      </a:r>
                      <a:endParaRPr lang="es-PE" sz="16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14,081,593.10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47,675,205.06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2565123"/>
                  </a:ext>
                </a:extLst>
              </a:tr>
              <a:tr h="661634">
                <a:tc>
                  <a:txBody>
                    <a:bodyPr/>
                    <a:lstStyle/>
                    <a:p>
                      <a:pPr algn="l" fontAlgn="t"/>
                      <a:r>
                        <a:rPr lang="es-PE" sz="1800" u="none" strike="noStrike" dirty="0">
                          <a:effectLst/>
                        </a:rPr>
                        <a:t>TOTAL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-29,351,258.92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95,778,371.28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66,427,112.36</a:t>
                      </a:r>
                      <a:endParaRPr lang="es-PE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105,949,310.40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-39,522,198.04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242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44706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58576"/>
            <a:ext cx="10515600" cy="4351338"/>
          </a:xfrm>
          <a:noFill/>
        </p:spPr>
        <p:txBody>
          <a:bodyPr/>
          <a:lstStyle/>
          <a:p>
            <a:pPr marL="0" indent="0" algn="ctr">
              <a:buNone/>
            </a:pPr>
            <a:endParaRPr lang="es-PE" dirty="0"/>
          </a:p>
          <a:p>
            <a:pPr marL="0" indent="0" algn="ctr">
              <a:buNone/>
            </a:pPr>
            <a:endParaRPr lang="es-PE" dirty="0"/>
          </a:p>
          <a:p>
            <a:pPr marL="0" indent="0" algn="ctr">
              <a:buNone/>
            </a:pPr>
            <a:endParaRPr lang="es-PE" dirty="0"/>
          </a:p>
          <a:p>
            <a:pPr marL="0" indent="0" algn="ctr">
              <a:buNone/>
            </a:pPr>
            <a:r>
              <a:rPr lang="es-PE" sz="4800" b="1" dirty="0"/>
              <a:t>MUCHAS GRACIAS !!</a:t>
            </a:r>
          </a:p>
        </p:txBody>
      </p:sp>
    </p:spTree>
    <p:extLst>
      <p:ext uri="{BB962C8B-B14F-4D97-AF65-F5344CB8AC3E}">
        <p14:creationId xmlns:p14="http://schemas.microsoft.com/office/powerpoint/2010/main" val="24977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266" y="589869"/>
            <a:ext cx="9870989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PE" sz="3600" dirty="0">
                <a:latin typeface="+mn-lt"/>
              </a:rPr>
              <a:t>Ejecución Presupuestal al 31 diciembre del 2019 </a:t>
            </a:r>
            <a:r>
              <a:rPr lang="es-PE" sz="3600" b="1" dirty="0">
                <a:latin typeface="+mn-lt"/>
              </a:rPr>
              <a:t/>
            </a:r>
            <a:br>
              <a:rPr lang="es-PE" sz="3600" b="1" dirty="0">
                <a:latin typeface="+mn-lt"/>
              </a:rPr>
            </a:br>
            <a:r>
              <a:rPr lang="es-PE" sz="3600" b="1" dirty="0">
                <a:latin typeface="+mn-lt"/>
              </a:rPr>
              <a:t>Por Toda Fuente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31942" y="6059984"/>
            <a:ext cx="3829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* Ejecución a nivel de fase devengado</a:t>
            </a:r>
            <a:r>
              <a:rPr lang="es-ES" dirty="0"/>
              <a:t> </a:t>
            </a:r>
            <a:endParaRPr lang="es-PE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B75F4FDE-0450-6642-B72A-BC6364DC7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50088"/>
              </p:ext>
            </p:extLst>
          </p:nvPr>
        </p:nvGraphicFramePr>
        <p:xfrm>
          <a:off x="1160506" y="2209442"/>
          <a:ext cx="9870987" cy="35565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5334">
                  <a:extLst>
                    <a:ext uri="{9D8B030D-6E8A-4147-A177-3AD203B41FA5}">
                      <a16:colId xmlns="" xmlns:a16="http://schemas.microsoft.com/office/drawing/2014/main" val="371165402"/>
                    </a:ext>
                  </a:extLst>
                </a:gridCol>
                <a:gridCol w="2140170">
                  <a:extLst>
                    <a:ext uri="{9D8B030D-6E8A-4147-A177-3AD203B41FA5}">
                      <a16:colId xmlns="" xmlns:a16="http://schemas.microsoft.com/office/drawing/2014/main" val="3627472392"/>
                    </a:ext>
                  </a:extLst>
                </a:gridCol>
                <a:gridCol w="2154729">
                  <a:extLst>
                    <a:ext uri="{9D8B030D-6E8A-4147-A177-3AD203B41FA5}">
                      <a16:colId xmlns="" xmlns:a16="http://schemas.microsoft.com/office/drawing/2014/main" val="3014451570"/>
                    </a:ext>
                  </a:extLst>
                </a:gridCol>
                <a:gridCol w="1790754">
                  <a:extLst>
                    <a:ext uri="{9D8B030D-6E8A-4147-A177-3AD203B41FA5}">
                      <a16:colId xmlns="" xmlns:a16="http://schemas.microsoft.com/office/drawing/2014/main" val="2912142398"/>
                    </a:ext>
                  </a:extLst>
                </a:gridCol>
              </a:tblGrid>
              <a:tr h="59373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EJECUCION POR TODA FUENTE</a:t>
                      </a:r>
                      <a:endParaRPr lang="es-PE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6799021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b="1" u="none" strike="noStrike" dirty="0">
                          <a:effectLst/>
                        </a:rPr>
                        <a:t>FUENTE DE FINANCIAMIENTO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PIM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EJECUTADO (*)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AVANCE %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62023357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RECURSOS ORDINARIOS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313,251,561.00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306,539,627.26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97.86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584150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RECURSOS DIRECTAMENTE RECAUDADOS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192,000,734.00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178,266,655.88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92.85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6447803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DONACIONES Y TRANSFERENCIAS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12,534,440.00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5,096,944.89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40.66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8112145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RECURSOS DETERMINADOS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137,121.00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102,305.23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74.61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48423290"/>
                  </a:ext>
                </a:extLst>
              </a:tr>
              <a:tr h="468735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TOTAL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517,923,856.00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490,005,533.26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94.61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544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475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0201" y="290609"/>
            <a:ext cx="10365108" cy="1280497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b="1" dirty="0"/>
              <a:t>Ejecución Presupuestal al 31 diciembre del 2019 </a:t>
            </a:r>
            <a:br>
              <a:rPr lang="es-PE" b="1" dirty="0"/>
            </a:br>
            <a:r>
              <a:rPr lang="es-PE" b="1" dirty="0">
                <a:latin typeface="+mn-lt"/>
              </a:rPr>
              <a:t>Recursos Ordinarios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57374" y="6162617"/>
            <a:ext cx="3829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* Ejecución a nivel de fase devengado</a:t>
            </a:r>
            <a:r>
              <a:rPr lang="es-ES" dirty="0"/>
              <a:t> </a:t>
            </a:r>
            <a:endParaRPr lang="es-PE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3762ECEB-5A93-5F47-8739-F67EF7151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6225"/>
              </p:ext>
            </p:extLst>
          </p:nvPr>
        </p:nvGraphicFramePr>
        <p:xfrm>
          <a:off x="940200" y="1828800"/>
          <a:ext cx="10365107" cy="3779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974">
                  <a:extLst>
                    <a:ext uri="{9D8B030D-6E8A-4147-A177-3AD203B41FA5}">
                      <a16:colId xmlns="" xmlns:a16="http://schemas.microsoft.com/office/drawing/2014/main" val="3714319335"/>
                    </a:ext>
                  </a:extLst>
                </a:gridCol>
                <a:gridCol w="1964728">
                  <a:extLst>
                    <a:ext uri="{9D8B030D-6E8A-4147-A177-3AD203B41FA5}">
                      <a16:colId xmlns="" xmlns:a16="http://schemas.microsoft.com/office/drawing/2014/main" val="2792259627"/>
                    </a:ext>
                  </a:extLst>
                </a:gridCol>
                <a:gridCol w="2150374">
                  <a:extLst>
                    <a:ext uri="{9D8B030D-6E8A-4147-A177-3AD203B41FA5}">
                      <a16:colId xmlns="" xmlns:a16="http://schemas.microsoft.com/office/drawing/2014/main" val="1327196943"/>
                    </a:ext>
                  </a:extLst>
                </a:gridCol>
                <a:gridCol w="1547031">
                  <a:extLst>
                    <a:ext uri="{9D8B030D-6E8A-4147-A177-3AD203B41FA5}">
                      <a16:colId xmlns="" xmlns:a16="http://schemas.microsoft.com/office/drawing/2014/main" val="2177801321"/>
                    </a:ext>
                  </a:extLst>
                </a:gridCol>
              </a:tblGrid>
              <a:tr h="61987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EJECUCION PRESUPUESTAL 2019 - RECURSOS ORDINARIOS</a:t>
                      </a:r>
                      <a:endParaRPr lang="es-PE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4772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FUENTE DE FINANCIAMIENTO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PIM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EJECUTADO (*)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AVANCE %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8829339"/>
                  </a:ext>
                </a:extLst>
              </a:tr>
              <a:tr h="489378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2.1 PERSONAL Y OBLIGACIONES SOCIALES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199,634,863.00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194,005,367.60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97.18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7139236"/>
                  </a:ext>
                </a:extLst>
              </a:tr>
              <a:tr h="66129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2.2 PENSIONES Y OTRAS PRESTACIONES SOCIALES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44,703,628.00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44,702,688.74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100.00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0613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2.3 BIENES Y SERVICIOS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32,730,206.00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32,033,242.47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97.87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4988280"/>
                  </a:ext>
                </a:extLst>
              </a:tr>
              <a:tr h="131106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2.5 OTROS GASTOS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13,371,033.00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13,328,909.24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99.68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4183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2.6 ADQUISICION DE ACTIVOS NO FINANCIEROS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22,811,831.00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22,469,419.21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98.50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7342044"/>
                  </a:ext>
                </a:extLst>
              </a:tr>
              <a:tr h="489378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TOTAL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313,251,561.00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306,539,627.26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97.86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554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5698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888" y="165620"/>
            <a:ext cx="10515600" cy="132556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b="1" dirty="0"/>
              <a:t>Ejecución Presupuestal al 31 diciembre del 2019</a:t>
            </a:r>
            <a:br>
              <a:rPr lang="es-PE" b="1" dirty="0"/>
            </a:br>
            <a:r>
              <a:rPr lang="es-PE" b="1" dirty="0">
                <a:latin typeface="+mn-lt"/>
              </a:rPr>
              <a:t>Recursos Directamente Recaudados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64127" y="6079489"/>
            <a:ext cx="3829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* Ejecución a nivel de fase devengado</a:t>
            </a:r>
            <a:r>
              <a:rPr lang="es-ES" dirty="0"/>
              <a:t> </a:t>
            </a:r>
            <a:endParaRPr lang="es-PE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A4E4A736-D2E9-C044-AA25-CFDC968D0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67228"/>
              </p:ext>
            </p:extLst>
          </p:nvPr>
        </p:nvGraphicFramePr>
        <p:xfrm>
          <a:off x="1246909" y="1828800"/>
          <a:ext cx="10098579" cy="3768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042">
                  <a:extLst>
                    <a:ext uri="{9D8B030D-6E8A-4147-A177-3AD203B41FA5}">
                      <a16:colId xmlns="" xmlns:a16="http://schemas.microsoft.com/office/drawing/2014/main" val="3407908024"/>
                    </a:ext>
                  </a:extLst>
                </a:gridCol>
                <a:gridCol w="1914207">
                  <a:extLst>
                    <a:ext uri="{9D8B030D-6E8A-4147-A177-3AD203B41FA5}">
                      <a16:colId xmlns="" xmlns:a16="http://schemas.microsoft.com/office/drawing/2014/main" val="769096803"/>
                    </a:ext>
                  </a:extLst>
                </a:gridCol>
                <a:gridCol w="2095079">
                  <a:extLst>
                    <a:ext uri="{9D8B030D-6E8A-4147-A177-3AD203B41FA5}">
                      <a16:colId xmlns="" xmlns:a16="http://schemas.microsoft.com/office/drawing/2014/main" val="3149413050"/>
                    </a:ext>
                  </a:extLst>
                </a:gridCol>
                <a:gridCol w="1507251">
                  <a:extLst>
                    <a:ext uri="{9D8B030D-6E8A-4147-A177-3AD203B41FA5}">
                      <a16:colId xmlns="" xmlns:a16="http://schemas.microsoft.com/office/drawing/2014/main" val="1933000605"/>
                    </a:ext>
                  </a:extLst>
                </a:gridCol>
              </a:tblGrid>
              <a:tr h="5774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EJECUCION PRESUPUESTAL 2019 - RECURSOS DIRECTAMENTE RECAUDADOS</a:t>
                      </a:r>
                      <a:endParaRPr lang="es-P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345019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 dirty="0">
                          <a:effectLst/>
                        </a:rPr>
                        <a:t>FUENTE DE FINANCIAMIENTO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PIM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EJECUTADO (*)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AVANCE %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3436498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 dirty="0">
                          <a:effectLst/>
                        </a:rPr>
                        <a:t>2.1 PERSONAL Y OBLIGACIONES SOCIALES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55,277,000.00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50,510,053.19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91.38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287001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2.3 BIENES Y SERVICIOS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124,358,865.00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115,884,862.69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93.19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0317504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2.4 DONACIONES Y TRANSFERENCIAS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107,822.00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107,822.00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100.00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4601477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2.5 OTROS GASTOS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3,240,993.00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3,191,924.12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98.49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3950413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2.6 ADQUISICION DE ACTIVOS NO FINANCIEROS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9,016,054.00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8,571,993.88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95.07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41376598"/>
                  </a:ext>
                </a:extLst>
              </a:tr>
              <a:tr h="455859"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u="none" strike="noStrike" dirty="0">
                          <a:effectLst/>
                        </a:rPr>
                        <a:t>TOTAL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192,000,734.00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178,266,655.88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92.85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2196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54311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b="1" dirty="0"/>
              <a:t>Ejecución Presupuestal al 31 diciembre del 2019</a:t>
            </a:r>
            <a:r>
              <a:rPr lang="es-PE" b="1" dirty="0">
                <a:latin typeface="+mn-lt"/>
              </a:rPr>
              <a:t> </a:t>
            </a:r>
            <a:br>
              <a:rPr lang="es-PE" b="1" dirty="0">
                <a:latin typeface="+mn-lt"/>
              </a:rPr>
            </a:br>
            <a:r>
              <a:rPr lang="es-PE" b="1" dirty="0">
                <a:latin typeface="+mn-lt"/>
              </a:rPr>
              <a:t>Donaciones y Transferencias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40749" y="6079490"/>
            <a:ext cx="3829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* Ejecución a nivel de fase devengado</a:t>
            </a:r>
            <a:r>
              <a:rPr lang="es-ES" dirty="0"/>
              <a:t> </a:t>
            </a:r>
            <a:endParaRPr lang="es-PE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6F2C91E3-578F-8545-B58E-19E821210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31103"/>
              </p:ext>
            </p:extLst>
          </p:nvPr>
        </p:nvGraphicFramePr>
        <p:xfrm>
          <a:off x="838200" y="1794510"/>
          <a:ext cx="10397490" cy="4000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0319">
                  <a:extLst>
                    <a:ext uri="{9D8B030D-6E8A-4147-A177-3AD203B41FA5}">
                      <a16:colId xmlns="" xmlns:a16="http://schemas.microsoft.com/office/drawing/2014/main" val="1331221357"/>
                    </a:ext>
                  </a:extLst>
                </a:gridCol>
                <a:gridCol w="1986578">
                  <a:extLst>
                    <a:ext uri="{9D8B030D-6E8A-4147-A177-3AD203B41FA5}">
                      <a16:colId xmlns="" xmlns:a16="http://schemas.microsoft.com/office/drawing/2014/main" val="1812713451"/>
                    </a:ext>
                  </a:extLst>
                </a:gridCol>
                <a:gridCol w="1938515">
                  <a:extLst>
                    <a:ext uri="{9D8B030D-6E8A-4147-A177-3AD203B41FA5}">
                      <a16:colId xmlns="" xmlns:a16="http://schemas.microsoft.com/office/drawing/2014/main" val="1495940057"/>
                    </a:ext>
                  </a:extLst>
                </a:gridCol>
                <a:gridCol w="1602078">
                  <a:extLst>
                    <a:ext uri="{9D8B030D-6E8A-4147-A177-3AD203B41FA5}">
                      <a16:colId xmlns="" xmlns:a16="http://schemas.microsoft.com/office/drawing/2014/main" val="3818316644"/>
                    </a:ext>
                  </a:extLst>
                </a:gridCol>
              </a:tblGrid>
              <a:tr h="6833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EJECUCION PRESUPUESTAL 2019 - DONACIONES Y TRANSFERENCIAS</a:t>
                      </a:r>
                      <a:endParaRPr lang="es-PE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3532473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FUENTE DE FINANCIAMIENTO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 dirty="0">
                          <a:effectLst/>
                        </a:rPr>
                        <a:t>PIM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EJECUTADO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u="none" strike="noStrike">
                          <a:effectLst/>
                        </a:rPr>
                        <a:t>AVANCE %</a:t>
                      </a:r>
                      <a:endParaRPr lang="es-P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57362386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 dirty="0">
                          <a:effectLst/>
                        </a:rPr>
                        <a:t>2.1 PERSONAL Y OBLIGACIONES SOCIALES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324,043.00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220,531.65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68.06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89485071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2.3 BIENES Y SERVICIOS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3,242,099.00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1,428,023.23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44.05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2250364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2.5 OTROS GASTOS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550,718.00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176,856.91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32.11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13891855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l" fontAlgn="b"/>
                      <a:r>
                        <a:rPr lang="es-PE" sz="2000" u="none" strike="noStrike">
                          <a:effectLst/>
                        </a:rPr>
                        <a:t>2.6 ADQUISICION DE ACTIVOS NO FINANCIEROS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>
                          <a:effectLst/>
                        </a:rPr>
                        <a:t>8,417,580.00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3,271,533.10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u="none" strike="noStrike" dirty="0">
                          <a:effectLst/>
                        </a:rPr>
                        <a:t>38.87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2752592"/>
                  </a:ext>
                </a:extLst>
              </a:tr>
              <a:tr h="539517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TOTAL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12,534,440.00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5,096,944.89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40.66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28775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4272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b="1" dirty="0"/>
              <a:t>Ejecución Presupuestal al 31 diciembre del 2019</a:t>
            </a:r>
            <a:br>
              <a:rPr lang="es-PE" b="1" dirty="0"/>
            </a:br>
            <a:r>
              <a:rPr lang="es-PE" b="1" dirty="0">
                <a:latin typeface="+mn-lt"/>
              </a:rPr>
              <a:t> Recursos Determinados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31694" y="5613977"/>
            <a:ext cx="3829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Calibri" panose="020F0502020204030204" pitchFamily="34" charset="0"/>
              </a:rPr>
              <a:t>* Ejecución a nivel de fase devengado</a:t>
            </a:r>
            <a:r>
              <a:rPr lang="es-ES" dirty="0"/>
              <a:t> </a:t>
            </a:r>
            <a:endParaRPr lang="es-PE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E2867EB4-EF9F-A64F-90CB-C31A671E2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25384"/>
              </p:ext>
            </p:extLst>
          </p:nvPr>
        </p:nvGraphicFramePr>
        <p:xfrm>
          <a:off x="838201" y="2457450"/>
          <a:ext cx="10408920" cy="1993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5673">
                  <a:extLst>
                    <a:ext uri="{9D8B030D-6E8A-4147-A177-3AD203B41FA5}">
                      <a16:colId xmlns="" xmlns:a16="http://schemas.microsoft.com/office/drawing/2014/main" val="3395743728"/>
                    </a:ext>
                  </a:extLst>
                </a:gridCol>
                <a:gridCol w="1988762">
                  <a:extLst>
                    <a:ext uri="{9D8B030D-6E8A-4147-A177-3AD203B41FA5}">
                      <a16:colId xmlns="" xmlns:a16="http://schemas.microsoft.com/office/drawing/2014/main" val="5114359"/>
                    </a:ext>
                  </a:extLst>
                </a:gridCol>
                <a:gridCol w="1940646">
                  <a:extLst>
                    <a:ext uri="{9D8B030D-6E8A-4147-A177-3AD203B41FA5}">
                      <a16:colId xmlns="" xmlns:a16="http://schemas.microsoft.com/office/drawing/2014/main" val="2471556562"/>
                    </a:ext>
                  </a:extLst>
                </a:gridCol>
                <a:gridCol w="1603839">
                  <a:extLst>
                    <a:ext uri="{9D8B030D-6E8A-4147-A177-3AD203B41FA5}">
                      <a16:colId xmlns="" xmlns:a16="http://schemas.microsoft.com/office/drawing/2014/main" val="273846601"/>
                    </a:ext>
                  </a:extLst>
                </a:gridCol>
              </a:tblGrid>
              <a:tr h="5500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PE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EJECUCION PRESUPUESTAL 2019 - RECURSOS DETERMINADOS</a:t>
                      </a:r>
                      <a:endParaRPr lang="es-P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3401235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FUENTE DE FINANCIAMIENTO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PIM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 dirty="0">
                          <a:effectLst/>
                        </a:rPr>
                        <a:t>EJECUTADO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u="none" strike="noStrike">
                          <a:effectLst/>
                        </a:rPr>
                        <a:t>AVANCE %</a:t>
                      </a:r>
                      <a:endParaRPr lang="es-P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42899842"/>
                  </a:ext>
                </a:extLst>
              </a:tr>
              <a:tr h="393474">
                <a:tc>
                  <a:txBody>
                    <a:bodyPr/>
                    <a:lstStyle/>
                    <a:p>
                      <a:pPr algn="l" fontAlgn="b"/>
                      <a:r>
                        <a:rPr lang="es-PE" sz="1800" u="none" strike="noStrike">
                          <a:effectLst/>
                        </a:rPr>
                        <a:t>2.6 ADQUISICION DE ACTIVOS NO FINANCIEROS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137,121.00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 dirty="0">
                          <a:effectLst/>
                        </a:rPr>
                        <a:t>102,305.23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u="none" strike="noStrike">
                          <a:effectLst/>
                        </a:rPr>
                        <a:t>74.61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74429012"/>
                  </a:ext>
                </a:extLst>
              </a:tr>
              <a:tr h="54493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800" b="1" u="none" strike="noStrike" dirty="0">
                          <a:effectLst/>
                        </a:rPr>
                        <a:t>TOTAL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137,121.00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102,305.23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800" b="1" u="none" strike="noStrike" dirty="0">
                          <a:effectLst/>
                        </a:rPr>
                        <a:t>74.61</a:t>
                      </a:r>
                      <a:endParaRPr lang="es-P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750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5229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E50F7691-3703-3240-8175-C6D546B77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01361"/>
              </p:ext>
            </p:extLst>
          </p:nvPr>
        </p:nvGraphicFramePr>
        <p:xfrm>
          <a:off x="445770" y="516428"/>
          <a:ext cx="11327131" cy="6275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3063">
                  <a:extLst>
                    <a:ext uri="{9D8B030D-6E8A-4147-A177-3AD203B41FA5}">
                      <a16:colId xmlns="" xmlns:a16="http://schemas.microsoft.com/office/drawing/2014/main" val="3334749257"/>
                    </a:ext>
                  </a:extLst>
                </a:gridCol>
                <a:gridCol w="1428021">
                  <a:extLst>
                    <a:ext uri="{9D8B030D-6E8A-4147-A177-3AD203B41FA5}">
                      <a16:colId xmlns="" xmlns:a16="http://schemas.microsoft.com/office/drawing/2014/main" val="456290170"/>
                    </a:ext>
                  </a:extLst>
                </a:gridCol>
                <a:gridCol w="1649853">
                  <a:extLst>
                    <a:ext uri="{9D8B030D-6E8A-4147-A177-3AD203B41FA5}">
                      <a16:colId xmlns="" xmlns:a16="http://schemas.microsoft.com/office/drawing/2014/main" val="1511628828"/>
                    </a:ext>
                  </a:extLst>
                </a:gridCol>
                <a:gridCol w="1206194">
                  <a:extLst>
                    <a:ext uri="{9D8B030D-6E8A-4147-A177-3AD203B41FA5}">
                      <a16:colId xmlns="" xmlns:a16="http://schemas.microsoft.com/office/drawing/2014/main" val="3382491458"/>
                    </a:ext>
                  </a:extLst>
                </a:gridCol>
              </a:tblGrid>
              <a:tr h="24269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PROYECTO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PIM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EJECUTADO (**)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AVANCE %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7621683"/>
                  </a:ext>
                </a:extLst>
              </a:tr>
              <a:tr h="54607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DE LABORATORIOS DE LAS EAP DE FARMACIA Y BIOQUMICA, CIENCIAS DE LOS ALIMENTOS Y TOXICOLOGIA DE LA FACULTAD DE FARMACIA Y BIOQUIMICA DE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248,997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248,997.00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100.00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66671091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DEL SERVICIO ACADEMICO DE LAS AREAS DE LABORATORIO DE LAS EAP QUIMICA E INGENIERIA QUIMICA -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2,867,968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2,867,966.55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100.00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18374876"/>
                  </a:ext>
                </a:extLst>
              </a:tr>
              <a:tr h="54607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ACADEMICOS DE LAS ESCUELAS ACADEMICO PROFESIONALES DE LINGUISTICA, LITERATURA, ARTE, FILOSOFIA, DANZA, CONSERVACION Y RESTAURACION DE LA FACULTAD DE LETRAS Y CIENCIAS HUMANAS DE LA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653,616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632,437.00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96.76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4578930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DEL SERVICIO DE LABORATORIOS EN LA FACULTAD DE INGENIERIA ELECTRONICA Y ELECTRICA DE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843,204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842,500.00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99.92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4507261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CREACION, REHABILITACION Y EQUIPAMIENTO DE LA FACULTAD DE CIENCIAS ECONOMICAS DE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507,560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457,932.85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90.22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53288968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ACADEMICOS DE LA BIBLIOTECA DE LA FACULTAD DE CIENCIAS SOCIALES DE LA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92,238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92,236.51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100.00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21778873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DE LABORATORIO DE LA EAP DE INGENIERIA GEOGRAFICA, FIGMMG -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315,855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267,550.37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84.71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7033121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INSTALACION DEL PABELLON ADMINISTRATIVO DE LA FACULTAD DE ODONTOLOGIA EN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1,110,917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1,087,658.00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97.91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673845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Y REHABILITACION DEL SERVICIO DE AGUA POTABLE Y ALCANTARILLADO EN LA CIUDAD UNIVERSITARIA DE LA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250,651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217,123.80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86.62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7547355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Y AMPLIACION DE LA PLANTA PILOTO DE ALIMENTOS DE LA FACULTAD DE QUIMICA E INGENIERIA QUIMICA DE LA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2,988,658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2,951,969.57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98.77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75096796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ACADEMICOS Y ADMINISTRATIVOS DE LA FACULTAD DE CIENCIAS BIOLOGICAS EN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4,548,776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4,548,774.62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100.00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20935774"/>
                  </a:ext>
                </a:extLst>
              </a:tr>
              <a:tr h="54607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DEL SERVICIO DE TRANSITABILIDAD PEATONAL Y VEHICULAR DE LA UNIVERSIDAD NACIONAL MAYOR DE SAN MARCOS, CIUDAD UNIVERSITARIA, DISTRITO DE CERCADO DE LIMA - PROVINCIA DE LIMA - LIMA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46,000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46,000.00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100.00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8346002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MEJORAMIENTO DE LOS SERVICIOS INFORMATICOS DEL CENTRO DE MANUFACTURA AVANZADA DE LA FACULTAD DE INGENIERIA INDUSTRIAL DE LA UNMSM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2,838,880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2,838,532.88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99.99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2817683"/>
                  </a:ext>
                </a:extLst>
              </a:tr>
              <a:tr h="36404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u="none" strike="noStrike" dirty="0">
                          <a:effectLst/>
                        </a:rPr>
                        <a:t>AMPLIACION MARGINAL DEL SERVICIO EDUCATIVO EN LABORATORIOS DE LAS AREAS ACADEMICAS DE CIENCIAS BASICAS Y CIENCIAS DE SALUD DE LA UNIVERSIDAD NACIONAL MAYOR DE SAN MARCOS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50,644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>
                          <a:effectLst/>
                        </a:rPr>
                        <a:t>50,643.25</a:t>
                      </a:r>
                      <a:endParaRPr lang="es-P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u="none" strike="noStrike" dirty="0">
                          <a:effectLst/>
                        </a:rPr>
                        <a:t>100.00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0107408"/>
                  </a:ext>
                </a:extLst>
              </a:tr>
              <a:tr h="227528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1" u="none" strike="noStrike" dirty="0">
                          <a:effectLst/>
                        </a:rPr>
                        <a:t>TOTAL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 dirty="0">
                          <a:effectLst/>
                        </a:rPr>
                        <a:t>17,363,964.00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 dirty="0">
                          <a:effectLst/>
                        </a:rPr>
                        <a:t>17,150,322.40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1600" b="1" u="none" strike="noStrike" dirty="0">
                          <a:effectLst/>
                        </a:rPr>
                        <a:t>98.77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8" marR="8098" marT="809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3672839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C31BD672-C6C2-0C48-AF3C-428EA5B9C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9356"/>
            <a:ext cx="11353802" cy="507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EJECUCION DE INVERSIONES CON RECURSOS ORDINARIOS</a:t>
            </a:r>
            <a:endParaRPr lang="es-PE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13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="" xmlns:a16="http://schemas.microsoft.com/office/drawing/2014/main" id="{F00121F0-040B-8644-BF51-DF9EB0B4F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453049"/>
            <a:ext cx="11353802" cy="507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es-E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EJECUCION DE INVERSIONES CON RECURSOS DIRECTAMENTE RECAUDADOS</a:t>
            </a:r>
            <a:endParaRPr lang="es-PE" sz="2800" b="1" dirty="0">
              <a:latin typeface="+mn-lt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412C8DFE-95EA-D247-BC6B-6CE854879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38153"/>
              </p:ext>
            </p:extLst>
          </p:nvPr>
        </p:nvGraphicFramePr>
        <p:xfrm>
          <a:off x="419099" y="1158583"/>
          <a:ext cx="11353802" cy="5464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6061">
                  <a:extLst>
                    <a:ext uri="{9D8B030D-6E8A-4147-A177-3AD203B41FA5}">
                      <a16:colId xmlns="" xmlns:a16="http://schemas.microsoft.com/office/drawing/2014/main" val="1637781178"/>
                    </a:ext>
                  </a:extLst>
                </a:gridCol>
                <a:gridCol w="2198157">
                  <a:extLst>
                    <a:ext uri="{9D8B030D-6E8A-4147-A177-3AD203B41FA5}">
                      <a16:colId xmlns="" xmlns:a16="http://schemas.microsoft.com/office/drawing/2014/main" val="3820623152"/>
                    </a:ext>
                  </a:extLst>
                </a:gridCol>
                <a:gridCol w="1471452">
                  <a:extLst>
                    <a:ext uri="{9D8B030D-6E8A-4147-A177-3AD203B41FA5}">
                      <a16:colId xmlns="" xmlns:a16="http://schemas.microsoft.com/office/drawing/2014/main" val="125384595"/>
                    </a:ext>
                  </a:extLst>
                </a:gridCol>
                <a:gridCol w="1108132">
                  <a:extLst>
                    <a:ext uri="{9D8B030D-6E8A-4147-A177-3AD203B41FA5}">
                      <a16:colId xmlns="" xmlns:a16="http://schemas.microsoft.com/office/drawing/2014/main" val="3589798520"/>
                    </a:ext>
                  </a:extLst>
                </a:gridCol>
              </a:tblGrid>
              <a:tr h="430187"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PROYECTO</a:t>
                      </a:r>
                      <a:endParaRPr lang="es-P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u="none" strike="noStrike">
                          <a:solidFill>
                            <a:schemeClr val="bg1"/>
                          </a:solidFill>
                          <a:effectLst/>
                        </a:rPr>
                        <a:t>PIM</a:t>
                      </a:r>
                      <a:endParaRPr lang="es-PE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EJECUTADO (**)</a:t>
                      </a:r>
                      <a:endParaRPr lang="es-P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AVANCE %</a:t>
                      </a:r>
                      <a:endParaRPr lang="es-PE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8871719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DE LA FACULTAD DE DERECHO Y CIENCIA POLITICA DE LA UNIVERSIDAD NACIONAL MAYOR DE SAN MARCOS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142,000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142,000.00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100.00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65280134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AMPLIACION Y MEJORAMIENTO DE LOS SERVICIOS ACADEMICOS Y ADMINISTRATIVOS DE LA EAP DE PSICOLOGIA-FACULTAD DE PSICOLOGIA - UNMSM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57,000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57,000.00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100.00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62393155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DE LOS SERVICIOS ACADEMICOS DE LA BIBLIOTECA DE LA FACULTAD DE CIENCIAS SOCIALES DE LA UNMSM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22,177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22,176.99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100.00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099754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Y REHABILITACION DEL SERVICIO DE AGUA POTABLE Y ALCANTARILLADO EN LA CIUDAD UNIVERSITARIA DE LA UNMSM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988,733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948,788.67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95.96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7236082"/>
                  </a:ext>
                </a:extLst>
              </a:tr>
              <a:tr h="615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DEL SERVICIO DE FORMACION PROFESIONAL EN ADMINISTRACION DE TURISMO DE LA UNMSM, DISTRITO DEL CERCADO DE LIMA, PROVINCIA DE LIMA Y DEPARTAMENTO DE LIMA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65,000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45,000.00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69.23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7886029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DE LOS SERVICIOS ACADEMICOS Y ADMINISTRATIVOS DE LA FACULTAD DE CIENCIAS BIOLOGICAS EN LA UNIVERSIDAD NACIONAL MAYOR DE SAN MARCOS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111,125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105,724.28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95.14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1228119"/>
                  </a:ext>
                </a:extLst>
              </a:tr>
              <a:tr h="615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MEJORAMIENTO DEL SERVICIO DE TRANSITABILIDAD PEATONAL Y VEHICULAR DE LA UNIVERSIDAD NACIONAL MAYOR DE SAN MARCOS, CIUDAD UNIVERSITARIA, DISTRITO DE CERCADO DE LIMA - PROVINCIA DE LIMA - LIMA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75,000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68,550.00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91.40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1094014"/>
                  </a:ext>
                </a:extLst>
              </a:tr>
              <a:tr h="615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400" b="0" u="none" strike="noStrike" dirty="0">
                          <a:effectLst/>
                        </a:rPr>
                        <a:t>AMPLIACION MARGINAL DEL SERVICIO EDUCATIVO EN LABORATORIOS DE LAS AREAS ACADEMICAS DE CIENCIAS BASICAS Y CIENCIAS DE SALUD DE LA UNIVERSIDAD NACIONAL MAYOR DE SAN MARCOS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>
                          <a:effectLst/>
                        </a:rPr>
                        <a:t>27,600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0.00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0" u="none" strike="noStrike" dirty="0">
                          <a:effectLst/>
                        </a:rPr>
                        <a:t>0.00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32703931"/>
                  </a:ext>
                </a:extLst>
              </a:tr>
              <a:tr h="569278">
                <a:tc>
                  <a:txBody>
                    <a:bodyPr/>
                    <a:lstStyle/>
                    <a:p>
                      <a:pPr algn="ctr" fontAlgn="b"/>
                      <a:r>
                        <a:rPr lang="es-PE" sz="2000" b="1" u="none" strike="noStrike" dirty="0">
                          <a:effectLst/>
                        </a:rPr>
                        <a:t>TOTAL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1,488,635.00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1,389,239.94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E" sz="2000" b="1" u="none" strike="noStrike" dirty="0">
                          <a:effectLst/>
                        </a:rPr>
                        <a:t>93.32</a:t>
                      </a:r>
                      <a:endParaRPr lang="es-P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8663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54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438" y="123418"/>
            <a:ext cx="10324408" cy="52497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PE" b="1" dirty="0">
                <a:solidFill>
                  <a:srgbClr val="000000"/>
                </a:solidFill>
                <a:latin typeface="Calibri" panose="020F0502020204030204" pitchFamily="34" charset="0"/>
              </a:rPr>
              <a:t>Recaudación de Ingresos -Facultades</a:t>
            </a:r>
            <a:endParaRPr lang="es-PE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BA4FBD84-B96B-394C-992D-7CE55927D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04369"/>
              </p:ext>
            </p:extLst>
          </p:nvPr>
        </p:nvGraphicFramePr>
        <p:xfrm>
          <a:off x="1412111" y="787079"/>
          <a:ext cx="8727312" cy="59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4521">
                  <a:extLst>
                    <a:ext uri="{9D8B030D-6E8A-4147-A177-3AD203B41FA5}">
                      <a16:colId xmlns="" xmlns:a16="http://schemas.microsoft.com/office/drawing/2014/main" val="3848894061"/>
                    </a:ext>
                  </a:extLst>
                </a:gridCol>
                <a:gridCol w="1197268">
                  <a:extLst>
                    <a:ext uri="{9D8B030D-6E8A-4147-A177-3AD203B41FA5}">
                      <a16:colId xmlns="" xmlns:a16="http://schemas.microsoft.com/office/drawing/2014/main" val="2514880058"/>
                    </a:ext>
                  </a:extLst>
                </a:gridCol>
                <a:gridCol w="1549791">
                  <a:extLst>
                    <a:ext uri="{9D8B030D-6E8A-4147-A177-3AD203B41FA5}">
                      <a16:colId xmlns="" xmlns:a16="http://schemas.microsoft.com/office/drawing/2014/main" val="3566871552"/>
                    </a:ext>
                  </a:extLst>
                </a:gridCol>
                <a:gridCol w="1585732">
                  <a:extLst>
                    <a:ext uri="{9D8B030D-6E8A-4147-A177-3AD203B41FA5}">
                      <a16:colId xmlns="" xmlns:a16="http://schemas.microsoft.com/office/drawing/2014/main" val="2556936944"/>
                    </a:ext>
                  </a:extLst>
                </a:gridCol>
              </a:tblGrid>
              <a:tr h="127321">
                <a:tc>
                  <a:txBody>
                    <a:bodyPr/>
                    <a:lstStyle/>
                    <a:p>
                      <a:pPr algn="ctr" fontAlgn="t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FACULTADES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SALDO AL 31.12.2018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INGRESOS PERIODO 2019 al 31.12.2019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PE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INGRESOS</a:t>
                      </a:r>
                      <a:endParaRPr lang="es-PE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3843479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 dirty="0">
                          <a:effectLst/>
                        </a:rPr>
                        <a:t>FACULTAD DE MEDICINA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4,807,081.71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19,259,533.80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24,066,615.51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0969561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DERECHO Y CIENCIA POLÍTICA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1,388,531.32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6,392,391.94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7,780,923.26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77370310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LETRAS Y CIENCIAS HUMANAS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2,514,173.63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6,466,904.06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8,981,077.69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93308597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FARMACIA Y BIOQUIMICA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1,298,247.46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2,818,754.43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4,117,001.89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03981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ODONTOLOGIA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933,554.03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4,143,866.93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5,077,420.96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49501630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EDUCACION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2,128,456.78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6,429,346.58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8,557,803.36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15307715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QUIMICA E ING. QUIMICA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928,408.26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1,847,518.96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2,775,927.22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1825188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MEDICINA VETERINARIA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2,114,577.42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5,874,941.39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7,989,518.81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4162707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ADMINISTRATIVAS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2,381,760.55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10,265,619.51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12,647,380.06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8853207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BIOLOGICAS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470,962.66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1,075,581.41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1,546,544.07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6949040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CONTABLES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1,682,220.34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6,562,307.66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8,244,528.00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01432232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ECONOMICAS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1,575,672.38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3,955,876.77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5,531,549.15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1789963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FÍSICAS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398,766.08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750,905.24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1,149,671.32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5649732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MATEMÁTICAS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461,269.45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1,303,475.18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1,764,744.63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282337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CIENCIAS SOCIALES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1,068,250.31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2,813,525.84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3,881,776.15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0745387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ING. GEOL. MIN. METAL. Y GEO.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1,797,077.34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5,389,170.11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7,186,247.45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1614074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INGENIERÍA INDUSTRIAL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2,475,216.45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6,158,760.49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8,633,976.94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0549256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PSICOLOGÍA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569,358.48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2,043,782.03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2,613,140.51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64726446"/>
                  </a:ext>
                </a:extLst>
              </a:tr>
              <a:tr h="362772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INGENIERÍA ELECTRÓNICA Y ELÉCTRICA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795,383.74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1,671,362.09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2,466,745.83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0022039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l" fontAlgn="t"/>
                      <a:r>
                        <a:rPr lang="es-PE" sz="1400" u="none" strike="noStrike">
                          <a:effectLst/>
                        </a:rPr>
                        <a:t>FACULTAD DE ING. DE SISTEMAS E INFORMÁTICA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871,705.27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>
                          <a:effectLst/>
                        </a:rPr>
                        <a:t>2,744,117.26</a:t>
                      </a:r>
                      <a:endParaRPr lang="es-P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u="none" strike="noStrike" dirty="0">
                          <a:effectLst/>
                        </a:rPr>
                        <a:t>3,615,822.53</a:t>
                      </a:r>
                      <a:endParaRPr lang="es-P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2664820"/>
                  </a:ext>
                </a:extLst>
              </a:tr>
              <a:tr h="243471">
                <a:tc>
                  <a:txBody>
                    <a:bodyPr/>
                    <a:lstStyle/>
                    <a:p>
                      <a:pPr algn="ctr" fontAlgn="t"/>
                      <a:r>
                        <a:rPr lang="es-PE" sz="1600" b="1" u="none" strike="noStrike" dirty="0">
                          <a:effectLst/>
                        </a:rPr>
                        <a:t>TOTAL</a:t>
                      </a:r>
                      <a:endParaRPr lang="es-P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b="1" u="none" strike="noStrike" dirty="0">
                          <a:effectLst/>
                        </a:rPr>
                        <a:t>30,660,673.66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b="1" u="none" strike="noStrike" dirty="0">
                          <a:effectLst/>
                        </a:rPr>
                        <a:t>97,967,741.68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PE" sz="1400" b="1" u="none" strike="noStrike" dirty="0">
                          <a:effectLst/>
                        </a:rPr>
                        <a:t>128,628,415.34</a:t>
                      </a:r>
                      <a:endParaRPr lang="es-P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88" marR="9088" marT="90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60080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103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1762</Words>
  <Application>Microsoft Office PowerPoint</Application>
  <PresentationFormat>Panorámica</PresentationFormat>
  <Paragraphs>741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Ejecución Presupuestal al 31 diciembre del 2019  Por Toda Fuente</vt:lpstr>
      <vt:lpstr>Ejecución Presupuestal al 31 diciembre del 2019  Recursos Ordinarios</vt:lpstr>
      <vt:lpstr>Ejecución Presupuestal al 31 diciembre del 2019 Recursos Directamente Recaudados</vt:lpstr>
      <vt:lpstr>Ejecución Presupuestal al 31 diciembre del 2019  Donaciones y Transferencias</vt:lpstr>
      <vt:lpstr>Ejecución Presupuestal al 31 diciembre del 2019  Recursos Determinados</vt:lpstr>
      <vt:lpstr>EJECUCION DE INVERSIONES CON RECURSOS ORDINARIOS</vt:lpstr>
      <vt:lpstr>EJECUCION DE INVERSIONES CON RECURSOS DIRECTAMENTE RECAUDADOS</vt:lpstr>
      <vt:lpstr>Recaudación de Ingresos -Facultades</vt:lpstr>
      <vt:lpstr>Recaudación de Ingreso - Sede Central</vt:lpstr>
      <vt:lpstr>Ejecución de Egresos – Facultades</vt:lpstr>
      <vt:lpstr>Ejecución de Egresos – Sede Central</vt:lpstr>
      <vt:lpstr>Ejecución de Ingresos Vs Egresos – Facultades</vt:lpstr>
      <vt:lpstr>Ejecución de Ingresos Vs Egresos – Sede Central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Administración</dc:title>
  <dc:creator>Rodrigo Farfan</dc:creator>
  <cp:lastModifiedBy>Carmen Noriega</cp:lastModifiedBy>
  <cp:revision>87</cp:revision>
  <cp:lastPrinted>2019-12-16T13:04:37Z</cp:lastPrinted>
  <dcterms:created xsi:type="dcterms:W3CDTF">2017-04-16T23:23:44Z</dcterms:created>
  <dcterms:modified xsi:type="dcterms:W3CDTF">2020-07-12T16:55:46Z</dcterms:modified>
</cp:coreProperties>
</file>