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0"/>
  </p:notesMasterIdLst>
  <p:sldIdLst>
    <p:sldId id="268" r:id="rId2"/>
    <p:sldId id="354" r:id="rId3"/>
    <p:sldId id="355" r:id="rId4"/>
    <p:sldId id="356" r:id="rId5"/>
    <p:sldId id="357" r:id="rId6"/>
    <p:sldId id="358" r:id="rId7"/>
    <p:sldId id="360" r:id="rId8"/>
    <p:sldId id="361" r:id="rId9"/>
    <p:sldId id="362" r:id="rId10"/>
    <p:sldId id="363" r:id="rId11"/>
    <p:sldId id="365" r:id="rId12"/>
    <p:sldId id="308" r:id="rId13"/>
    <p:sldId id="475" r:id="rId14"/>
    <p:sldId id="476" r:id="rId15"/>
    <p:sldId id="477" r:id="rId16"/>
    <p:sldId id="478" r:id="rId17"/>
    <p:sldId id="367" r:id="rId18"/>
    <p:sldId id="371" r:id="rId19"/>
    <p:sldId id="368" r:id="rId20"/>
    <p:sldId id="372" r:id="rId21"/>
    <p:sldId id="370" r:id="rId22"/>
    <p:sldId id="369" r:id="rId23"/>
    <p:sldId id="325" r:id="rId24"/>
    <p:sldId id="395" r:id="rId25"/>
    <p:sldId id="373" r:id="rId26"/>
    <p:sldId id="374" r:id="rId27"/>
    <p:sldId id="375" r:id="rId28"/>
    <p:sldId id="376" r:id="rId29"/>
    <p:sldId id="378" r:id="rId30"/>
    <p:sldId id="379" r:id="rId31"/>
    <p:sldId id="381" r:id="rId32"/>
    <p:sldId id="383" r:id="rId33"/>
    <p:sldId id="386" r:id="rId34"/>
    <p:sldId id="387" r:id="rId35"/>
    <p:sldId id="388" r:id="rId36"/>
    <p:sldId id="390" r:id="rId37"/>
    <p:sldId id="392" r:id="rId38"/>
    <p:sldId id="393" r:id="rId39"/>
    <p:sldId id="394" r:id="rId40"/>
    <p:sldId id="332" r:id="rId41"/>
    <p:sldId id="397" r:id="rId42"/>
    <p:sldId id="398" r:id="rId43"/>
    <p:sldId id="409" r:id="rId44"/>
    <p:sldId id="400" r:id="rId45"/>
    <p:sldId id="403" r:id="rId46"/>
    <p:sldId id="410" r:id="rId47"/>
    <p:sldId id="414" r:id="rId48"/>
    <p:sldId id="401" r:id="rId49"/>
    <p:sldId id="411" r:id="rId50"/>
    <p:sldId id="412" r:id="rId51"/>
    <p:sldId id="424" r:id="rId52"/>
    <p:sldId id="413" r:id="rId53"/>
    <p:sldId id="425" r:id="rId54"/>
    <p:sldId id="402" r:id="rId55"/>
    <p:sldId id="404"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15" r:id="rId73"/>
    <p:sldId id="416" r:id="rId74"/>
    <p:sldId id="417" r:id="rId75"/>
    <p:sldId id="418" r:id="rId76"/>
    <p:sldId id="419" r:id="rId77"/>
    <p:sldId id="420" r:id="rId78"/>
    <p:sldId id="421" r:id="rId79"/>
    <p:sldId id="422" r:id="rId80"/>
    <p:sldId id="423" r:id="rId81"/>
    <p:sldId id="405" r:id="rId82"/>
    <p:sldId id="459" r:id="rId83"/>
    <p:sldId id="460" r:id="rId84"/>
    <p:sldId id="461" r:id="rId85"/>
    <p:sldId id="462" r:id="rId86"/>
    <p:sldId id="463" r:id="rId87"/>
    <p:sldId id="464" r:id="rId88"/>
    <p:sldId id="465" r:id="rId89"/>
    <p:sldId id="466" r:id="rId90"/>
    <p:sldId id="467" r:id="rId91"/>
    <p:sldId id="468" r:id="rId92"/>
    <p:sldId id="469" r:id="rId93"/>
    <p:sldId id="470" r:id="rId94"/>
    <p:sldId id="471" r:id="rId95"/>
    <p:sldId id="472" r:id="rId96"/>
    <p:sldId id="473" r:id="rId97"/>
    <p:sldId id="474" r:id="rId98"/>
    <p:sldId id="406" r:id="rId99"/>
    <p:sldId id="440" r:id="rId100"/>
    <p:sldId id="441" r:id="rId101"/>
    <p:sldId id="442" r:id="rId102"/>
    <p:sldId id="443" r:id="rId103"/>
    <p:sldId id="444" r:id="rId104"/>
    <p:sldId id="445" r:id="rId105"/>
    <p:sldId id="446" r:id="rId106"/>
    <p:sldId id="447" r:id="rId107"/>
    <p:sldId id="448" r:id="rId108"/>
    <p:sldId id="449" r:id="rId109"/>
    <p:sldId id="450" r:id="rId110"/>
    <p:sldId id="451" r:id="rId111"/>
    <p:sldId id="452" r:id="rId112"/>
    <p:sldId id="453" r:id="rId113"/>
    <p:sldId id="454" r:id="rId114"/>
    <p:sldId id="455" r:id="rId115"/>
    <p:sldId id="456" r:id="rId116"/>
    <p:sldId id="457" r:id="rId117"/>
    <p:sldId id="458" r:id="rId118"/>
    <p:sldId id="396" r:id="rId119"/>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3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273" autoAdjust="0"/>
  </p:normalViewPr>
  <p:slideViewPr>
    <p:cSldViewPr snapToGrid="0">
      <p:cViewPr varScale="1">
        <p:scale>
          <a:sx n="106" d="100"/>
          <a:sy n="106" d="100"/>
        </p:scale>
        <p:origin x="7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AppData\Local\Temp\ESTADISTICA%202019.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AppData\Local\Temp\ESTADISTICA%202019.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AppData\Local\Temp\ESTADISTICA%202019.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UARIO\AppData\Local\Temp\ESTADISTICA%202019.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PE" dirty="0" smtClean="0"/>
              <a:t>SEMESTRE 2019 - I</a:t>
            </a:r>
            <a:endParaRPr lang="es-PE" dirty="0"/>
          </a:p>
        </c:rich>
      </c:tx>
      <c:layout>
        <c:manualLayout>
          <c:xMode val="edge"/>
          <c:yMode val="edge"/>
          <c:x val="0.33537829748461379"/>
          <c:y val="2.0716440861086205E-2"/>
        </c:manualLayout>
      </c:layout>
      <c:overlay val="0"/>
      <c:spPr>
        <a:noFill/>
        <a:ln>
          <a:noFill/>
        </a:ln>
        <a:effectLst/>
      </c:spPr>
    </c:title>
    <c:autoTitleDeleted val="0"/>
    <c:plotArea>
      <c:layout/>
      <c:barChart>
        <c:barDir val="col"/>
        <c:grouping val="clustered"/>
        <c:varyColors val="0"/>
        <c:ser>
          <c:idx val="0"/>
          <c:order val="0"/>
          <c:tx>
            <c:strRef>
              <c:f>Hoja1!$B$1</c:f>
              <c:strCache>
                <c:ptCount val="1"/>
                <c:pt idx="0">
                  <c:v>INTERNACIONALES</c:v>
                </c:pt>
              </c:strCache>
            </c:strRef>
          </c:tx>
          <c:spPr>
            <a:gradFill rotWithShape="1">
              <a:gsLst>
                <a:gs pos="0">
                  <a:schemeClr val="accent1">
                    <a:tint val="98000"/>
                    <a:lumMod val="110000"/>
                  </a:schemeClr>
                </a:gs>
                <a:gs pos="84000">
                  <a:schemeClr val="accent1">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INTERNACIONALES Y NACIONALES</c:v>
                </c:pt>
              </c:strCache>
            </c:strRef>
          </c:cat>
          <c:val>
            <c:numRef>
              <c:f>Hoja1!$B$2</c:f>
              <c:numCache>
                <c:formatCode>General</c:formatCode>
                <c:ptCount val="1"/>
                <c:pt idx="0">
                  <c:v>44</c:v>
                </c:pt>
              </c:numCache>
            </c:numRef>
          </c:val>
          <c:extLst xmlns:c16r2="http://schemas.microsoft.com/office/drawing/2015/06/chart">
            <c:ext xmlns:c16="http://schemas.microsoft.com/office/drawing/2014/chart" uri="{C3380CC4-5D6E-409C-BE32-E72D297353CC}">
              <c16:uniqueId val="{00000000-22F2-462D-B37F-2F6555C8FAC2}"/>
            </c:ext>
          </c:extLst>
        </c:ser>
        <c:ser>
          <c:idx val="1"/>
          <c:order val="1"/>
          <c:tx>
            <c:strRef>
              <c:f>Hoja1!$C$1</c:f>
              <c:strCache>
                <c:ptCount val="1"/>
                <c:pt idx="0">
                  <c:v>NACIONALES</c:v>
                </c:pt>
              </c:strCache>
            </c:strRef>
          </c:tx>
          <c:spPr>
            <a:gradFill rotWithShape="1">
              <a:gsLst>
                <a:gs pos="0">
                  <a:schemeClr val="accent2">
                    <a:tint val="98000"/>
                    <a:lumMod val="110000"/>
                  </a:schemeClr>
                </a:gs>
                <a:gs pos="84000">
                  <a:schemeClr val="accent2">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invertIfNegative val="0"/>
          <c:dLbls>
            <c:dLbl>
              <c:idx val="0"/>
              <c:layout>
                <c:manualLayout>
                  <c:x val="-1.1514104778353484E-3"/>
                  <c:y val="-1.5824876180787487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185-4C0E-87C4-2DC1EBABB33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INTERNACIONALES Y NACIONALES</c:v>
                </c:pt>
              </c:strCache>
            </c:strRef>
          </c:cat>
          <c:val>
            <c:numRef>
              <c:f>Hoja1!$C$2</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22F2-462D-B37F-2F6555C8FAC2}"/>
            </c:ext>
          </c:extLst>
        </c:ser>
        <c:dLbls>
          <c:showLegendKey val="0"/>
          <c:showVal val="1"/>
          <c:showCatName val="0"/>
          <c:showSerName val="0"/>
          <c:showPercent val="0"/>
          <c:showBubbleSize val="0"/>
        </c:dLbls>
        <c:gapWidth val="100"/>
        <c:overlap val="-24"/>
        <c:axId val="-20559664"/>
        <c:axId val="-20558032"/>
      </c:barChart>
      <c:catAx>
        <c:axId val="-20559664"/>
        <c:scaling>
          <c:orientation val="minMax"/>
        </c:scaling>
        <c:delete val="1"/>
        <c:axPos val="b"/>
        <c:numFmt formatCode="General" sourceLinked="1"/>
        <c:majorTickMark val="none"/>
        <c:minorTickMark val="none"/>
        <c:tickLblPos val="nextTo"/>
        <c:crossAx val="-20558032"/>
        <c:crosses val="autoZero"/>
        <c:auto val="1"/>
        <c:lblAlgn val="ctr"/>
        <c:lblOffset val="100"/>
        <c:noMultiLvlLbl val="0"/>
      </c:catAx>
      <c:valAx>
        <c:axId val="-205580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txPr>
          <a:bodyPr rot="-60000000" vert="horz"/>
          <a:lstStyle/>
          <a:p>
            <a:pPr>
              <a:defRPr/>
            </a:pPr>
            <a:endParaRPr lang="es-PE"/>
          </a:p>
        </c:txPr>
        <c:crossAx val="-20559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PE" dirty="0"/>
              <a:t>MOVILIDAD DE LA </a:t>
            </a:r>
            <a:r>
              <a:rPr lang="es-PE" dirty="0" smtClean="0"/>
              <a:t>UNMSM </a:t>
            </a:r>
            <a:endParaRPr lang="es-PE"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tx>
            <c:strRef>
              <c:f>Hoja1!$B$1</c:f>
              <c:strCache>
                <c:ptCount val="1"/>
                <c:pt idx="0">
                  <c:v>EXTRANJEROS </c:v>
                </c:pt>
              </c:strCache>
            </c:strRef>
          </c:tx>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lumMod val="75000"/>
                </a:schemeClr>
              </a:solidFill>
              <a:ln>
                <a:noFill/>
              </a:ln>
              <a:effectLst>
                <a:innerShdw blurRad="63500" dist="50800" dir="2700000">
                  <a:prstClr val="black">
                    <a:alpha val="50000"/>
                  </a:prstClr>
                </a:innerShdw>
              </a:effectLst>
            </c:spPr>
            <c:extLst xmlns:c16r2="http://schemas.microsoft.com/office/drawing/2015/06/chart">
              <c:ext xmlns:c16="http://schemas.microsoft.com/office/drawing/2014/chart" uri="{C3380CC4-5D6E-409C-BE32-E72D297353CC}">
                <c16:uniqueId val="{00000002-0656-4A90-AB7F-DD406D733EB6}"/>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s-P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2019-I</c:v>
                </c:pt>
              </c:strCache>
            </c:strRef>
          </c:cat>
          <c:val>
            <c:numRef>
              <c:f>Hoja1!$B$2</c:f>
              <c:numCache>
                <c:formatCode>#,##0</c:formatCode>
                <c:ptCount val="1"/>
                <c:pt idx="0">
                  <c:v>109</c:v>
                </c:pt>
              </c:numCache>
            </c:numRef>
          </c:val>
          <c:extLst xmlns:c16r2="http://schemas.microsoft.com/office/drawing/2015/06/chart">
            <c:ext xmlns:c16="http://schemas.microsoft.com/office/drawing/2014/chart" uri="{C3380CC4-5D6E-409C-BE32-E72D297353CC}">
              <c16:uniqueId val="{00000000-0656-4A90-AB7F-DD406D733EB6}"/>
            </c:ext>
          </c:extLst>
        </c:ser>
        <c:ser>
          <c:idx val="1"/>
          <c:order val="1"/>
          <c:tx>
            <c:strRef>
              <c:f>Hoja1!$C$1</c:f>
              <c:strCache>
                <c:ptCount val="1"/>
                <c:pt idx="0">
                  <c:v>ESTUDIANTES DE LA UNMSM</c:v>
                </c:pt>
              </c:strCache>
            </c:strRef>
          </c:tx>
          <c:spPr>
            <a:solidFill>
              <a:schemeClr val="accent4">
                <a:lumMod val="75000"/>
              </a:schemeClr>
            </a:solidFill>
            <a:ln>
              <a:noFill/>
            </a:ln>
            <a:effectLst>
              <a:innerShdw blurRad="63500" dist="50800" dir="2700000">
                <a:prstClr val="black">
                  <a:alpha val="50000"/>
                </a:prst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s-P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2019-I</c:v>
                </c:pt>
              </c:strCache>
            </c:strRef>
          </c:cat>
          <c:val>
            <c:numRef>
              <c:f>Hoja1!$C$2</c:f>
              <c:numCache>
                <c:formatCode>#,##0</c:formatCode>
                <c:ptCount val="1"/>
                <c:pt idx="0">
                  <c:v>268</c:v>
                </c:pt>
              </c:numCache>
            </c:numRef>
          </c:val>
          <c:extLst xmlns:c16r2="http://schemas.microsoft.com/office/drawing/2015/06/chart">
            <c:ext xmlns:c16="http://schemas.microsoft.com/office/drawing/2014/chart" uri="{C3380CC4-5D6E-409C-BE32-E72D297353CC}">
              <c16:uniqueId val="{00000001-0656-4A90-AB7F-DD406D733EB6}"/>
            </c:ext>
          </c:extLst>
        </c:ser>
        <c:dLbls>
          <c:dLblPos val="inEnd"/>
          <c:showLegendKey val="0"/>
          <c:showVal val="1"/>
          <c:showCatName val="0"/>
          <c:showSerName val="0"/>
          <c:showPercent val="0"/>
          <c:showBubbleSize val="0"/>
        </c:dLbls>
        <c:gapWidth val="100"/>
        <c:overlap val="-24"/>
        <c:axId val="-20552048"/>
        <c:axId val="-20557488"/>
      </c:barChart>
      <c:catAx>
        <c:axId val="-205520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20557488"/>
        <c:crosses val="autoZero"/>
        <c:auto val="1"/>
        <c:lblAlgn val="ctr"/>
        <c:lblOffset val="100"/>
        <c:noMultiLvlLbl val="0"/>
      </c:catAx>
      <c:valAx>
        <c:axId val="-20557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205520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PE" dirty="0" smtClean="0"/>
              <a:t>SEMESTRE 2019 - II</a:t>
            </a:r>
            <a:endParaRPr lang="es-PE"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tx>
            <c:strRef>
              <c:f>Hoja1!$B$1</c:f>
              <c:strCache>
                <c:ptCount val="1"/>
                <c:pt idx="0">
                  <c:v>INTERNACIONALES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ESTUDIANTES Y DOCENTES </c:v>
                </c:pt>
              </c:strCache>
            </c:strRef>
          </c:cat>
          <c:val>
            <c:numRef>
              <c:f>Hoja1!$B$2</c:f>
              <c:numCache>
                <c:formatCode>General</c:formatCode>
                <c:ptCount val="1"/>
                <c:pt idx="0">
                  <c:v>14</c:v>
                </c:pt>
              </c:numCache>
            </c:numRef>
          </c:val>
          <c:extLst xmlns:c16r2="http://schemas.microsoft.com/office/drawing/2015/06/chart">
            <c:ext xmlns:c16="http://schemas.microsoft.com/office/drawing/2014/chart" uri="{C3380CC4-5D6E-409C-BE32-E72D297353CC}">
              <c16:uniqueId val="{00000000-082E-4C75-BD50-78958A2342E1}"/>
            </c:ext>
          </c:extLst>
        </c:ser>
        <c:ser>
          <c:idx val="1"/>
          <c:order val="1"/>
          <c:tx>
            <c:strRef>
              <c:f>Hoja1!$C$1</c:f>
              <c:strCache>
                <c:ptCount val="1"/>
                <c:pt idx="0">
                  <c:v>NACIONALES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ESTUDIANTES Y DOCENTES </c:v>
                </c:pt>
              </c:strCache>
            </c:strRef>
          </c:cat>
          <c:val>
            <c:numRef>
              <c:f>Hoja1!$C$2</c:f>
              <c:numCache>
                <c:formatCode>General</c:formatCode>
                <c:ptCount val="1"/>
                <c:pt idx="0">
                  <c:v>59</c:v>
                </c:pt>
              </c:numCache>
            </c:numRef>
          </c:val>
          <c:extLst xmlns:c16r2="http://schemas.microsoft.com/office/drawing/2015/06/chart">
            <c:ext xmlns:c16="http://schemas.microsoft.com/office/drawing/2014/chart" uri="{C3380CC4-5D6E-409C-BE32-E72D297353CC}">
              <c16:uniqueId val="{00000001-082E-4C75-BD50-78958A2342E1}"/>
            </c:ext>
          </c:extLst>
        </c:ser>
        <c:dLbls>
          <c:showLegendKey val="0"/>
          <c:showVal val="1"/>
          <c:showCatName val="0"/>
          <c:showSerName val="0"/>
          <c:showPercent val="0"/>
          <c:showBubbleSize val="0"/>
        </c:dLbls>
        <c:gapWidth val="100"/>
        <c:overlap val="-24"/>
        <c:axId val="-20560752"/>
        <c:axId val="-20551504"/>
      </c:barChart>
      <c:catAx>
        <c:axId val="-20560752"/>
        <c:scaling>
          <c:orientation val="minMax"/>
        </c:scaling>
        <c:delete val="1"/>
        <c:axPos val="b"/>
        <c:numFmt formatCode="General" sourceLinked="1"/>
        <c:majorTickMark val="none"/>
        <c:minorTickMark val="none"/>
        <c:tickLblPos val="nextTo"/>
        <c:crossAx val="-20551504"/>
        <c:crosses val="autoZero"/>
        <c:auto val="1"/>
        <c:lblAlgn val="ctr"/>
        <c:lblOffset val="100"/>
        <c:noMultiLvlLbl val="0"/>
      </c:catAx>
      <c:valAx>
        <c:axId val="-20551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20560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PE" dirty="0"/>
              <a:t>MOVILIDAD DE LA </a:t>
            </a:r>
            <a:r>
              <a:rPr lang="es-PE" dirty="0" smtClean="0"/>
              <a:t>UNMSM </a:t>
            </a:r>
            <a:endParaRPr lang="es-PE"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tx>
            <c:strRef>
              <c:f>Hoja1!$B$1</c:f>
              <c:strCache>
                <c:ptCount val="1"/>
                <c:pt idx="0">
                  <c:v>EXTRANJEROS </c:v>
                </c:pt>
              </c:strCache>
            </c:strRef>
          </c:tx>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lumMod val="75000"/>
                </a:schemeClr>
              </a:solidFill>
              <a:ln>
                <a:noFill/>
              </a:ln>
              <a:effectLst>
                <a:innerShdw blurRad="63500" dist="50800" dir="2700000">
                  <a:prstClr val="black">
                    <a:alpha val="50000"/>
                  </a:prstClr>
                </a:innerShdw>
              </a:effectLst>
            </c:spPr>
            <c:extLst xmlns:c16r2="http://schemas.microsoft.com/office/drawing/2015/06/chart">
              <c:ext xmlns:c16="http://schemas.microsoft.com/office/drawing/2014/chart" uri="{C3380CC4-5D6E-409C-BE32-E72D297353CC}">
                <c16:uniqueId val="{00000002-0656-4A90-AB7F-DD406D733EB6}"/>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s-P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2019-II</c:v>
                </c:pt>
              </c:strCache>
            </c:strRef>
          </c:cat>
          <c:val>
            <c:numRef>
              <c:f>Hoja1!$B$2</c:f>
              <c:numCache>
                <c:formatCode>#,##0</c:formatCode>
                <c:ptCount val="1"/>
                <c:pt idx="0">
                  <c:v>122</c:v>
                </c:pt>
              </c:numCache>
            </c:numRef>
          </c:val>
          <c:extLst xmlns:c16r2="http://schemas.microsoft.com/office/drawing/2015/06/chart">
            <c:ext xmlns:c16="http://schemas.microsoft.com/office/drawing/2014/chart" uri="{C3380CC4-5D6E-409C-BE32-E72D297353CC}">
              <c16:uniqueId val="{00000000-0656-4A90-AB7F-DD406D733EB6}"/>
            </c:ext>
          </c:extLst>
        </c:ser>
        <c:ser>
          <c:idx val="1"/>
          <c:order val="1"/>
          <c:tx>
            <c:strRef>
              <c:f>Hoja1!$C$1</c:f>
              <c:strCache>
                <c:ptCount val="1"/>
                <c:pt idx="0">
                  <c:v>ESTUDIANTES DE LA UNMSM</c:v>
                </c:pt>
              </c:strCache>
            </c:strRef>
          </c:tx>
          <c:spPr>
            <a:solidFill>
              <a:schemeClr val="accent4">
                <a:lumMod val="75000"/>
              </a:schemeClr>
            </a:solidFill>
            <a:ln>
              <a:noFill/>
            </a:ln>
            <a:effectLst>
              <a:innerShdw blurRad="63500" dist="50800" dir="2700000">
                <a:prstClr val="black">
                  <a:alpha val="50000"/>
                </a:prst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s-P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2019-II</c:v>
                </c:pt>
              </c:strCache>
            </c:strRef>
          </c:cat>
          <c:val>
            <c:numRef>
              <c:f>Hoja1!$C$2</c:f>
              <c:numCache>
                <c:formatCode>#,##0</c:formatCode>
                <c:ptCount val="1"/>
                <c:pt idx="0">
                  <c:v>145</c:v>
                </c:pt>
              </c:numCache>
            </c:numRef>
          </c:val>
          <c:extLst xmlns:c16r2="http://schemas.microsoft.com/office/drawing/2015/06/chart">
            <c:ext xmlns:c16="http://schemas.microsoft.com/office/drawing/2014/chart" uri="{C3380CC4-5D6E-409C-BE32-E72D297353CC}">
              <c16:uniqueId val="{00000001-0656-4A90-AB7F-DD406D733EB6}"/>
            </c:ext>
          </c:extLst>
        </c:ser>
        <c:dLbls>
          <c:dLblPos val="inEnd"/>
          <c:showLegendKey val="0"/>
          <c:showVal val="1"/>
          <c:showCatName val="0"/>
          <c:showSerName val="0"/>
          <c:showPercent val="0"/>
          <c:showBubbleSize val="0"/>
        </c:dLbls>
        <c:gapWidth val="100"/>
        <c:overlap val="-24"/>
        <c:axId val="-20556400"/>
        <c:axId val="-20555856"/>
      </c:barChart>
      <c:catAx>
        <c:axId val="-20556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20555856"/>
        <c:crosses val="autoZero"/>
        <c:auto val="1"/>
        <c:lblAlgn val="ctr"/>
        <c:lblOffset val="100"/>
        <c:noMultiLvlLbl val="0"/>
      </c:catAx>
      <c:valAx>
        <c:axId val="-20555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2055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2000" b="1" baseline="0" dirty="0"/>
              <a:t>MOVILIDAD SALIENTES 2019  - </a:t>
            </a:r>
            <a:r>
              <a:rPr lang="en-US" sz="2000" b="1" baseline="0" dirty="0" smtClean="0"/>
              <a:t>POR FACULTADES  </a:t>
            </a:r>
            <a:r>
              <a:rPr lang="en-US" sz="2000" b="1" dirty="0" smtClean="0"/>
              <a:t> </a:t>
            </a:r>
            <a:endParaRPr lang="en-US" sz="2000" b="1"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P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'[ESTADISTICA 2019.xlsx]MOVILIDAD SALIENTE'!$G$425</c:f>
              <c:strCache>
                <c:ptCount val="1"/>
                <c:pt idx="0">
                  <c:v>CANTIDAD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'[ESTADISTICA 2019.xlsx]MOVILIDAD SALIENTE'!$F$426:$F$446</c:f>
              <c:strCache>
                <c:ptCount val="21"/>
                <c:pt idx="0">
                  <c:v>CIENCIAS ADMINISTRATIVAS </c:v>
                </c:pt>
                <c:pt idx="1">
                  <c:v>CIENCIAS BIOLÓGICAS </c:v>
                </c:pt>
                <c:pt idx="2">
                  <c:v>CIENCIAS CONTABLES </c:v>
                </c:pt>
                <c:pt idx="3">
                  <c:v>CIENCIAS ECONÓMICAS </c:v>
                </c:pt>
                <c:pt idx="4">
                  <c:v>CIENCIAS FÍSICAS</c:v>
                </c:pt>
                <c:pt idx="5">
                  <c:v>CIENCIAS MATEMÁTICAS </c:v>
                </c:pt>
                <c:pt idx="6">
                  <c:v>CIENCIAS SOCIALES </c:v>
                </c:pt>
                <c:pt idx="7">
                  <c:v>DERECHO Y CIENCIA POLÍTICA</c:v>
                </c:pt>
                <c:pt idx="8">
                  <c:v>EDUCACIÓN </c:v>
                </c:pt>
                <c:pt idx="9">
                  <c:v>FARMACIA Y BIOQUÍMICA </c:v>
                </c:pt>
                <c:pt idx="10">
                  <c:v>INGENIERÍA DE SISTEMAS E INFORMÁTICA </c:v>
                </c:pt>
                <c:pt idx="11">
                  <c:v>INGENIERÍA ELECTRÓNICA Y ELECTRICA </c:v>
                </c:pt>
                <c:pt idx="12">
                  <c:v>INGENIERÍA GEOLÓGICA, MINERA METALURGICA Y GEOGRÁFICA </c:v>
                </c:pt>
                <c:pt idx="13">
                  <c:v>INGENIERÍA INDUSTRIAL </c:v>
                </c:pt>
                <c:pt idx="14">
                  <c:v>LETRAS Y CIENCIAS HUMANAS </c:v>
                </c:pt>
                <c:pt idx="15">
                  <c:v>MEDICINA</c:v>
                </c:pt>
                <c:pt idx="16">
                  <c:v>MEDICINA VETERINARIA </c:v>
                </c:pt>
                <c:pt idx="17">
                  <c:v>ODONTOLOGÍA </c:v>
                </c:pt>
                <c:pt idx="18">
                  <c:v>PSICOLOGÍA</c:v>
                </c:pt>
                <c:pt idx="19">
                  <c:v>QUÍMICA E INGENIERÍA QUÍMICA </c:v>
                </c:pt>
                <c:pt idx="20">
                  <c:v>ADMINISTRACIÓN CENTRAL </c:v>
                </c:pt>
              </c:strCache>
            </c:strRef>
          </c:cat>
          <c:val>
            <c:numRef>
              <c:f>'[ESTADISTICA 2019.xlsx]MOVILIDAD SALIENTE'!$G$426:$G$446</c:f>
              <c:numCache>
                <c:formatCode>General</c:formatCode>
                <c:ptCount val="21"/>
                <c:pt idx="0">
                  <c:v>29</c:v>
                </c:pt>
                <c:pt idx="1">
                  <c:v>17</c:v>
                </c:pt>
                <c:pt idx="2">
                  <c:v>25</c:v>
                </c:pt>
                <c:pt idx="3">
                  <c:v>7</c:v>
                </c:pt>
                <c:pt idx="4">
                  <c:v>15</c:v>
                </c:pt>
                <c:pt idx="5">
                  <c:v>6</c:v>
                </c:pt>
                <c:pt idx="6">
                  <c:v>23</c:v>
                </c:pt>
                <c:pt idx="7">
                  <c:v>43</c:v>
                </c:pt>
                <c:pt idx="8">
                  <c:v>5</c:v>
                </c:pt>
                <c:pt idx="9">
                  <c:v>9</c:v>
                </c:pt>
                <c:pt idx="10">
                  <c:v>19</c:v>
                </c:pt>
                <c:pt idx="11">
                  <c:v>16</c:v>
                </c:pt>
                <c:pt idx="12">
                  <c:v>21</c:v>
                </c:pt>
                <c:pt idx="13">
                  <c:v>11</c:v>
                </c:pt>
                <c:pt idx="14">
                  <c:v>35</c:v>
                </c:pt>
                <c:pt idx="15">
                  <c:v>81</c:v>
                </c:pt>
                <c:pt idx="16">
                  <c:v>8</c:v>
                </c:pt>
                <c:pt idx="17">
                  <c:v>3</c:v>
                </c:pt>
                <c:pt idx="18">
                  <c:v>26</c:v>
                </c:pt>
                <c:pt idx="19">
                  <c:v>10</c:v>
                </c:pt>
                <c:pt idx="20">
                  <c:v>4</c:v>
                </c:pt>
              </c:numCache>
            </c:numRef>
          </c:val>
          <c:extLst xmlns:c16r2="http://schemas.microsoft.com/office/drawing/2015/06/chart">
            <c:ext xmlns:c16="http://schemas.microsoft.com/office/drawing/2014/chart" uri="{C3380CC4-5D6E-409C-BE32-E72D297353CC}">
              <c16:uniqueId val="{00000000-DE6C-4C7B-92A4-4DBD5B32FD3B}"/>
            </c:ext>
          </c:extLst>
        </c:ser>
        <c:dLbls>
          <c:showLegendKey val="0"/>
          <c:showVal val="1"/>
          <c:showCatName val="0"/>
          <c:showSerName val="0"/>
          <c:showPercent val="0"/>
          <c:showBubbleSize val="0"/>
        </c:dLbls>
        <c:gapWidth val="150"/>
        <c:shape val="box"/>
        <c:axId val="-20560208"/>
        <c:axId val="-20566192"/>
        <c:axId val="0"/>
      </c:bar3DChart>
      <c:catAx>
        <c:axId val="-2056020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PE"/>
          </a:p>
        </c:txPr>
        <c:crossAx val="-20566192"/>
        <c:crosses val="autoZero"/>
        <c:auto val="1"/>
        <c:lblAlgn val="ctr"/>
        <c:lblOffset val="100"/>
        <c:noMultiLvlLbl val="0"/>
      </c:catAx>
      <c:valAx>
        <c:axId val="-2056619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PE"/>
          </a:p>
        </c:txPr>
        <c:crossAx val="-20560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ES" sz="2000" b="1" dirty="0"/>
              <a:t>PAÍSES MÁS VISITADOS POR LOS SANMARQUINOS 2019</a:t>
            </a:r>
            <a:endParaRPr lang="en-US" sz="20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bar"/>
        <c:grouping val="clustered"/>
        <c:varyColors val="0"/>
        <c:ser>
          <c:idx val="0"/>
          <c:order val="0"/>
          <c:tx>
            <c:strRef>
              <c:f>'[ESTADISTICA 2019.xlsx]MOVILIDAD SALIENTE'!$D$425</c:f>
              <c:strCache>
                <c:ptCount val="1"/>
                <c:pt idx="0">
                  <c:v>CANTIDAD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'[ESTADISTICA 2019.xlsx]MOVILIDAD SALIENTE'!$C$426:$C$453</c:f>
              <c:strCache>
                <c:ptCount val="28"/>
                <c:pt idx="0">
                  <c:v>ALEMANIA </c:v>
                </c:pt>
                <c:pt idx="1">
                  <c:v>ARGENTINA</c:v>
                </c:pt>
                <c:pt idx="2">
                  <c:v>AUSTRIA </c:v>
                </c:pt>
                <c:pt idx="3">
                  <c:v>BOLIVIA</c:v>
                </c:pt>
                <c:pt idx="4">
                  <c:v>BRASIL </c:v>
                </c:pt>
                <c:pt idx="5">
                  <c:v>CANADÁ</c:v>
                </c:pt>
                <c:pt idx="6">
                  <c:v>CHILE</c:v>
                </c:pt>
                <c:pt idx="7">
                  <c:v>CHINA</c:v>
                </c:pt>
                <c:pt idx="8">
                  <c:v>COLOMBIA</c:v>
                </c:pt>
                <c:pt idx="9">
                  <c:v>COREA DEL SUR</c:v>
                </c:pt>
                <c:pt idx="10">
                  <c:v>COSTA RICA </c:v>
                </c:pt>
                <c:pt idx="11">
                  <c:v>CROACIA </c:v>
                </c:pt>
                <c:pt idx="12">
                  <c:v>EGIPTO </c:v>
                </c:pt>
                <c:pt idx="13">
                  <c:v>EL SALVADOR </c:v>
                </c:pt>
                <c:pt idx="14">
                  <c:v>ESPAÑA</c:v>
                </c:pt>
                <c:pt idx="15">
                  <c:v>ESTADOS UNIDOS </c:v>
                </c:pt>
                <c:pt idx="16">
                  <c:v>FRANCIA </c:v>
                </c:pt>
                <c:pt idx="17">
                  <c:v>FINLANDIA</c:v>
                </c:pt>
                <c:pt idx="18">
                  <c:v>HUNGRÍA</c:v>
                </c:pt>
                <c:pt idx="19">
                  <c:v>JAPÓN</c:v>
                </c:pt>
                <c:pt idx="20">
                  <c:v>INDIA </c:v>
                </c:pt>
                <c:pt idx="21">
                  <c:v>ITALIA</c:v>
                </c:pt>
                <c:pt idx="22">
                  <c:v>MÉXICO </c:v>
                </c:pt>
                <c:pt idx="23">
                  <c:v>PANAMA</c:v>
                </c:pt>
                <c:pt idx="24">
                  <c:v>PARAGUAY</c:v>
                </c:pt>
                <c:pt idx="25">
                  <c:v>PERÚ</c:v>
                </c:pt>
                <c:pt idx="26">
                  <c:v>PORTUGAL </c:v>
                </c:pt>
                <c:pt idx="27">
                  <c:v>REPÚBLICA CHECA </c:v>
                </c:pt>
              </c:strCache>
            </c:strRef>
          </c:cat>
          <c:val>
            <c:numRef>
              <c:f>'[ESTADISTICA 2019.xlsx]MOVILIDAD SALIENTE'!$D$426:$D$453</c:f>
              <c:numCache>
                <c:formatCode>General</c:formatCode>
                <c:ptCount val="28"/>
                <c:pt idx="0">
                  <c:v>11</c:v>
                </c:pt>
                <c:pt idx="1">
                  <c:v>5</c:v>
                </c:pt>
                <c:pt idx="2">
                  <c:v>2</c:v>
                </c:pt>
                <c:pt idx="3">
                  <c:v>2</c:v>
                </c:pt>
                <c:pt idx="4">
                  <c:v>23</c:v>
                </c:pt>
                <c:pt idx="5">
                  <c:v>4</c:v>
                </c:pt>
                <c:pt idx="6">
                  <c:v>19</c:v>
                </c:pt>
                <c:pt idx="7">
                  <c:v>10</c:v>
                </c:pt>
                <c:pt idx="8">
                  <c:v>27</c:v>
                </c:pt>
                <c:pt idx="9">
                  <c:v>1</c:v>
                </c:pt>
                <c:pt idx="10">
                  <c:v>1</c:v>
                </c:pt>
                <c:pt idx="11">
                  <c:v>1</c:v>
                </c:pt>
                <c:pt idx="12">
                  <c:v>1</c:v>
                </c:pt>
                <c:pt idx="13">
                  <c:v>1</c:v>
                </c:pt>
                <c:pt idx="14">
                  <c:v>31</c:v>
                </c:pt>
                <c:pt idx="15">
                  <c:v>132</c:v>
                </c:pt>
                <c:pt idx="16">
                  <c:v>2</c:v>
                </c:pt>
                <c:pt idx="17">
                  <c:v>2</c:v>
                </c:pt>
                <c:pt idx="18">
                  <c:v>1</c:v>
                </c:pt>
                <c:pt idx="19">
                  <c:v>6</c:v>
                </c:pt>
                <c:pt idx="20">
                  <c:v>1</c:v>
                </c:pt>
                <c:pt idx="21">
                  <c:v>3</c:v>
                </c:pt>
                <c:pt idx="22">
                  <c:v>106</c:v>
                </c:pt>
                <c:pt idx="23">
                  <c:v>13</c:v>
                </c:pt>
                <c:pt idx="24">
                  <c:v>1</c:v>
                </c:pt>
                <c:pt idx="25">
                  <c:v>5</c:v>
                </c:pt>
                <c:pt idx="26">
                  <c:v>1</c:v>
                </c:pt>
                <c:pt idx="27">
                  <c:v>1</c:v>
                </c:pt>
              </c:numCache>
            </c:numRef>
          </c:val>
          <c:extLst xmlns:c16r2="http://schemas.microsoft.com/office/drawing/2015/06/chart">
            <c:ext xmlns:c16="http://schemas.microsoft.com/office/drawing/2014/chart" uri="{C3380CC4-5D6E-409C-BE32-E72D297353CC}">
              <c16:uniqueId val="{00000000-A27D-438B-B615-3A0C495D3319}"/>
            </c:ext>
          </c:extLst>
        </c:ser>
        <c:dLbls>
          <c:showLegendKey val="0"/>
          <c:showVal val="1"/>
          <c:showCatName val="0"/>
          <c:showSerName val="0"/>
          <c:showPercent val="0"/>
          <c:showBubbleSize val="0"/>
        </c:dLbls>
        <c:gapWidth val="182"/>
        <c:axId val="-20564016"/>
        <c:axId val="-20563472"/>
      </c:barChart>
      <c:catAx>
        <c:axId val="-20564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20563472"/>
        <c:crosses val="autoZero"/>
        <c:auto val="1"/>
        <c:lblAlgn val="ctr"/>
        <c:lblOffset val="100"/>
        <c:noMultiLvlLbl val="0"/>
      </c:catAx>
      <c:valAx>
        <c:axId val="-20563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20564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2000" dirty="0" smtClean="0"/>
              <a:t>PAÍSES QUE MÁS VISITAN A LA UNMSM 2019</a:t>
            </a:r>
            <a:r>
              <a:rPr lang="en-US" sz="2000" baseline="0" dirty="0" smtClean="0"/>
              <a:t> </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PE"/>
        </a:p>
      </c:txPr>
    </c:title>
    <c:autoTitleDeleted val="0"/>
    <c:plotArea>
      <c:layout>
        <c:manualLayout>
          <c:layoutTarget val="inner"/>
          <c:xMode val="edge"/>
          <c:yMode val="edge"/>
          <c:x val="0.13362359576590796"/>
          <c:y val="8.5898919753086417E-2"/>
          <c:w val="0.84666854052317664"/>
          <c:h val="0.87899639715174493"/>
        </c:manualLayout>
      </c:layout>
      <c:barChart>
        <c:barDir val="bar"/>
        <c:grouping val="clustered"/>
        <c:varyColors val="0"/>
        <c:ser>
          <c:idx val="0"/>
          <c:order val="0"/>
          <c:tx>
            <c:strRef>
              <c:f>'[ESTADISTICA 2019.xlsx]MOVILIDAD ENTRANTE'!$D$243</c:f>
              <c:strCache>
                <c:ptCount val="1"/>
                <c:pt idx="0">
                  <c:v>CANTIDAD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'[ESTADISTICA 2019.xlsx]MOVILIDAD ENTRANTE'!$C$244:$C$265</c:f>
              <c:strCache>
                <c:ptCount val="22"/>
                <c:pt idx="0">
                  <c:v>ALEMANIA</c:v>
                </c:pt>
                <c:pt idx="1">
                  <c:v>ARGENTINA</c:v>
                </c:pt>
                <c:pt idx="2">
                  <c:v>BOLIVIA</c:v>
                </c:pt>
                <c:pt idx="3">
                  <c:v>BRASIL</c:v>
                </c:pt>
                <c:pt idx="4">
                  <c:v>CANADA</c:v>
                </c:pt>
                <c:pt idx="5">
                  <c:v>CHILE</c:v>
                </c:pt>
                <c:pt idx="6">
                  <c:v>COLOMBIA</c:v>
                </c:pt>
                <c:pt idx="7">
                  <c:v>COSTA RICA</c:v>
                </c:pt>
                <c:pt idx="8">
                  <c:v>ECUADOR</c:v>
                </c:pt>
                <c:pt idx="9">
                  <c:v>ESPAÑA</c:v>
                </c:pt>
                <c:pt idx="10">
                  <c:v>ESTADOS UNIDOS </c:v>
                </c:pt>
                <c:pt idx="11">
                  <c:v>EL SALVADOR </c:v>
                </c:pt>
                <c:pt idx="12">
                  <c:v>FINLANDIA</c:v>
                </c:pt>
                <c:pt idx="13">
                  <c:v>FRANCIA</c:v>
                </c:pt>
                <c:pt idx="14">
                  <c:v>ISLANDIA </c:v>
                </c:pt>
                <c:pt idx="15">
                  <c:v>JAPÓN</c:v>
                </c:pt>
                <c:pt idx="16">
                  <c:v>KOREA</c:v>
                </c:pt>
                <c:pt idx="17">
                  <c:v>MÉXICO</c:v>
                </c:pt>
                <c:pt idx="18">
                  <c:v>PERÚ</c:v>
                </c:pt>
                <c:pt idx="19">
                  <c:v>PORTUGAL</c:v>
                </c:pt>
                <c:pt idx="20">
                  <c:v>POLONIA</c:v>
                </c:pt>
                <c:pt idx="21">
                  <c:v>SUIZA</c:v>
                </c:pt>
              </c:strCache>
            </c:strRef>
          </c:cat>
          <c:val>
            <c:numRef>
              <c:f>'[ESTADISTICA 2019.xlsx]MOVILIDAD ENTRANTE'!$D$244:$D$265</c:f>
              <c:numCache>
                <c:formatCode>General</c:formatCode>
                <c:ptCount val="22"/>
                <c:pt idx="0">
                  <c:v>28</c:v>
                </c:pt>
                <c:pt idx="1">
                  <c:v>14</c:v>
                </c:pt>
                <c:pt idx="2">
                  <c:v>1</c:v>
                </c:pt>
                <c:pt idx="3">
                  <c:v>13</c:v>
                </c:pt>
                <c:pt idx="4">
                  <c:v>1</c:v>
                </c:pt>
                <c:pt idx="5">
                  <c:v>5</c:v>
                </c:pt>
                <c:pt idx="6">
                  <c:v>21</c:v>
                </c:pt>
                <c:pt idx="7">
                  <c:v>1</c:v>
                </c:pt>
                <c:pt idx="8">
                  <c:v>2</c:v>
                </c:pt>
                <c:pt idx="9">
                  <c:v>10</c:v>
                </c:pt>
                <c:pt idx="10">
                  <c:v>5</c:v>
                </c:pt>
                <c:pt idx="11">
                  <c:v>1</c:v>
                </c:pt>
                <c:pt idx="12">
                  <c:v>1</c:v>
                </c:pt>
                <c:pt idx="13">
                  <c:v>12</c:v>
                </c:pt>
                <c:pt idx="14">
                  <c:v>1</c:v>
                </c:pt>
                <c:pt idx="15">
                  <c:v>1</c:v>
                </c:pt>
                <c:pt idx="16">
                  <c:v>1</c:v>
                </c:pt>
                <c:pt idx="17">
                  <c:v>34</c:v>
                </c:pt>
                <c:pt idx="18">
                  <c:v>70</c:v>
                </c:pt>
                <c:pt idx="19">
                  <c:v>4</c:v>
                </c:pt>
                <c:pt idx="20">
                  <c:v>4</c:v>
                </c:pt>
                <c:pt idx="21">
                  <c:v>1</c:v>
                </c:pt>
              </c:numCache>
            </c:numRef>
          </c:val>
          <c:extLst xmlns:c16r2="http://schemas.microsoft.com/office/drawing/2015/06/chart">
            <c:ext xmlns:c16="http://schemas.microsoft.com/office/drawing/2014/chart" uri="{C3380CC4-5D6E-409C-BE32-E72D297353CC}">
              <c16:uniqueId val="{00000000-4C5D-4A0A-A585-AE96D5D4DF53}"/>
            </c:ext>
          </c:extLst>
        </c:ser>
        <c:dLbls>
          <c:showLegendKey val="0"/>
          <c:showVal val="1"/>
          <c:showCatName val="0"/>
          <c:showSerName val="0"/>
          <c:showPercent val="0"/>
          <c:showBubbleSize val="0"/>
        </c:dLbls>
        <c:gapWidth val="100"/>
        <c:axId val="-34706576"/>
        <c:axId val="-1843029440"/>
      </c:barChart>
      <c:catAx>
        <c:axId val="-3470657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PE"/>
          </a:p>
        </c:txPr>
        <c:crossAx val="-1843029440"/>
        <c:crosses val="autoZero"/>
        <c:auto val="1"/>
        <c:lblAlgn val="ctr"/>
        <c:lblOffset val="100"/>
        <c:noMultiLvlLbl val="0"/>
      </c:catAx>
      <c:valAx>
        <c:axId val="-184302944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PE"/>
          </a:p>
        </c:txPr>
        <c:crossAx val="-34706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smtClean="0"/>
              <a:t>FACULTADES O DENDENCIAS</a:t>
            </a:r>
            <a:r>
              <a:rPr lang="en-US" baseline="0" dirty="0" smtClean="0"/>
              <a:t> MÁS VISITADAS POR EXTERNOS  2019 </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PE"/>
        </a:p>
      </c:txPr>
    </c:title>
    <c:autoTitleDeleted val="0"/>
    <c:plotArea>
      <c:layout/>
      <c:barChart>
        <c:barDir val="bar"/>
        <c:grouping val="clustered"/>
        <c:varyColors val="0"/>
        <c:ser>
          <c:idx val="0"/>
          <c:order val="0"/>
          <c:tx>
            <c:strRef>
              <c:f>'[ESTADISTICA 2019.xlsx]MOVILIDAD ENTRANTE'!$G$243</c:f>
              <c:strCache>
                <c:ptCount val="1"/>
                <c:pt idx="0">
                  <c:v>CANTIDAD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'[ESTADISTICA 2019.xlsx]MOVILIDAD ENTRANTE'!$F$244:$F$262</c:f>
              <c:strCache>
                <c:ptCount val="19"/>
                <c:pt idx="0">
                  <c:v>CIENCIAS ADMINISTRATIVAS</c:v>
                </c:pt>
                <c:pt idx="1">
                  <c:v>CIENCIAS BIOLÓGICAS</c:v>
                </c:pt>
                <c:pt idx="2">
                  <c:v>CIENCIAS CONTABLES</c:v>
                </c:pt>
                <c:pt idx="3">
                  <c:v>CIENCIAS ECONÓMICAS</c:v>
                </c:pt>
                <c:pt idx="4">
                  <c:v>CIENCIAS SOCIALES</c:v>
                </c:pt>
                <c:pt idx="5">
                  <c:v>DERECHO Y CIENCIA POLÍTICA </c:v>
                </c:pt>
                <c:pt idx="6">
                  <c:v>EDUCACIÓN</c:v>
                </c:pt>
                <c:pt idx="7">
                  <c:v>FARMACIA Y BIOQUÍMICA</c:v>
                </c:pt>
                <c:pt idx="8">
                  <c:v>INGENIERÍA DE SISTEMAS E INFORMÁTICA </c:v>
                </c:pt>
                <c:pt idx="9">
                  <c:v>INGENIERÍA ELECTRÓNICA Y ELÉCTRICA</c:v>
                </c:pt>
                <c:pt idx="10">
                  <c:v>INGENIERÍA GEOLÓGICA, MINERA METALURGICA Y GEOGRÁFICA </c:v>
                </c:pt>
                <c:pt idx="11">
                  <c:v>INGENIERÍA INDUSTRIAL</c:v>
                </c:pt>
                <c:pt idx="12">
                  <c:v>LETRAS Y CIENCIAS HUMANAS</c:v>
                </c:pt>
                <c:pt idx="13">
                  <c:v>MEDICINA</c:v>
                </c:pt>
                <c:pt idx="14">
                  <c:v>MEDICINA VETERINARIA</c:v>
                </c:pt>
                <c:pt idx="15">
                  <c:v>ODONTOLOGÍA</c:v>
                </c:pt>
                <c:pt idx="16">
                  <c:v>PSICOLOGÍA</c:v>
                </c:pt>
                <c:pt idx="17">
                  <c:v>QUÍMICA E INGENIERÍA QUÍMICA</c:v>
                </c:pt>
                <c:pt idx="18">
                  <c:v>VICERRECTORADO DE INVESTIGACIÓN </c:v>
                </c:pt>
              </c:strCache>
            </c:strRef>
          </c:cat>
          <c:val>
            <c:numRef>
              <c:f>'[ESTADISTICA 2019.xlsx]MOVILIDAD ENTRANTE'!$G$244:$G$262</c:f>
              <c:numCache>
                <c:formatCode>General</c:formatCode>
                <c:ptCount val="19"/>
                <c:pt idx="0">
                  <c:v>14</c:v>
                </c:pt>
                <c:pt idx="1">
                  <c:v>7</c:v>
                </c:pt>
                <c:pt idx="2">
                  <c:v>7</c:v>
                </c:pt>
                <c:pt idx="3">
                  <c:v>4</c:v>
                </c:pt>
                <c:pt idx="4">
                  <c:v>26</c:v>
                </c:pt>
                <c:pt idx="5">
                  <c:v>21</c:v>
                </c:pt>
                <c:pt idx="6">
                  <c:v>4</c:v>
                </c:pt>
                <c:pt idx="7">
                  <c:v>1</c:v>
                </c:pt>
                <c:pt idx="8">
                  <c:v>4</c:v>
                </c:pt>
                <c:pt idx="9">
                  <c:v>1</c:v>
                </c:pt>
                <c:pt idx="10">
                  <c:v>18</c:v>
                </c:pt>
                <c:pt idx="11">
                  <c:v>15</c:v>
                </c:pt>
                <c:pt idx="12">
                  <c:v>22</c:v>
                </c:pt>
                <c:pt idx="13">
                  <c:v>72</c:v>
                </c:pt>
                <c:pt idx="14">
                  <c:v>2</c:v>
                </c:pt>
                <c:pt idx="15">
                  <c:v>1</c:v>
                </c:pt>
                <c:pt idx="16">
                  <c:v>6</c:v>
                </c:pt>
                <c:pt idx="17">
                  <c:v>5</c:v>
                </c:pt>
                <c:pt idx="18">
                  <c:v>1</c:v>
                </c:pt>
              </c:numCache>
            </c:numRef>
          </c:val>
          <c:extLst xmlns:c16r2="http://schemas.microsoft.com/office/drawing/2015/06/chart">
            <c:ext xmlns:c16="http://schemas.microsoft.com/office/drawing/2014/chart" uri="{C3380CC4-5D6E-409C-BE32-E72D297353CC}">
              <c16:uniqueId val="{00000000-41D8-4C8D-881D-1C9151507E7F}"/>
            </c:ext>
          </c:extLst>
        </c:ser>
        <c:dLbls>
          <c:showLegendKey val="0"/>
          <c:showVal val="1"/>
          <c:showCatName val="0"/>
          <c:showSerName val="0"/>
          <c:showPercent val="0"/>
          <c:showBubbleSize val="0"/>
        </c:dLbls>
        <c:gapWidth val="100"/>
        <c:axId val="-1843022368"/>
        <c:axId val="-1843035968"/>
      </c:barChart>
      <c:catAx>
        <c:axId val="-184302236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crossAx val="-1843035968"/>
        <c:crosses val="autoZero"/>
        <c:auto val="1"/>
        <c:lblAlgn val="ctr"/>
        <c:lblOffset val="100"/>
        <c:noMultiLvlLbl val="0"/>
      </c:catAx>
      <c:valAx>
        <c:axId val="-1843035968"/>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PE"/>
          </a:p>
        </c:txPr>
        <c:crossAx val="-1843022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s-PE" sz="1800"/>
              <a:t>ESCUELA DE ESTUDIOS GENERALES</a:t>
            </a:r>
          </a:p>
        </c:rich>
      </c:tx>
      <c:layout>
        <c:manualLayout>
          <c:xMode val="edge"/>
          <c:yMode val="edge"/>
          <c:x val="0.13254155730533684"/>
          <c:y val="3.2407407407407406E-2"/>
        </c:manualLayout>
      </c:layout>
      <c:overlay val="0"/>
      <c:spPr>
        <a:noFill/>
        <a:ln>
          <a:noFill/>
        </a:ln>
        <a:effectLst/>
      </c:sp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032353165293259E-2"/>
          <c:y val="0.37089795713716761"/>
          <c:w val="0.67375816957889956"/>
          <c:h val="0.60685679203777665"/>
        </c:manualLayout>
      </c:layout>
      <c:pie3DChart>
        <c:varyColors val="1"/>
        <c:ser>
          <c:idx val="4"/>
          <c:order val="4"/>
          <c:tx>
            <c:strRef>
              <c:f>'RESUMEN DE LAS 4 ÁREAS'!$B$7</c:f>
              <c:strCache>
                <c:ptCount val="1"/>
                <c:pt idx="0">
                  <c:v>TOTAL</c:v>
                </c:pt>
              </c:strCache>
              <c:extLst xmlns:c16r2="http://schemas.microsoft.com/office/drawing/2015/06/chart" xmlns:c15="http://schemas.microsoft.com/office/drawing/2012/chart"/>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EECE-4408-85BB-387941E95614}"/>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EECE-4408-85BB-387941E95614}"/>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EECE-4408-85BB-387941E95614}"/>
              </c:ext>
            </c:extLst>
          </c:dPt>
          <c:dLbls>
            <c:dLbl>
              <c:idx val="0"/>
              <c:tx>
                <c:rich>
                  <a:bodyPr/>
                  <a:lstStyle/>
                  <a:p>
                    <a:fld id="{231F048B-DB92-4B91-A959-99F6BE3B4F87}" type="PERCENTAGE">
                      <a:rPr lang="en-US" baseline="0"/>
                      <a:pPr/>
                      <a:t>[PORCENTAJE]</a:t>
                    </a:fld>
                    <a:endParaRPr lang="es-PE"/>
                  </a:p>
                </c:rich>
              </c:tx>
              <c:dLblPos val="ct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EECE-4408-85BB-387941E95614}"/>
                </c:ext>
                <c:ext xmlns:c15="http://schemas.microsoft.com/office/drawing/2012/chart" uri="{CE6537A1-D6FC-4f65-9D91-7224C49458BB}">
                  <c15:dlblFieldTable/>
                  <c15:showDataLabelsRange val="0"/>
                </c:ext>
              </c:extLst>
            </c:dLbl>
            <c:dLbl>
              <c:idx val="1"/>
              <c:tx>
                <c:rich>
                  <a:bodyPr/>
                  <a:lstStyle/>
                  <a:p>
                    <a:fld id="{F07851C7-DFA2-40BF-AE50-85575583EC7F}" type="VALUE">
                      <a:rPr lang="en-US" baseline="0"/>
                      <a:pPr/>
                      <a:t>[VALOR]</a:t>
                    </a:fld>
                    <a:endParaRPr lang="es-PE"/>
                  </a:p>
                </c:rich>
              </c:tx>
              <c:dLblPos val="ct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EECE-4408-85BB-387941E95614}"/>
                </c:ext>
                <c:ext xmlns:c15="http://schemas.microsoft.com/office/drawing/2012/chart" uri="{CE6537A1-D6FC-4f65-9D91-7224C49458BB}">
                  <c15:dlblFieldTable/>
                  <c15:showDataLabelsRange val="0"/>
                </c:ext>
              </c:extLst>
            </c:dLbl>
            <c:dLbl>
              <c:idx val="2"/>
              <c:tx>
                <c:rich>
                  <a:bodyPr/>
                  <a:lstStyle/>
                  <a:p>
                    <a:fld id="{CBEC9D68-8D8D-4C12-B56D-180C281FF330}" type="PERCENTAGE">
                      <a:rPr lang="en-US" baseline="0"/>
                      <a:pPr/>
                      <a:t>[PORCENTAJE]</a:t>
                    </a:fld>
                    <a:endParaRPr lang="es-PE"/>
                  </a:p>
                </c:rich>
              </c:tx>
              <c:dLblPos val="ct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EECE-4408-85BB-387941E95614}"/>
                </c:ext>
                <c:ext xmlns:c15="http://schemas.microsoft.com/office/drawing/2012/chart" uri="{CE6537A1-D6FC-4f65-9D91-7224C49458BB}">
                  <c15:dlblFieldTable/>
                  <c15:showDataLabelsRange val="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s-PE"/>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xmlns:c15="http://schemas.microsoft.com/office/drawing/2012/chart">
              <c:ext xmlns:c15="http://schemas.microsoft.com/office/drawing/2012/chart" uri="{CE6537A1-D6FC-4f65-9D91-7224C49458BB}"/>
            </c:extLst>
          </c:dLbls>
          <c:cat>
            <c:strRef>
              <c:f>('RESUMEN DE LAS 4 ÁREAS'!$E$2,'RESUMEN DE LAS 4 ÁREAS'!$G$2,'RESUMEN DE LAS 4 ÁREAS'!$I$2)</c:f>
              <c:strCache>
                <c:ptCount val="3"/>
                <c:pt idx="0">
                  <c:v>MUY BUENO (%)</c:v>
                </c:pt>
                <c:pt idx="1">
                  <c:v>BUENO (%)</c:v>
                </c:pt>
                <c:pt idx="2">
                  <c:v>POR MEJORAR (%)</c:v>
                </c:pt>
              </c:strCache>
              <c:extLst xmlns:c16r2="http://schemas.microsoft.com/office/drawing/2015/06/chart"/>
            </c:strRef>
          </c:cat>
          <c:val>
            <c:numRef>
              <c:f>('RESUMEN DE LAS 4 ÁREAS'!$E$7,'RESUMEN DE LAS 4 ÁREAS'!$G$7,'RESUMEN DE LAS 4 ÁREAS'!$I$7)</c:f>
              <c:numCache>
                <c:formatCode>0%</c:formatCode>
                <c:ptCount val="3"/>
                <c:pt idx="0">
                  <c:v>0.68421052631578949</c:v>
                </c:pt>
                <c:pt idx="1">
                  <c:v>0.2742382271468144</c:v>
                </c:pt>
                <c:pt idx="2">
                  <c:v>4.1551246537396121E-2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EECE-4408-85BB-387941E95614}"/>
            </c:ext>
          </c:extLst>
        </c:ser>
        <c:dLbls>
          <c:dLblPos val="ctr"/>
          <c:showLegendKey val="0"/>
          <c:showVal val="0"/>
          <c:showCatName val="1"/>
          <c:showSerName val="0"/>
          <c:showPercent val="0"/>
          <c:showBubbleSize val="0"/>
          <c:showLeaderLines val="1"/>
        </c:dLbls>
        <c:extLst xmlns:c16r2="http://schemas.microsoft.com/office/drawing/2015/06/chart">
          <c:ext xmlns:c15="http://schemas.microsoft.com/office/drawing/2012/chart" uri="{02D57815-91ED-43cb-92C2-25804820EDAC}">
            <c15:filteredPieSeries>
              <c15:ser>
                <c:idx val="0"/>
                <c:order val="0"/>
                <c:tx>
                  <c:strRef>
                    <c:extLst xmlns:c16r2="http://schemas.microsoft.com/office/drawing/2015/06/chart">
                      <c:ext uri="{02D57815-91ED-43cb-92C2-25804820EDAC}">
                        <c15:formulaRef>
                          <c15:sqref>'RESUMEN DE LAS 4 ÁREAS'!$B$3</c15:sqref>
                        </c15:formulaRef>
                      </c:ext>
                    </c:extLst>
                    <c:strCache>
                      <c:ptCount val="1"/>
                      <c:pt idx="0">
                        <c:v>NOMBRADO</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8-EECE-4408-85BB-387941E95614}"/>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A-EECE-4408-85BB-387941E95614}"/>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C-EECE-4408-85BB-387941E956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s-PE"/>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uri="{CE6537A1-D6FC-4f65-9D91-7224C49458BB}"/>
                  </c:extLst>
                </c:dLbls>
                <c:cat>
                  <c:strRef>
                    <c:extLst xmlns:c16r2="http://schemas.microsoft.com/office/drawing/2015/06/chart">
                      <c:ext uri="{02D57815-91ED-43cb-92C2-25804820EDAC}">
                        <c15:formulaRef>
                          <c15:sqref>('RESUMEN DE LAS 4 ÁREAS'!$E$2,'RESUMEN DE LAS 4 ÁREAS'!$G$2,'RESUMEN DE LAS 4 ÁREAS'!$I$2)</c15:sqref>
                        </c15:formulaRef>
                      </c:ext>
                    </c:extLst>
                    <c:strCache>
                      <c:ptCount val="3"/>
                      <c:pt idx="0">
                        <c:v>MUY BUENO (%)</c:v>
                      </c:pt>
                      <c:pt idx="1">
                        <c:v>BUENO (%)</c:v>
                      </c:pt>
                      <c:pt idx="2">
                        <c:v>POR MEJORAR (%)</c:v>
                      </c:pt>
                    </c:strCache>
                  </c:strRef>
                </c:cat>
                <c:val>
                  <c:numRef>
                    <c:extLst xmlns:c16r2="http://schemas.microsoft.com/office/drawing/2015/06/chart">
                      <c:ext uri="{02D57815-91ED-43cb-92C2-25804820EDAC}">
                        <c15:formulaRef>
                          <c15:sqref>('RESUMEN DE LAS 4 ÁREAS'!$E$3,'RESUMEN DE LAS 4 ÁREAS'!$G$3,'RESUMEN DE LAS 4 ÁREAS'!$I$3)</c15:sqref>
                        </c15:formulaRef>
                      </c:ext>
                    </c:extLst>
                    <c:numCache>
                      <c:formatCode>0%</c:formatCode>
                      <c:ptCount val="3"/>
                      <c:pt idx="0">
                        <c:v>0.59859154929577463</c:v>
                      </c:pt>
                      <c:pt idx="1">
                        <c:v>0.31690140845070425</c:v>
                      </c:pt>
                      <c:pt idx="2">
                        <c:v>8.4507042253521125E-2</c:v>
                      </c:pt>
                    </c:numCache>
                  </c:numRef>
                </c:val>
                <c:extLst xmlns:c16r2="http://schemas.microsoft.com/office/drawing/2015/06/chart">
                  <c:ext xmlns:c16="http://schemas.microsoft.com/office/drawing/2014/chart" uri="{C3380CC4-5D6E-409C-BE32-E72D297353CC}">
                    <c16:uniqueId val="{0000000D-EECE-4408-85BB-387941E95614}"/>
                  </c:ext>
                </c:extLst>
              </c15:ser>
            </c15:filteredPieSeries>
            <c15:filteredPie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'RESUMEN DE LAS 4 ÁREAS'!$B$4</c15:sqref>
                        </c15:formulaRef>
                      </c:ext>
                    </c:extLst>
                    <c:strCache>
                      <c:ptCount val="1"/>
                      <c:pt idx="0">
                        <c:v>CONTRATADO POR FACULTAD</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0F-EECE-4408-85BB-387941E95614}"/>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11-EECE-4408-85BB-387941E95614}"/>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13-EECE-4408-85BB-387941E956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s-PE"/>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xmlns:c15="http://schemas.microsoft.com/office/drawing/2012/chart">
                    <c:ext xmlns:c15="http://schemas.microsoft.com/office/drawing/2012/chart" uri="{CE6537A1-D6FC-4f65-9D91-7224C49458BB}"/>
                  </c:extLst>
                </c:dLbls>
                <c:cat>
                  <c:strRef>
                    <c:extLst xmlns:c16r2="http://schemas.microsoft.com/office/drawing/2015/06/chart" xmlns:c15="http://schemas.microsoft.com/office/drawing/2012/chart">
                      <c:ext xmlns:c15="http://schemas.microsoft.com/office/drawing/2012/chart" uri="{02D57815-91ED-43cb-92C2-25804820EDAC}">
                        <c15:formulaRef>
                          <c15:sqref>('RESUMEN DE LAS 4 ÁREAS'!$E$2,'RESUMEN DE LAS 4 ÁREAS'!$G$2,'RESUMEN DE LAS 4 ÁREAS'!$I$2)</c15:sqref>
                        </c15:formulaRef>
                      </c:ext>
                    </c:extLst>
                    <c:strCache>
                      <c:ptCount val="3"/>
                      <c:pt idx="0">
                        <c:v>MUY BUENO (%)</c:v>
                      </c:pt>
                      <c:pt idx="1">
                        <c:v>BUENO (%)</c:v>
                      </c:pt>
                      <c:pt idx="2">
                        <c:v>POR MEJORAR (%)</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('RESUMEN DE LAS 4 ÁREAS'!$E$4,'RESUMEN DE LAS 4 ÁREAS'!$G$4,'RESUMEN DE LAS 4 ÁREAS'!$I$4)</c15:sqref>
                        </c15:formulaRef>
                      </c:ext>
                    </c:extLst>
                    <c:numCache>
                      <c:formatCode>0%</c:formatCode>
                      <c:ptCount val="3"/>
                      <c:pt idx="0">
                        <c:v>0.63829787234042556</c:v>
                      </c:pt>
                      <c:pt idx="1">
                        <c:v>0.36170212765957449</c:v>
                      </c:pt>
                      <c:pt idx="2">
                        <c:v>0</c:v>
                      </c:pt>
                    </c:numCache>
                  </c:numRef>
                </c:val>
                <c:extLst xmlns:c16r2="http://schemas.microsoft.com/office/drawing/2015/06/chart" xmlns:c15="http://schemas.microsoft.com/office/drawing/2012/chart">
                  <c:ext xmlns:c16="http://schemas.microsoft.com/office/drawing/2014/chart" uri="{C3380CC4-5D6E-409C-BE32-E72D297353CC}">
                    <c16:uniqueId val="{00000014-EECE-4408-85BB-387941E95614}"/>
                  </c:ext>
                </c:extLst>
              </c15:ser>
            </c15:filteredPieSeries>
            <c15:filteredPie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'RESUMEN DE LAS 4 ÁREAS'!$B$5</c15:sqref>
                        </c15:formulaRef>
                      </c:ext>
                    </c:extLst>
                    <c:strCache>
                      <c:ptCount val="1"/>
                      <c:pt idx="0">
                        <c:v>CONTRATADO</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16-EECE-4408-85BB-387941E95614}"/>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18-EECE-4408-85BB-387941E95614}"/>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1A-EECE-4408-85BB-387941E956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s-PE"/>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xmlns:c15="http://schemas.microsoft.com/office/drawing/2012/chart">
                    <c:ext xmlns:c15="http://schemas.microsoft.com/office/drawing/2012/chart" uri="{CE6537A1-D6FC-4f65-9D91-7224C49458BB}"/>
                  </c:extLst>
                </c:dLbls>
                <c:cat>
                  <c:strRef>
                    <c:extLst xmlns:c16r2="http://schemas.microsoft.com/office/drawing/2015/06/chart" xmlns:c15="http://schemas.microsoft.com/office/drawing/2012/chart">
                      <c:ext xmlns:c15="http://schemas.microsoft.com/office/drawing/2012/chart" uri="{02D57815-91ED-43cb-92C2-25804820EDAC}">
                        <c15:formulaRef>
                          <c15:sqref>('RESUMEN DE LAS 4 ÁREAS'!$E$2,'RESUMEN DE LAS 4 ÁREAS'!$G$2,'RESUMEN DE LAS 4 ÁREAS'!$I$2)</c15:sqref>
                        </c15:formulaRef>
                      </c:ext>
                    </c:extLst>
                    <c:strCache>
                      <c:ptCount val="3"/>
                      <c:pt idx="0">
                        <c:v>MUY BUENO (%)</c:v>
                      </c:pt>
                      <c:pt idx="1">
                        <c:v>BUENO (%)</c:v>
                      </c:pt>
                      <c:pt idx="2">
                        <c:v>POR MEJORAR (%)</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('RESUMEN DE LAS 4 ÁREAS'!$E$5,'RESUMEN DE LAS 4 ÁREAS'!$G$5,'RESUMEN DE LAS 4 ÁREAS'!$I$5)</c15:sqref>
                        </c15:formulaRef>
                      </c:ext>
                    </c:extLst>
                    <c:numCache>
                      <c:formatCode>0%</c:formatCode>
                      <c:ptCount val="3"/>
                      <c:pt idx="0">
                        <c:v>0.78873239436619713</c:v>
                      </c:pt>
                      <c:pt idx="1">
                        <c:v>0.20422535211267606</c:v>
                      </c:pt>
                      <c:pt idx="2">
                        <c:v>7.0422535211267607E-3</c:v>
                      </c:pt>
                    </c:numCache>
                  </c:numRef>
                </c:val>
                <c:extLst xmlns:c16r2="http://schemas.microsoft.com/office/drawing/2015/06/chart" xmlns:c15="http://schemas.microsoft.com/office/drawing/2012/chart">
                  <c:ext xmlns:c16="http://schemas.microsoft.com/office/drawing/2014/chart" uri="{C3380CC4-5D6E-409C-BE32-E72D297353CC}">
                    <c16:uniqueId val="{0000001B-EECE-4408-85BB-387941E95614}"/>
                  </c:ext>
                </c:extLst>
              </c15:ser>
            </c15:filteredPieSeries>
            <c15:filteredPieSeries>
              <c15:ser>
                <c:idx val="3"/>
                <c:order val="3"/>
                <c:tx>
                  <c:strRef>
                    <c:extLst xmlns:c16r2="http://schemas.microsoft.com/office/drawing/2015/06/chart" xmlns:c15="http://schemas.microsoft.com/office/drawing/2012/chart">
                      <c:ext xmlns:c15="http://schemas.microsoft.com/office/drawing/2012/chart" uri="{02D57815-91ED-43cb-92C2-25804820EDAC}">
                        <c15:formulaRef>
                          <c15:sqref>'RESUMEN DE LAS 4 ÁREAS'!$B$6</c15:sqref>
                        </c15:formulaRef>
                      </c:ext>
                    </c:extLst>
                    <c:strCache>
                      <c:ptCount val="1"/>
                      <c:pt idx="0">
                        <c:v>TERCERO</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1D-EECE-4408-85BB-387941E95614}"/>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1F-EECE-4408-85BB-387941E95614}"/>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xmlns:c15="http://schemas.microsoft.com/office/drawing/2012/chart">
                    <c:ext xmlns:c16="http://schemas.microsoft.com/office/drawing/2014/chart" uri="{C3380CC4-5D6E-409C-BE32-E72D297353CC}">
                      <c16:uniqueId val="{00000021-EECE-4408-85BB-387941E956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s-PE"/>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xmlns:c15="http://schemas.microsoft.com/office/drawing/2012/chart">
                    <c:ext xmlns:c15="http://schemas.microsoft.com/office/drawing/2012/chart" uri="{CE6537A1-D6FC-4f65-9D91-7224C49458BB}"/>
                  </c:extLst>
                </c:dLbls>
                <c:cat>
                  <c:strRef>
                    <c:extLst xmlns:c16r2="http://schemas.microsoft.com/office/drawing/2015/06/chart" xmlns:c15="http://schemas.microsoft.com/office/drawing/2012/chart">
                      <c:ext xmlns:c15="http://schemas.microsoft.com/office/drawing/2012/chart" uri="{02D57815-91ED-43cb-92C2-25804820EDAC}">
                        <c15:formulaRef>
                          <c15:sqref>('RESUMEN DE LAS 4 ÁREAS'!$E$2,'RESUMEN DE LAS 4 ÁREAS'!$G$2,'RESUMEN DE LAS 4 ÁREAS'!$I$2)</c15:sqref>
                        </c15:formulaRef>
                      </c:ext>
                    </c:extLst>
                    <c:strCache>
                      <c:ptCount val="3"/>
                      <c:pt idx="0">
                        <c:v>MUY BUENO (%)</c:v>
                      </c:pt>
                      <c:pt idx="1">
                        <c:v>BUENO (%)</c:v>
                      </c:pt>
                      <c:pt idx="2">
                        <c:v>POR MEJORAR (%)</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('RESUMEN DE LAS 4 ÁREAS'!$E$6,'RESUMEN DE LAS 4 ÁREAS'!$G$6,'RESUMEN DE LAS 4 ÁREAS'!$I$6)</c15:sqref>
                        </c15:formulaRef>
                      </c:ext>
                    </c:extLst>
                    <c:numCache>
                      <c:formatCode>0%</c:formatCode>
                      <c:ptCount val="3"/>
                      <c:pt idx="0">
                        <c:v>0.66666666666666663</c:v>
                      </c:pt>
                      <c:pt idx="1">
                        <c:v>0.26666666666666666</c:v>
                      </c:pt>
                      <c:pt idx="2">
                        <c:v>6.6666666666666666E-2</c:v>
                      </c:pt>
                    </c:numCache>
                  </c:numRef>
                </c:val>
                <c:extLst xmlns:c16r2="http://schemas.microsoft.com/office/drawing/2015/06/chart" xmlns:c15="http://schemas.microsoft.com/office/drawing/2012/chart">
                  <c:ext xmlns:c16="http://schemas.microsoft.com/office/drawing/2014/chart" uri="{C3380CC4-5D6E-409C-BE32-E72D297353CC}">
                    <c16:uniqueId val="{00000022-EECE-4408-85BB-387941E95614}"/>
                  </c:ext>
                </c:extLst>
              </c15:ser>
            </c15:filteredPieSeries>
          </c:ext>
        </c:extLst>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s-P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800"/>
      </a:pPr>
      <a:endParaRPr lang="es-PE"/>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2ED8BD-F043-4B33-90E6-B0AA5A5E6161}" type="doc">
      <dgm:prSet loTypeId="urn:microsoft.com/office/officeart/2008/layout/LinedList" loCatId="list" qsTypeId="urn:microsoft.com/office/officeart/2005/8/quickstyle/3d1" qsCatId="3D" csTypeId="urn:microsoft.com/office/officeart/2005/8/colors/colorful4" csCatId="colorful" phldr="1"/>
      <dgm:spPr/>
      <dgm:t>
        <a:bodyPr/>
        <a:lstStyle/>
        <a:p>
          <a:endParaRPr lang="es-ES"/>
        </a:p>
      </dgm:t>
    </dgm:pt>
    <dgm:pt modelId="{EFA4C5D8-B60B-4CE1-B796-3A7CD6ECA870}">
      <dgm:prSet phldrT="[Texto]" custT="1"/>
      <dgm:spPr/>
      <dgm:t>
        <a:bodyPr/>
        <a:lstStyle/>
        <a:p>
          <a:r>
            <a:rPr lang="es-PE" sz="2800" b="1" dirty="0" smtClean="0">
              <a:solidFill>
                <a:schemeClr val="tx1"/>
              </a:solidFill>
              <a:latin typeface="Arial Narrow" panose="020B0606020202030204" pitchFamily="34" charset="0"/>
              <a:cs typeface="Leelawadee" panose="020B0502040204020203" pitchFamily="34" charset="-34"/>
            </a:rPr>
            <a:t>2017</a:t>
          </a:r>
          <a:endParaRPr lang="es-ES" sz="2800" b="1" dirty="0">
            <a:solidFill>
              <a:schemeClr val="tx1"/>
            </a:solidFill>
            <a:latin typeface="Arial Narrow" panose="020B0606020202030204" pitchFamily="34" charset="0"/>
            <a:cs typeface="Leelawadee" panose="020B0502040204020203" pitchFamily="34" charset="-34"/>
          </a:endParaRPr>
        </a:p>
      </dgm:t>
    </dgm:pt>
    <dgm:pt modelId="{D1FB7C03-79E5-4C28-BC20-4AA8CA002883}" type="parTrans" cxnId="{A15FDBB4-1F1A-4066-963D-5468E9AD8EB1}">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2CB3BCF3-5EE7-4A46-AF51-70830F6BB6E3}" type="sibTrans" cxnId="{A15FDBB4-1F1A-4066-963D-5468E9AD8EB1}">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E2501C7C-6156-4D01-8A3E-6DA53D623F0E}">
      <dgm:prSet phldrT="[Texto]" custT="1"/>
      <dgm:spPr/>
      <dgm:t>
        <a:bodyPr/>
        <a:lstStyle/>
        <a:p>
          <a:r>
            <a:rPr lang="es-PE" sz="1100" dirty="0" smtClean="0">
              <a:solidFill>
                <a:schemeClr val="tx1"/>
              </a:solidFill>
              <a:latin typeface="Arial Narrow" panose="020B0606020202030204" pitchFamily="34" charset="0"/>
              <a:cs typeface="Leelawadee" panose="020B0502040204020203" pitchFamily="34" charset="-34"/>
            </a:rPr>
            <a:t>Convocatoria – 01 vez por año</a:t>
          </a:r>
        </a:p>
        <a:p>
          <a:r>
            <a:rPr lang="es-PE" sz="1100" dirty="0" smtClean="0">
              <a:solidFill>
                <a:schemeClr val="tx1"/>
              </a:solidFill>
              <a:latin typeface="Arial Narrow" panose="020B0606020202030204" pitchFamily="34" charset="0"/>
              <a:cs typeface="Leelawadee" panose="020B0502040204020203" pitchFamily="34" charset="-34"/>
            </a:rPr>
            <a:t>Mes: Agosto</a:t>
          </a:r>
        </a:p>
        <a:p>
          <a:r>
            <a:rPr lang="es-PE" sz="1100" dirty="0" smtClean="0">
              <a:solidFill>
                <a:schemeClr val="tx1"/>
              </a:solidFill>
              <a:latin typeface="Arial Narrow" panose="020B0606020202030204" pitchFamily="34" charset="0"/>
              <a:cs typeface="Leelawadee" panose="020B0502040204020203" pitchFamily="34" charset="-34"/>
            </a:rPr>
            <a:t>Beneficiarios:80</a:t>
          </a:r>
        </a:p>
        <a:p>
          <a:r>
            <a:rPr lang="es-PE" sz="1100" dirty="0" smtClean="0">
              <a:solidFill>
                <a:schemeClr val="tx1"/>
              </a:solidFill>
              <a:latin typeface="Arial Narrow" panose="020B0606020202030204" pitchFamily="34" charset="0"/>
              <a:cs typeface="Leelawadee" panose="020B0502040204020203" pitchFamily="34" charset="-34"/>
            </a:rPr>
            <a:t>Suplentes: 43</a:t>
          </a:r>
        </a:p>
        <a:p>
          <a:r>
            <a:rPr lang="es-PE" sz="1100" dirty="0" smtClean="0">
              <a:solidFill>
                <a:schemeClr val="tx1"/>
              </a:solidFill>
              <a:latin typeface="Arial Narrow" panose="020B0606020202030204" pitchFamily="34" charset="0"/>
              <a:cs typeface="Leelawadee" panose="020B0502040204020203" pitchFamily="34" charset="-34"/>
            </a:rPr>
            <a:t>Financiamiento: s/.24,000.00</a:t>
          </a:r>
        </a:p>
        <a:p>
          <a:r>
            <a:rPr lang="es-ES" sz="1100" dirty="0" smtClean="0">
              <a:solidFill>
                <a:schemeClr val="tx1"/>
              </a:solidFill>
              <a:latin typeface="Arial Narrow" panose="020B0606020202030204" pitchFamily="34" charset="0"/>
              <a:cs typeface="Leelawadee" panose="020B0502040204020203" pitchFamily="34" charset="-34"/>
            </a:rPr>
            <a:t>Duración del apoyo: 6 meses</a:t>
          </a:r>
          <a:endParaRPr lang="es-ES" sz="1100" dirty="0">
            <a:solidFill>
              <a:schemeClr val="tx1"/>
            </a:solidFill>
            <a:latin typeface="Arial Narrow" panose="020B0606020202030204" pitchFamily="34" charset="0"/>
            <a:cs typeface="Leelawadee" panose="020B0502040204020203" pitchFamily="34" charset="-34"/>
          </a:endParaRPr>
        </a:p>
      </dgm:t>
    </dgm:pt>
    <dgm:pt modelId="{1705CE56-813D-4A9A-9298-E34D41776A97}" type="parTrans" cxnId="{CC45DE10-A1C2-41DF-BECA-F7A58B4187DB}">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176CD173-8C2C-417C-A1A9-D3BD32CF96C3}" type="sibTrans" cxnId="{CC45DE10-A1C2-41DF-BECA-F7A58B4187DB}">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D2BEE29A-114B-4A1B-9DBF-8114A2247466}">
      <dgm:prSet phldrT="[Texto]" custT="1"/>
      <dgm:spPr/>
      <dgm:t>
        <a:bodyPr/>
        <a:lstStyle/>
        <a:p>
          <a:r>
            <a:rPr lang="es-PE" sz="2800" b="1" dirty="0" smtClean="0">
              <a:solidFill>
                <a:schemeClr val="tx1"/>
              </a:solidFill>
              <a:latin typeface="Arial Narrow" panose="020B0606020202030204" pitchFamily="34" charset="0"/>
              <a:cs typeface="Leelawadee" panose="020B0502040204020203" pitchFamily="34" charset="-34"/>
            </a:rPr>
            <a:t>2018</a:t>
          </a:r>
          <a:endParaRPr lang="es-ES" sz="2800" b="1" dirty="0">
            <a:solidFill>
              <a:schemeClr val="tx1"/>
            </a:solidFill>
            <a:latin typeface="Arial Narrow" panose="020B0606020202030204" pitchFamily="34" charset="0"/>
            <a:cs typeface="Leelawadee" panose="020B0502040204020203" pitchFamily="34" charset="-34"/>
          </a:endParaRPr>
        </a:p>
      </dgm:t>
    </dgm:pt>
    <dgm:pt modelId="{6E1CEA2A-48B5-4FD4-8F8F-A6F3D230B0D6}" type="parTrans" cxnId="{3B08EC76-6B6A-4091-B053-29837C488D60}">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669515BB-5E23-43CD-A9A0-EC4D2E1866AC}" type="sibTrans" cxnId="{3B08EC76-6B6A-4091-B053-29837C488D60}">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17A95D6C-AD5C-4012-9264-90FE610A5947}">
      <dgm:prSet phldrT="[Texto]" custT="1"/>
      <dgm:spPr/>
      <dgm:t>
        <a:bodyPr/>
        <a:lstStyle/>
        <a:p>
          <a:r>
            <a:rPr lang="es-PE" sz="1100" dirty="0" smtClean="0">
              <a:solidFill>
                <a:schemeClr val="tx1"/>
              </a:solidFill>
              <a:latin typeface="Arial Narrow" panose="020B0606020202030204" pitchFamily="34" charset="0"/>
              <a:cs typeface="Leelawadee" panose="020B0502040204020203" pitchFamily="34" charset="-34"/>
            </a:rPr>
            <a:t>Convocatoria – 01 vez por año</a:t>
          </a:r>
        </a:p>
        <a:p>
          <a:r>
            <a:rPr lang="es-PE" sz="1100" dirty="0" smtClean="0">
              <a:solidFill>
                <a:schemeClr val="tx1"/>
              </a:solidFill>
              <a:latin typeface="Arial Narrow" panose="020B0606020202030204" pitchFamily="34" charset="0"/>
              <a:cs typeface="Leelawadee" panose="020B0502040204020203" pitchFamily="34" charset="-34"/>
            </a:rPr>
            <a:t>Mes: Abril</a:t>
          </a:r>
        </a:p>
        <a:p>
          <a:r>
            <a:rPr lang="es-PE" sz="1100" dirty="0" smtClean="0">
              <a:solidFill>
                <a:schemeClr val="tx1"/>
              </a:solidFill>
              <a:latin typeface="Arial Narrow" panose="020B0606020202030204" pitchFamily="34" charset="0"/>
              <a:cs typeface="Leelawadee" panose="020B0502040204020203" pitchFamily="34" charset="-34"/>
            </a:rPr>
            <a:t>Beneficiarios: 60</a:t>
          </a:r>
        </a:p>
        <a:p>
          <a:r>
            <a:rPr lang="es-PE" sz="1100" dirty="0" smtClean="0">
              <a:solidFill>
                <a:schemeClr val="tx1"/>
              </a:solidFill>
              <a:latin typeface="Arial Narrow" panose="020B0606020202030204" pitchFamily="34" charset="0"/>
              <a:cs typeface="Leelawadee" panose="020B0502040204020203" pitchFamily="34" charset="-34"/>
            </a:rPr>
            <a:t>Suplentes: 20</a:t>
          </a:r>
        </a:p>
        <a:p>
          <a:r>
            <a:rPr lang="es-PE" sz="1100" dirty="0" smtClean="0">
              <a:solidFill>
                <a:schemeClr val="tx1"/>
              </a:solidFill>
              <a:latin typeface="Arial Narrow" panose="020B0606020202030204" pitchFamily="34" charset="0"/>
              <a:cs typeface="Leelawadee" panose="020B0502040204020203" pitchFamily="34" charset="-34"/>
            </a:rPr>
            <a:t>Financiamiento: s/.18,000.00</a:t>
          </a:r>
        </a:p>
        <a:p>
          <a:r>
            <a:rPr lang="es-ES" sz="1100" dirty="0" smtClean="0">
              <a:solidFill>
                <a:schemeClr val="tx1"/>
              </a:solidFill>
              <a:latin typeface="Arial Narrow" panose="020B0606020202030204" pitchFamily="34" charset="0"/>
              <a:cs typeface="Leelawadee" panose="020B0502040204020203" pitchFamily="34" charset="-34"/>
            </a:rPr>
            <a:t>Duración del apoyo: 6 meses</a:t>
          </a:r>
          <a:endParaRPr lang="es-ES" sz="1100" dirty="0">
            <a:solidFill>
              <a:schemeClr val="tx1"/>
            </a:solidFill>
            <a:latin typeface="Arial Narrow" panose="020B0606020202030204" pitchFamily="34" charset="0"/>
            <a:cs typeface="Leelawadee" panose="020B0502040204020203" pitchFamily="34" charset="-34"/>
          </a:endParaRPr>
        </a:p>
      </dgm:t>
    </dgm:pt>
    <dgm:pt modelId="{841E3EA1-EEFB-4760-B256-44195B1B94C5}" type="parTrans" cxnId="{FB2650C3-0764-4A8C-953F-5DBF2CA01460}">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60202380-BF23-4252-996C-16B024087B8B}" type="sibTrans" cxnId="{FB2650C3-0764-4A8C-953F-5DBF2CA01460}">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BF41B5D4-C7E9-4F7E-8AC6-86ADA3368C7B}">
      <dgm:prSet phldrT="[Texto]" custT="1"/>
      <dgm:spPr/>
      <dgm:t>
        <a:bodyPr/>
        <a:lstStyle/>
        <a:p>
          <a:r>
            <a:rPr lang="es-PE" sz="1100" dirty="0" smtClean="0">
              <a:solidFill>
                <a:schemeClr val="tx1"/>
              </a:solidFill>
              <a:latin typeface="Arial Narrow" panose="020B0606020202030204" pitchFamily="34" charset="0"/>
              <a:cs typeface="Leelawadee" panose="020B0502040204020203" pitchFamily="34" charset="-34"/>
            </a:rPr>
            <a:t>Convocatoria – 01 vez por año</a:t>
          </a:r>
        </a:p>
        <a:p>
          <a:r>
            <a:rPr lang="es-PE" sz="1100" dirty="0" smtClean="0">
              <a:solidFill>
                <a:schemeClr val="tx1"/>
              </a:solidFill>
              <a:latin typeface="Arial Narrow" panose="020B0606020202030204" pitchFamily="34" charset="0"/>
              <a:cs typeface="Leelawadee" panose="020B0502040204020203" pitchFamily="34" charset="-34"/>
            </a:rPr>
            <a:t>Mes: Octubre</a:t>
          </a:r>
        </a:p>
        <a:p>
          <a:r>
            <a:rPr lang="es-PE" sz="1100" dirty="0" smtClean="0">
              <a:solidFill>
                <a:schemeClr val="tx1"/>
              </a:solidFill>
              <a:latin typeface="Arial Narrow" panose="020B0606020202030204" pitchFamily="34" charset="0"/>
              <a:cs typeface="Leelawadee" panose="020B0502040204020203" pitchFamily="34" charset="-34"/>
            </a:rPr>
            <a:t>Beneficiarios: 150</a:t>
          </a:r>
        </a:p>
        <a:p>
          <a:r>
            <a:rPr lang="es-ES" sz="1100" dirty="0" smtClean="0">
              <a:solidFill>
                <a:schemeClr val="tx1"/>
              </a:solidFill>
              <a:latin typeface="Arial Narrow" panose="020B0606020202030204" pitchFamily="34" charset="0"/>
              <a:cs typeface="Leelawadee" panose="020B0502040204020203" pitchFamily="34" charset="-34"/>
            </a:rPr>
            <a:t>Financiamiento:</a:t>
          </a:r>
        </a:p>
        <a:p>
          <a:r>
            <a:rPr lang="es-ES" sz="1100" dirty="0" smtClean="0">
              <a:solidFill>
                <a:schemeClr val="tx1"/>
              </a:solidFill>
              <a:latin typeface="Arial Narrow" panose="020B0606020202030204" pitchFamily="34" charset="0"/>
              <a:cs typeface="Leelawadee" panose="020B0502040204020203" pitchFamily="34" charset="-34"/>
            </a:rPr>
            <a:t>S/.30,000.00</a:t>
          </a:r>
        </a:p>
        <a:p>
          <a:r>
            <a:rPr lang="es-ES" sz="1100" dirty="0" smtClean="0">
              <a:solidFill>
                <a:schemeClr val="tx1"/>
              </a:solidFill>
              <a:latin typeface="Arial Narrow" panose="020B0606020202030204" pitchFamily="34" charset="0"/>
              <a:cs typeface="Leelawadee" panose="020B0502040204020203" pitchFamily="34" charset="-34"/>
            </a:rPr>
            <a:t>Duración del apoyo: 4 meses</a:t>
          </a:r>
        </a:p>
      </dgm:t>
    </dgm:pt>
    <dgm:pt modelId="{83AFB53F-45CD-4A21-B49C-D1D09E97CA68}" type="parTrans" cxnId="{3D9B51C0-719F-403A-AA4D-ED7517A971B6}">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21E33D12-A8F4-4CA6-A9AD-233D775D2566}" type="sibTrans" cxnId="{3D9B51C0-719F-403A-AA4D-ED7517A971B6}">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83744A6A-B84E-4D67-A9F4-6F8CDD009D1B}">
      <dgm:prSet phldrT="[Texto]" custT="1"/>
      <dgm:spPr/>
      <dgm:t>
        <a:bodyPr/>
        <a:lstStyle/>
        <a:p>
          <a:r>
            <a:rPr lang="es-PE" sz="2800" b="1" dirty="0" smtClean="0">
              <a:solidFill>
                <a:schemeClr val="tx1"/>
              </a:solidFill>
              <a:latin typeface="Arial Narrow" panose="020B0606020202030204" pitchFamily="34" charset="0"/>
              <a:cs typeface="Leelawadee" panose="020B0502040204020203" pitchFamily="34" charset="-34"/>
            </a:rPr>
            <a:t>2019</a:t>
          </a:r>
          <a:endParaRPr lang="es-ES" sz="2800" b="1" dirty="0">
            <a:solidFill>
              <a:schemeClr val="tx1"/>
            </a:solidFill>
            <a:latin typeface="Arial Narrow" panose="020B0606020202030204" pitchFamily="34" charset="0"/>
            <a:cs typeface="Leelawadee" panose="020B0502040204020203" pitchFamily="34" charset="-34"/>
          </a:endParaRPr>
        </a:p>
      </dgm:t>
    </dgm:pt>
    <dgm:pt modelId="{153D94D6-BB35-4B96-B05A-C0DF21CF519F}" type="sibTrans" cxnId="{E868B757-C9CC-45E2-98CA-61EFF81E0D08}">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1287DE68-FCAE-4E5B-8F9A-AAF7DB54AA0C}" type="parTrans" cxnId="{E868B757-C9CC-45E2-98CA-61EFF81E0D08}">
      <dgm:prSet/>
      <dgm:spPr/>
      <dgm:t>
        <a:bodyPr/>
        <a:lstStyle/>
        <a:p>
          <a:endParaRPr lang="es-ES" sz="2800">
            <a:solidFill>
              <a:schemeClr val="tx1"/>
            </a:solidFill>
            <a:latin typeface="Arial Narrow" panose="020B0606020202030204" pitchFamily="34" charset="0"/>
            <a:cs typeface="Leelawadee" panose="020B0502040204020203" pitchFamily="34" charset="-34"/>
          </a:endParaRPr>
        </a:p>
      </dgm:t>
    </dgm:pt>
    <dgm:pt modelId="{6DCDB74E-67A1-4FC8-865F-654E7F25299C}" type="pres">
      <dgm:prSet presAssocID="{F02ED8BD-F043-4B33-90E6-B0AA5A5E6161}" presName="vert0" presStyleCnt="0">
        <dgm:presLayoutVars>
          <dgm:dir/>
          <dgm:animOne val="branch"/>
          <dgm:animLvl val="lvl"/>
        </dgm:presLayoutVars>
      </dgm:prSet>
      <dgm:spPr/>
      <dgm:t>
        <a:bodyPr/>
        <a:lstStyle/>
        <a:p>
          <a:endParaRPr lang="es-ES"/>
        </a:p>
      </dgm:t>
    </dgm:pt>
    <dgm:pt modelId="{EA89FF53-280D-489B-900A-DAB5EC73C0D4}" type="pres">
      <dgm:prSet presAssocID="{EFA4C5D8-B60B-4CE1-B796-3A7CD6ECA870}" presName="thickLine" presStyleLbl="alignNode1" presStyleIdx="0" presStyleCnt="3"/>
      <dgm:spPr/>
    </dgm:pt>
    <dgm:pt modelId="{14474B98-6D7D-4420-952B-CFBF33B97203}" type="pres">
      <dgm:prSet presAssocID="{EFA4C5D8-B60B-4CE1-B796-3A7CD6ECA870}" presName="horz1" presStyleCnt="0"/>
      <dgm:spPr/>
    </dgm:pt>
    <dgm:pt modelId="{AC1FC1F8-1C76-4304-B873-CA8381A9FAB8}" type="pres">
      <dgm:prSet presAssocID="{EFA4C5D8-B60B-4CE1-B796-3A7CD6ECA870}" presName="tx1" presStyleLbl="revTx" presStyleIdx="0" presStyleCnt="6"/>
      <dgm:spPr/>
      <dgm:t>
        <a:bodyPr/>
        <a:lstStyle/>
        <a:p>
          <a:endParaRPr lang="es-ES"/>
        </a:p>
      </dgm:t>
    </dgm:pt>
    <dgm:pt modelId="{A0763107-7136-4AEC-A0B7-C7734367FC6C}" type="pres">
      <dgm:prSet presAssocID="{EFA4C5D8-B60B-4CE1-B796-3A7CD6ECA870}" presName="vert1" presStyleCnt="0"/>
      <dgm:spPr/>
    </dgm:pt>
    <dgm:pt modelId="{77D40BCB-CE05-4760-BE65-E8A13B1221C2}" type="pres">
      <dgm:prSet presAssocID="{E2501C7C-6156-4D01-8A3E-6DA53D623F0E}" presName="vertSpace2a" presStyleCnt="0"/>
      <dgm:spPr/>
    </dgm:pt>
    <dgm:pt modelId="{840F72BD-D9AF-4BED-B0BC-9ED4396E0914}" type="pres">
      <dgm:prSet presAssocID="{E2501C7C-6156-4D01-8A3E-6DA53D623F0E}" presName="horz2" presStyleCnt="0"/>
      <dgm:spPr/>
    </dgm:pt>
    <dgm:pt modelId="{FE90726C-05E2-4567-919D-40046758102E}" type="pres">
      <dgm:prSet presAssocID="{E2501C7C-6156-4D01-8A3E-6DA53D623F0E}" presName="horzSpace2" presStyleCnt="0"/>
      <dgm:spPr/>
    </dgm:pt>
    <dgm:pt modelId="{A5A931FE-B713-44B4-9077-B2CC0C438DAF}" type="pres">
      <dgm:prSet presAssocID="{E2501C7C-6156-4D01-8A3E-6DA53D623F0E}" presName="tx2" presStyleLbl="revTx" presStyleIdx="1" presStyleCnt="6"/>
      <dgm:spPr/>
      <dgm:t>
        <a:bodyPr/>
        <a:lstStyle/>
        <a:p>
          <a:endParaRPr lang="es-ES"/>
        </a:p>
      </dgm:t>
    </dgm:pt>
    <dgm:pt modelId="{3C641E26-B64C-4274-88BA-B4D55C3A35CB}" type="pres">
      <dgm:prSet presAssocID="{E2501C7C-6156-4D01-8A3E-6DA53D623F0E}" presName="vert2" presStyleCnt="0"/>
      <dgm:spPr/>
    </dgm:pt>
    <dgm:pt modelId="{01DA2D6F-3AE0-4FBD-B0D0-909CE1FC09E0}" type="pres">
      <dgm:prSet presAssocID="{E2501C7C-6156-4D01-8A3E-6DA53D623F0E}" presName="thinLine2b" presStyleLbl="callout" presStyleIdx="0" presStyleCnt="3"/>
      <dgm:spPr/>
    </dgm:pt>
    <dgm:pt modelId="{D85F7698-F8A1-47CE-8532-6D10293AD4D0}" type="pres">
      <dgm:prSet presAssocID="{E2501C7C-6156-4D01-8A3E-6DA53D623F0E}" presName="vertSpace2b" presStyleCnt="0"/>
      <dgm:spPr/>
    </dgm:pt>
    <dgm:pt modelId="{9C9E73FC-85AF-4CC4-95AA-EA000768493F}" type="pres">
      <dgm:prSet presAssocID="{D2BEE29A-114B-4A1B-9DBF-8114A2247466}" presName="thickLine" presStyleLbl="alignNode1" presStyleIdx="1" presStyleCnt="3"/>
      <dgm:spPr/>
    </dgm:pt>
    <dgm:pt modelId="{9CF75701-02F7-4734-87F4-6C022ECE17B2}" type="pres">
      <dgm:prSet presAssocID="{D2BEE29A-114B-4A1B-9DBF-8114A2247466}" presName="horz1" presStyleCnt="0"/>
      <dgm:spPr/>
    </dgm:pt>
    <dgm:pt modelId="{D4960911-6B6E-433F-98BD-42F0D8880A93}" type="pres">
      <dgm:prSet presAssocID="{D2BEE29A-114B-4A1B-9DBF-8114A2247466}" presName="tx1" presStyleLbl="revTx" presStyleIdx="2" presStyleCnt="6"/>
      <dgm:spPr/>
      <dgm:t>
        <a:bodyPr/>
        <a:lstStyle/>
        <a:p>
          <a:endParaRPr lang="es-ES"/>
        </a:p>
      </dgm:t>
    </dgm:pt>
    <dgm:pt modelId="{202DE788-0A32-40B9-923E-8F79B2D54E5C}" type="pres">
      <dgm:prSet presAssocID="{D2BEE29A-114B-4A1B-9DBF-8114A2247466}" presName="vert1" presStyleCnt="0"/>
      <dgm:spPr/>
    </dgm:pt>
    <dgm:pt modelId="{89B0793A-9C80-4450-AC7B-0546E8ECBC1E}" type="pres">
      <dgm:prSet presAssocID="{17A95D6C-AD5C-4012-9264-90FE610A5947}" presName="vertSpace2a" presStyleCnt="0"/>
      <dgm:spPr/>
    </dgm:pt>
    <dgm:pt modelId="{C6580D1C-6713-48E2-B739-8779687A8021}" type="pres">
      <dgm:prSet presAssocID="{17A95D6C-AD5C-4012-9264-90FE610A5947}" presName="horz2" presStyleCnt="0"/>
      <dgm:spPr/>
    </dgm:pt>
    <dgm:pt modelId="{3226FEE5-3F16-4E2C-9C5C-E60788C17115}" type="pres">
      <dgm:prSet presAssocID="{17A95D6C-AD5C-4012-9264-90FE610A5947}" presName="horzSpace2" presStyleCnt="0"/>
      <dgm:spPr/>
    </dgm:pt>
    <dgm:pt modelId="{40228C38-0C64-48A6-B38E-A96C71879717}" type="pres">
      <dgm:prSet presAssocID="{17A95D6C-AD5C-4012-9264-90FE610A5947}" presName="tx2" presStyleLbl="revTx" presStyleIdx="3" presStyleCnt="6"/>
      <dgm:spPr/>
      <dgm:t>
        <a:bodyPr/>
        <a:lstStyle/>
        <a:p>
          <a:endParaRPr lang="es-ES"/>
        </a:p>
      </dgm:t>
    </dgm:pt>
    <dgm:pt modelId="{8807DEB7-07E5-4CEB-8E9D-C7A9B0530590}" type="pres">
      <dgm:prSet presAssocID="{17A95D6C-AD5C-4012-9264-90FE610A5947}" presName="vert2" presStyleCnt="0"/>
      <dgm:spPr/>
    </dgm:pt>
    <dgm:pt modelId="{EAD2DB83-1C9A-4128-8457-BA5E4077D015}" type="pres">
      <dgm:prSet presAssocID="{17A95D6C-AD5C-4012-9264-90FE610A5947}" presName="thinLine2b" presStyleLbl="callout" presStyleIdx="1" presStyleCnt="3"/>
      <dgm:spPr/>
    </dgm:pt>
    <dgm:pt modelId="{03ABA1CC-ED35-4497-A14D-394347BBEA7C}" type="pres">
      <dgm:prSet presAssocID="{17A95D6C-AD5C-4012-9264-90FE610A5947}" presName="vertSpace2b" presStyleCnt="0"/>
      <dgm:spPr/>
    </dgm:pt>
    <dgm:pt modelId="{744F2714-1CE4-4DEC-BDA6-F7914EBFDDCA}" type="pres">
      <dgm:prSet presAssocID="{83744A6A-B84E-4D67-A9F4-6F8CDD009D1B}" presName="thickLine" presStyleLbl="alignNode1" presStyleIdx="2" presStyleCnt="3"/>
      <dgm:spPr/>
    </dgm:pt>
    <dgm:pt modelId="{42BDB385-75F1-4B99-B575-8277FDB92F07}" type="pres">
      <dgm:prSet presAssocID="{83744A6A-B84E-4D67-A9F4-6F8CDD009D1B}" presName="horz1" presStyleCnt="0"/>
      <dgm:spPr/>
    </dgm:pt>
    <dgm:pt modelId="{A50AB612-BAA0-4050-9039-D0AB289656DE}" type="pres">
      <dgm:prSet presAssocID="{83744A6A-B84E-4D67-A9F4-6F8CDD009D1B}" presName="tx1" presStyleLbl="revTx" presStyleIdx="4" presStyleCnt="6"/>
      <dgm:spPr/>
      <dgm:t>
        <a:bodyPr/>
        <a:lstStyle/>
        <a:p>
          <a:endParaRPr lang="es-ES"/>
        </a:p>
      </dgm:t>
    </dgm:pt>
    <dgm:pt modelId="{0C928053-4DD8-460E-A6D4-087C62DB789C}" type="pres">
      <dgm:prSet presAssocID="{83744A6A-B84E-4D67-A9F4-6F8CDD009D1B}" presName="vert1" presStyleCnt="0"/>
      <dgm:spPr/>
    </dgm:pt>
    <dgm:pt modelId="{241BF2BD-0397-470E-98C8-72BCB379A0D7}" type="pres">
      <dgm:prSet presAssocID="{BF41B5D4-C7E9-4F7E-8AC6-86ADA3368C7B}" presName="vertSpace2a" presStyleCnt="0"/>
      <dgm:spPr/>
    </dgm:pt>
    <dgm:pt modelId="{0BF5AE92-9023-400D-A5DC-6144C1273515}" type="pres">
      <dgm:prSet presAssocID="{BF41B5D4-C7E9-4F7E-8AC6-86ADA3368C7B}" presName="horz2" presStyleCnt="0"/>
      <dgm:spPr/>
    </dgm:pt>
    <dgm:pt modelId="{D7094C58-4E87-42D3-AED4-C271496C8798}" type="pres">
      <dgm:prSet presAssocID="{BF41B5D4-C7E9-4F7E-8AC6-86ADA3368C7B}" presName="horzSpace2" presStyleCnt="0"/>
      <dgm:spPr/>
    </dgm:pt>
    <dgm:pt modelId="{B4FD19EB-5E51-48F8-88E5-5AEB20D3BF65}" type="pres">
      <dgm:prSet presAssocID="{BF41B5D4-C7E9-4F7E-8AC6-86ADA3368C7B}" presName="tx2" presStyleLbl="revTx" presStyleIdx="5" presStyleCnt="6"/>
      <dgm:spPr/>
      <dgm:t>
        <a:bodyPr/>
        <a:lstStyle/>
        <a:p>
          <a:endParaRPr lang="es-ES"/>
        </a:p>
      </dgm:t>
    </dgm:pt>
    <dgm:pt modelId="{57382737-A562-4999-BDC6-D4E091EC26F3}" type="pres">
      <dgm:prSet presAssocID="{BF41B5D4-C7E9-4F7E-8AC6-86ADA3368C7B}" presName="vert2" presStyleCnt="0"/>
      <dgm:spPr/>
    </dgm:pt>
    <dgm:pt modelId="{1A2BBD22-F51E-4690-BAC2-0EEE2BF9C007}" type="pres">
      <dgm:prSet presAssocID="{BF41B5D4-C7E9-4F7E-8AC6-86ADA3368C7B}" presName="thinLine2b" presStyleLbl="callout" presStyleIdx="2" presStyleCnt="3"/>
      <dgm:spPr/>
    </dgm:pt>
    <dgm:pt modelId="{00582877-4D8A-4DC7-923B-7E2DBCE61F40}" type="pres">
      <dgm:prSet presAssocID="{BF41B5D4-C7E9-4F7E-8AC6-86ADA3368C7B}" presName="vertSpace2b" presStyleCnt="0"/>
      <dgm:spPr/>
    </dgm:pt>
  </dgm:ptLst>
  <dgm:cxnLst>
    <dgm:cxn modelId="{917D21A4-B7EC-4A56-BFC5-3D8932E70ADC}" type="presOf" srcId="{BF41B5D4-C7E9-4F7E-8AC6-86ADA3368C7B}" destId="{B4FD19EB-5E51-48F8-88E5-5AEB20D3BF65}" srcOrd="0" destOrd="0" presId="urn:microsoft.com/office/officeart/2008/layout/LinedList"/>
    <dgm:cxn modelId="{3B08EC76-6B6A-4091-B053-29837C488D60}" srcId="{F02ED8BD-F043-4B33-90E6-B0AA5A5E6161}" destId="{D2BEE29A-114B-4A1B-9DBF-8114A2247466}" srcOrd="1" destOrd="0" parTransId="{6E1CEA2A-48B5-4FD4-8F8F-A6F3D230B0D6}" sibTransId="{669515BB-5E23-43CD-A9A0-EC4D2E1866AC}"/>
    <dgm:cxn modelId="{3D9B51C0-719F-403A-AA4D-ED7517A971B6}" srcId="{83744A6A-B84E-4D67-A9F4-6F8CDD009D1B}" destId="{BF41B5D4-C7E9-4F7E-8AC6-86ADA3368C7B}" srcOrd="0" destOrd="0" parTransId="{83AFB53F-45CD-4A21-B49C-D1D09E97CA68}" sibTransId="{21E33D12-A8F4-4CA6-A9AD-233D775D2566}"/>
    <dgm:cxn modelId="{CC45DE10-A1C2-41DF-BECA-F7A58B4187DB}" srcId="{EFA4C5D8-B60B-4CE1-B796-3A7CD6ECA870}" destId="{E2501C7C-6156-4D01-8A3E-6DA53D623F0E}" srcOrd="0" destOrd="0" parTransId="{1705CE56-813D-4A9A-9298-E34D41776A97}" sibTransId="{176CD173-8C2C-417C-A1A9-D3BD32CF96C3}"/>
    <dgm:cxn modelId="{0EF52AD9-E536-43EF-BD4A-9AC31730A5BA}" type="presOf" srcId="{83744A6A-B84E-4D67-A9F4-6F8CDD009D1B}" destId="{A50AB612-BAA0-4050-9039-D0AB289656DE}" srcOrd="0" destOrd="0" presId="urn:microsoft.com/office/officeart/2008/layout/LinedList"/>
    <dgm:cxn modelId="{B58AD153-51CE-4AAC-99FB-4532A8F3AAA7}" type="presOf" srcId="{E2501C7C-6156-4D01-8A3E-6DA53D623F0E}" destId="{A5A931FE-B713-44B4-9077-B2CC0C438DAF}" srcOrd="0" destOrd="0" presId="urn:microsoft.com/office/officeart/2008/layout/LinedList"/>
    <dgm:cxn modelId="{6512378E-9BFB-4E0C-9F17-C05A969A8A94}" type="presOf" srcId="{D2BEE29A-114B-4A1B-9DBF-8114A2247466}" destId="{D4960911-6B6E-433F-98BD-42F0D8880A93}" srcOrd="0" destOrd="0" presId="urn:microsoft.com/office/officeart/2008/layout/LinedList"/>
    <dgm:cxn modelId="{964827F5-EAB1-40C4-B16F-DA5EF118FE72}" type="presOf" srcId="{17A95D6C-AD5C-4012-9264-90FE610A5947}" destId="{40228C38-0C64-48A6-B38E-A96C71879717}" srcOrd="0" destOrd="0" presId="urn:microsoft.com/office/officeart/2008/layout/LinedList"/>
    <dgm:cxn modelId="{A15FDBB4-1F1A-4066-963D-5468E9AD8EB1}" srcId="{F02ED8BD-F043-4B33-90E6-B0AA5A5E6161}" destId="{EFA4C5D8-B60B-4CE1-B796-3A7CD6ECA870}" srcOrd="0" destOrd="0" parTransId="{D1FB7C03-79E5-4C28-BC20-4AA8CA002883}" sibTransId="{2CB3BCF3-5EE7-4A46-AF51-70830F6BB6E3}"/>
    <dgm:cxn modelId="{1A3D3DD2-5977-4B53-98D1-5CFAE20212B2}" type="presOf" srcId="{EFA4C5D8-B60B-4CE1-B796-3A7CD6ECA870}" destId="{AC1FC1F8-1C76-4304-B873-CA8381A9FAB8}" srcOrd="0" destOrd="0" presId="urn:microsoft.com/office/officeart/2008/layout/LinedList"/>
    <dgm:cxn modelId="{EB9924FA-7BE1-4D94-A2C4-2085E32A6025}" type="presOf" srcId="{F02ED8BD-F043-4B33-90E6-B0AA5A5E6161}" destId="{6DCDB74E-67A1-4FC8-865F-654E7F25299C}" srcOrd="0" destOrd="0" presId="urn:microsoft.com/office/officeart/2008/layout/LinedList"/>
    <dgm:cxn modelId="{FB2650C3-0764-4A8C-953F-5DBF2CA01460}" srcId="{D2BEE29A-114B-4A1B-9DBF-8114A2247466}" destId="{17A95D6C-AD5C-4012-9264-90FE610A5947}" srcOrd="0" destOrd="0" parTransId="{841E3EA1-EEFB-4760-B256-44195B1B94C5}" sibTransId="{60202380-BF23-4252-996C-16B024087B8B}"/>
    <dgm:cxn modelId="{E868B757-C9CC-45E2-98CA-61EFF81E0D08}" srcId="{F02ED8BD-F043-4B33-90E6-B0AA5A5E6161}" destId="{83744A6A-B84E-4D67-A9F4-6F8CDD009D1B}" srcOrd="2" destOrd="0" parTransId="{1287DE68-FCAE-4E5B-8F9A-AAF7DB54AA0C}" sibTransId="{153D94D6-BB35-4B96-B05A-C0DF21CF519F}"/>
    <dgm:cxn modelId="{BA27DE0C-02A7-487A-AB3E-08E06885001E}" type="presParOf" srcId="{6DCDB74E-67A1-4FC8-865F-654E7F25299C}" destId="{EA89FF53-280D-489B-900A-DAB5EC73C0D4}" srcOrd="0" destOrd="0" presId="urn:microsoft.com/office/officeart/2008/layout/LinedList"/>
    <dgm:cxn modelId="{F5D03474-7720-4964-80A7-F53D17AAA2AB}" type="presParOf" srcId="{6DCDB74E-67A1-4FC8-865F-654E7F25299C}" destId="{14474B98-6D7D-4420-952B-CFBF33B97203}" srcOrd="1" destOrd="0" presId="urn:microsoft.com/office/officeart/2008/layout/LinedList"/>
    <dgm:cxn modelId="{9D3252EB-6E2A-47D4-9553-3CC44FDFE79C}" type="presParOf" srcId="{14474B98-6D7D-4420-952B-CFBF33B97203}" destId="{AC1FC1F8-1C76-4304-B873-CA8381A9FAB8}" srcOrd="0" destOrd="0" presId="urn:microsoft.com/office/officeart/2008/layout/LinedList"/>
    <dgm:cxn modelId="{DD8FEB4D-646C-4295-A53B-FFA7F725B543}" type="presParOf" srcId="{14474B98-6D7D-4420-952B-CFBF33B97203}" destId="{A0763107-7136-4AEC-A0B7-C7734367FC6C}" srcOrd="1" destOrd="0" presId="urn:microsoft.com/office/officeart/2008/layout/LinedList"/>
    <dgm:cxn modelId="{A26EA2D9-CBF7-4232-A746-D451052B8EE7}" type="presParOf" srcId="{A0763107-7136-4AEC-A0B7-C7734367FC6C}" destId="{77D40BCB-CE05-4760-BE65-E8A13B1221C2}" srcOrd="0" destOrd="0" presId="urn:microsoft.com/office/officeart/2008/layout/LinedList"/>
    <dgm:cxn modelId="{4C489242-4BBE-420D-BE94-B3B34C164919}" type="presParOf" srcId="{A0763107-7136-4AEC-A0B7-C7734367FC6C}" destId="{840F72BD-D9AF-4BED-B0BC-9ED4396E0914}" srcOrd="1" destOrd="0" presId="urn:microsoft.com/office/officeart/2008/layout/LinedList"/>
    <dgm:cxn modelId="{623A50F6-1F84-4201-8AEB-867116C65683}" type="presParOf" srcId="{840F72BD-D9AF-4BED-B0BC-9ED4396E0914}" destId="{FE90726C-05E2-4567-919D-40046758102E}" srcOrd="0" destOrd="0" presId="urn:microsoft.com/office/officeart/2008/layout/LinedList"/>
    <dgm:cxn modelId="{A1B3AAAA-74A1-4E17-83FC-4D355E366E37}" type="presParOf" srcId="{840F72BD-D9AF-4BED-B0BC-9ED4396E0914}" destId="{A5A931FE-B713-44B4-9077-B2CC0C438DAF}" srcOrd="1" destOrd="0" presId="urn:microsoft.com/office/officeart/2008/layout/LinedList"/>
    <dgm:cxn modelId="{DF26537A-7539-4278-8D17-31ECB943B6AA}" type="presParOf" srcId="{840F72BD-D9AF-4BED-B0BC-9ED4396E0914}" destId="{3C641E26-B64C-4274-88BA-B4D55C3A35CB}" srcOrd="2" destOrd="0" presId="urn:microsoft.com/office/officeart/2008/layout/LinedList"/>
    <dgm:cxn modelId="{3F133355-3903-4028-A4F8-4EBC21DA720D}" type="presParOf" srcId="{A0763107-7136-4AEC-A0B7-C7734367FC6C}" destId="{01DA2D6F-3AE0-4FBD-B0D0-909CE1FC09E0}" srcOrd="2" destOrd="0" presId="urn:microsoft.com/office/officeart/2008/layout/LinedList"/>
    <dgm:cxn modelId="{B0EB12E3-3741-4848-A066-8A6FC2F221B2}" type="presParOf" srcId="{A0763107-7136-4AEC-A0B7-C7734367FC6C}" destId="{D85F7698-F8A1-47CE-8532-6D10293AD4D0}" srcOrd="3" destOrd="0" presId="urn:microsoft.com/office/officeart/2008/layout/LinedList"/>
    <dgm:cxn modelId="{2EE9B802-5101-4FE8-B0C4-A31D098A1609}" type="presParOf" srcId="{6DCDB74E-67A1-4FC8-865F-654E7F25299C}" destId="{9C9E73FC-85AF-4CC4-95AA-EA000768493F}" srcOrd="2" destOrd="0" presId="urn:microsoft.com/office/officeart/2008/layout/LinedList"/>
    <dgm:cxn modelId="{83C1565C-7D53-47B8-ADB3-B88A76248C3C}" type="presParOf" srcId="{6DCDB74E-67A1-4FC8-865F-654E7F25299C}" destId="{9CF75701-02F7-4734-87F4-6C022ECE17B2}" srcOrd="3" destOrd="0" presId="urn:microsoft.com/office/officeart/2008/layout/LinedList"/>
    <dgm:cxn modelId="{94F80349-35D6-4E6C-9204-47869DB8479B}" type="presParOf" srcId="{9CF75701-02F7-4734-87F4-6C022ECE17B2}" destId="{D4960911-6B6E-433F-98BD-42F0D8880A93}" srcOrd="0" destOrd="0" presId="urn:microsoft.com/office/officeart/2008/layout/LinedList"/>
    <dgm:cxn modelId="{3DA8649A-A4A6-45DC-AE4D-28B2757CDECE}" type="presParOf" srcId="{9CF75701-02F7-4734-87F4-6C022ECE17B2}" destId="{202DE788-0A32-40B9-923E-8F79B2D54E5C}" srcOrd="1" destOrd="0" presId="urn:microsoft.com/office/officeart/2008/layout/LinedList"/>
    <dgm:cxn modelId="{7F5B1B92-3EEE-4F13-8CF7-8CE70137A36E}" type="presParOf" srcId="{202DE788-0A32-40B9-923E-8F79B2D54E5C}" destId="{89B0793A-9C80-4450-AC7B-0546E8ECBC1E}" srcOrd="0" destOrd="0" presId="urn:microsoft.com/office/officeart/2008/layout/LinedList"/>
    <dgm:cxn modelId="{07AA2C39-33A8-44E3-9196-064507E30464}" type="presParOf" srcId="{202DE788-0A32-40B9-923E-8F79B2D54E5C}" destId="{C6580D1C-6713-48E2-B739-8779687A8021}" srcOrd="1" destOrd="0" presId="urn:microsoft.com/office/officeart/2008/layout/LinedList"/>
    <dgm:cxn modelId="{731BA2A5-C391-4D4A-B14E-89F374A8794A}" type="presParOf" srcId="{C6580D1C-6713-48E2-B739-8779687A8021}" destId="{3226FEE5-3F16-4E2C-9C5C-E60788C17115}" srcOrd="0" destOrd="0" presId="urn:microsoft.com/office/officeart/2008/layout/LinedList"/>
    <dgm:cxn modelId="{1A9003C8-206F-4853-B532-DB3DB336208C}" type="presParOf" srcId="{C6580D1C-6713-48E2-B739-8779687A8021}" destId="{40228C38-0C64-48A6-B38E-A96C71879717}" srcOrd="1" destOrd="0" presId="urn:microsoft.com/office/officeart/2008/layout/LinedList"/>
    <dgm:cxn modelId="{C8423460-9639-412A-A6B1-EEED811B5DEF}" type="presParOf" srcId="{C6580D1C-6713-48E2-B739-8779687A8021}" destId="{8807DEB7-07E5-4CEB-8E9D-C7A9B0530590}" srcOrd="2" destOrd="0" presId="urn:microsoft.com/office/officeart/2008/layout/LinedList"/>
    <dgm:cxn modelId="{DE79D337-1102-43BD-891B-A2706D32E646}" type="presParOf" srcId="{202DE788-0A32-40B9-923E-8F79B2D54E5C}" destId="{EAD2DB83-1C9A-4128-8457-BA5E4077D015}" srcOrd="2" destOrd="0" presId="urn:microsoft.com/office/officeart/2008/layout/LinedList"/>
    <dgm:cxn modelId="{AAD02FE5-02F9-4B1A-B407-3A0E118B2097}" type="presParOf" srcId="{202DE788-0A32-40B9-923E-8F79B2D54E5C}" destId="{03ABA1CC-ED35-4497-A14D-394347BBEA7C}" srcOrd="3" destOrd="0" presId="urn:microsoft.com/office/officeart/2008/layout/LinedList"/>
    <dgm:cxn modelId="{AF0599B3-69FC-4B59-97A5-D2B95926F284}" type="presParOf" srcId="{6DCDB74E-67A1-4FC8-865F-654E7F25299C}" destId="{744F2714-1CE4-4DEC-BDA6-F7914EBFDDCA}" srcOrd="4" destOrd="0" presId="urn:microsoft.com/office/officeart/2008/layout/LinedList"/>
    <dgm:cxn modelId="{BA1EF528-CCB5-4C87-8721-44EB352BBEB7}" type="presParOf" srcId="{6DCDB74E-67A1-4FC8-865F-654E7F25299C}" destId="{42BDB385-75F1-4B99-B575-8277FDB92F07}" srcOrd="5" destOrd="0" presId="urn:microsoft.com/office/officeart/2008/layout/LinedList"/>
    <dgm:cxn modelId="{FE73824D-76D8-43A9-8107-CCC6A4A0A862}" type="presParOf" srcId="{42BDB385-75F1-4B99-B575-8277FDB92F07}" destId="{A50AB612-BAA0-4050-9039-D0AB289656DE}" srcOrd="0" destOrd="0" presId="urn:microsoft.com/office/officeart/2008/layout/LinedList"/>
    <dgm:cxn modelId="{556C22BB-A93F-427E-8336-8C333C11B151}" type="presParOf" srcId="{42BDB385-75F1-4B99-B575-8277FDB92F07}" destId="{0C928053-4DD8-460E-A6D4-087C62DB789C}" srcOrd="1" destOrd="0" presId="urn:microsoft.com/office/officeart/2008/layout/LinedList"/>
    <dgm:cxn modelId="{A20A9E21-F081-40C0-955F-8D8582909A9A}" type="presParOf" srcId="{0C928053-4DD8-460E-A6D4-087C62DB789C}" destId="{241BF2BD-0397-470E-98C8-72BCB379A0D7}" srcOrd="0" destOrd="0" presId="urn:microsoft.com/office/officeart/2008/layout/LinedList"/>
    <dgm:cxn modelId="{22DE7B30-F938-4E08-A38C-9CE790D1DEDD}" type="presParOf" srcId="{0C928053-4DD8-460E-A6D4-087C62DB789C}" destId="{0BF5AE92-9023-400D-A5DC-6144C1273515}" srcOrd="1" destOrd="0" presId="urn:microsoft.com/office/officeart/2008/layout/LinedList"/>
    <dgm:cxn modelId="{3A970714-D9F3-4660-80C4-11203948F5A8}" type="presParOf" srcId="{0BF5AE92-9023-400D-A5DC-6144C1273515}" destId="{D7094C58-4E87-42D3-AED4-C271496C8798}" srcOrd="0" destOrd="0" presId="urn:microsoft.com/office/officeart/2008/layout/LinedList"/>
    <dgm:cxn modelId="{5FE0D3E0-CBC3-4D12-BAF7-01AA437C96D5}" type="presParOf" srcId="{0BF5AE92-9023-400D-A5DC-6144C1273515}" destId="{B4FD19EB-5E51-48F8-88E5-5AEB20D3BF65}" srcOrd="1" destOrd="0" presId="urn:microsoft.com/office/officeart/2008/layout/LinedList"/>
    <dgm:cxn modelId="{2CA2C4D0-A60C-429D-B626-9CF3B4E74C66}" type="presParOf" srcId="{0BF5AE92-9023-400D-A5DC-6144C1273515}" destId="{57382737-A562-4999-BDC6-D4E091EC26F3}" srcOrd="2" destOrd="0" presId="urn:microsoft.com/office/officeart/2008/layout/LinedList"/>
    <dgm:cxn modelId="{5CC9DC76-0F99-40F5-8B4E-BCE64C0D64BF}" type="presParOf" srcId="{0C928053-4DD8-460E-A6D4-087C62DB789C}" destId="{1A2BBD22-F51E-4690-BAC2-0EEE2BF9C007}" srcOrd="2" destOrd="0" presId="urn:microsoft.com/office/officeart/2008/layout/LinedList"/>
    <dgm:cxn modelId="{A6D26F8A-5180-4C2F-A346-211E40B535FA}" type="presParOf" srcId="{0C928053-4DD8-460E-A6D4-087C62DB789C}" destId="{00582877-4D8A-4DC7-923B-7E2DBCE61F40}"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CC2E57-6E6E-4E16-A870-61B8625EADA8}"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s-ES"/>
        </a:p>
      </dgm:t>
    </dgm:pt>
    <dgm:pt modelId="{E4BA43A0-B52F-41FC-8E56-FED8790A959B}">
      <dgm:prSet phldrT="[Texto]"/>
      <dgm:spPr/>
      <dgm:t>
        <a:bodyPr/>
        <a:lstStyle/>
        <a:p>
          <a:endParaRPr lang="es-ES" dirty="0">
            <a:latin typeface="Arial Narrow" panose="020B0606020202030204" pitchFamily="34" charset="0"/>
          </a:endParaRPr>
        </a:p>
      </dgm:t>
    </dgm:pt>
    <dgm:pt modelId="{FE11EAB8-CC89-464B-8533-97DB7F5CC91C}" type="parTrans" cxnId="{6AFD9A32-8BC3-4C87-A5A3-D92884AEACF5}">
      <dgm:prSet/>
      <dgm:spPr/>
      <dgm:t>
        <a:bodyPr/>
        <a:lstStyle/>
        <a:p>
          <a:endParaRPr lang="es-ES">
            <a:latin typeface="Arial Narrow" panose="020B0606020202030204" pitchFamily="34" charset="0"/>
          </a:endParaRPr>
        </a:p>
      </dgm:t>
    </dgm:pt>
    <dgm:pt modelId="{84B09902-1738-4BA6-8735-099F4F10CA1F}" type="sibTrans" cxnId="{6AFD9A32-8BC3-4C87-A5A3-D92884AEACF5}">
      <dgm:prSet/>
      <dgm:spPr/>
      <dgm:t>
        <a:bodyPr/>
        <a:lstStyle/>
        <a:p>
          <a:endParaRPr lang="es-ES">
            <a:latin typeface="Arial Narrow" panose="020B0606020202030204" pitchFamily="34" charset="0"/>
          </a:endParaRPr>
        </a:p>
      </dgm:t>
    </dgm:pt>
    <dgm:pt modelId="{3C8420BF-B21E-4DA5-81E6-7630659988EB}">
      <dgm:prSet phldrT="[Texto]"/>
      <dgm:spPr/>
      <dgm:t>
        <a:bodyPr/>
        <a:lstStyle/>
        <a:p>
          <a:r>
            <a:rPr lang="es-ES" dirty="0" smtClean="0">
              <a:latin typeface="Arial Narrow" panose="020B0606020202030204" pitchFamily="34" charset="0"/>
            </a:rPr>
            <a:t>Cursos diarios e </a:t>
          </a:r>
          <a:r>
            <a:rPr lang="es-ES" dirty="0" err="1" smtClean="0">
              <a:latin typeface="Arial Narrow" panose="020B0606020202030204" pitchFamily="34" charset="0"/>
            </a:rPr>
            <a:t>interdiarios</a:t>
          </a:r>
          <a:r>
            <a:rPr lang="es-ES" dirty="0" smtClean="0">
              <a:latin typeface="Arial Narrow" panose="020B0606020202030204" pitchFamily="34" charset="0"/>
            </a:rPr>
            <a:t>: S/. 240.00</a:t>
          </a:r>
          <a:endParaRPr lang="es-ES" dirty="0">
            <a:latin typeface="Arial Narrow" panose="020B0606020202030204" pitchFamily="34" charset="0"/>
          </a:endParaRPr>
        </a:p>
      </dgm:t>
    </dgm:pt>
    <dgm:pt modelId="{B2217056-6211-4B2C-BB50-BA2AFC4D74E8}" type="parTrans" cxnId="{2F9A591B-8666-4EC8-9EB4-F41F68A5DF6E}">
      <dgm:prSet/>
      <dgm:spPr/>
      <dgm:t>
        <a:bodyPr/>
        <a:lstStyle/>
        <a:p>
          <a:endParaRPr lang="es-ES">
            <a:latin typeface="Arial Narrow" panose="020B0606020202030204" pitchFamily="34" charset="0"/>
          </a:endParaRPr>
        </a:p>
      </dgm:t>
    </dgm:pt>
    <dgm:pt modelId="{97147813-D375-4BFD-A6DC-552DA4B95231}" type="sibTrans" cxnId="{2F9A591B-8666-4EC8-9EB4-F41F68A5DF6E}">
      <dgm:prSet/>
      <dgm:spPr/>
      <dgm:t>
        <a:bodyPr/>
        <a:lstStyle/>
        <a:p>
          <a:endParaRPr lang="es-ES">
            <a:latin typeface="Arial Narrow" panose="020B0606020202030204" pitchFamily="34" charset="0"/>
          </a:endParaRPr>
        </a:p>
      </dgm:t>
    </dgm:pt>
    <dgm:pt modelId="{BAB7A0ED-EAEF-46A9-89E1-B4D5B7931D5D}">
      <dgm:prSet phldrT="[Texto]"/>
      <dgm:spPr/>
      <dgm:t>
        <a:bodyPr/>
        <a:lstStyle/>
        <a:p>
          <a:endParaRPr lang="es-ES" dirty="0">
            <a:latin typeface="Arial Narrow" panose="020B0606020202030204" pitchFamily="34" charset="0"/>
          </a:endParaRPr>
        </a:p>
      </dgm:t>
    </dgm:pt>
    <dgm:pt modelId="{0A5165E2-0FDB-4CAC-BC8F-A7081C614494}" type="parTrans" cxnId="{21E76020-A7B3-4DD6-B21A-837B86C272CC}">
      <dgm:prSet/>
      <dgm:spPr/>
      <dgm:t>
        <a:bodyPr/>
        <a:lstStyle/>
        <a:p>
          <a:endParaRPr lang="es-ES">
            <a:latin typeface="Arial Narrow" panose="020B0606020202030204" pitchFamily="34" charset="0"/>
          </a:endParaRPr>
        </a:p>
      </dgm:t>
    </dgm:pt>
    <dgm:pt modelId="{59C2020E-7846-4E93-82F4-07BA13A98194}" type="sibTrans" cxnId="{21E76020-A7B3-4DD6-B21A-837B86C272CC}">
      <dgm:prSet/>
      <dgm:spPr/>
      <dgm:t>
        <a:bodyPr/>
        <a:lstStyle/>
        <a:p>
          <a:endParaRPr lang="es-ES">
            <a:latin typeface="Arial Narrow" panose="020B0606020202030204" pitchFamily="34" charset="0"/>
          </a:endParaRPr>
        </a:p>
      </dgm:t>
    </dgm:pt>
    <dgm:pt modelId="{F8C35136-3E48-4266-9A48-AC461534BFC8}">
      <dgm:prSet phldrT="[Texto]"/>
      <dgm:spPr/>
      <dgm:t>
        <a:bodyPr/>
        <a:lstStyle/>
        <a:p>
          <a:r>
            <a:rPr lang="es-ES" dirty="0" smtClean="0">
              <a:latin typeface="Arial Narrow" panose="020B0606020202030204" pitchFamily="34" charset="0"/>
            </a:rPr>
            <a:t>15% de descuento en todas las modalidades y horarios</a:t>
          </a:r>
          <a:endParaRPr lang="es-ES" dirty="0">
            <a:latin typeface="Arial Narrow" panose="020B0606020202030204" pitchFamily="34" charset="0"/>
          </a:endParaRPr>
        </a:p>
      </dgm:t>
    </dgm:pt>
    <dgm:pt modelId="{6133241E-5D4F-485C-9064-01454E7A5D0E}" type="parTrans" cxnId="{477E5FD9-5290-4F8A-890B-E5573F1682FC}">
      <dgm:prSet/>
      <dgm:spPr/>
      <dgm:t>
        <a:bodyPr/>
        <a:lstStyle/>
        <a:p>
          <a:endParaRPr lang="es-ES">
            <a:latin typeface="Arial Narrow" panose="020B0606020202030204" pitchFamily="34" charset="0"/>
          </a:endParaRPr>
        </a:p>
      </dgm:t>
    </dgm:pt>
    <dgm:pt modelId="{F9711FF4-D7F7-4478-8307-7B231FA9F1CE}" type="sibTrans" cxnId="{477E5FD9-5290-4F8A-890B-E5573F1682FC}">
      <dgm:prSet/>
      <dgm:spPr/>
      <dgm:t>
        <a:bodyPr/>
        <a:lstStyle/>
        <a:p>
          <a:endParaRPr lang="es-ES">
            <a:latin typeface="Arial Narrow" panose="020B0606020202030204" pitchFamily="34" charset="0"/>
          </a:endParaRPr>
        </a:p>
      </dgm:t>
    </dgm:pt>
    <dgm:pt modelId="{50BD6897-F8B2-4FFA-BC11-6223DC695D6B}">
      <dgm:prSet phldrT="[Texto]"/>
      <dgm:spPr/>
      <dgm:t>
        <a:bodyPr/>
        <a:lstStyle/>
        <a:p>
          <a:r>
            <a:rPr lang="es-ES" dirty="0" smtClean="0">
              <a:latin typeface="Arial Narrow" panose="020B0606020202030204" pitchFamily="34" charset="0"/>
            </a:rPr>
            <a:t>Dirigido a estudiantes, docentes, personal y familiares directos del personal</a:t>
          </a:r>
          <a:endParaRPr lang="es-ES" dirty="0">
            <a:latin typeface="Arial Narrow" panose="020B0606020202030204" pitchFamily="34" charset="0"/>
          </a:endParaRPr>
        </a:p>
      </dgm:t>
    </dgm:pt>
    <dgm:pt modelId="{8F0C96F9-D76D-4517-9CE5-BD00029A95B2}" type="parTrans" cxnId="{E75824B3-F4FD-4CD0-8B3D-9D317AB5BD9F}">
      <dgm:prSet/>
      <dgm:spPr/>
      <dgm:t>
        <a:bodyPr/>
        <a:lstStyle/>
        <a:p>
          <a:endParaRPr lang="es-ES">
            <a:latin typeface="Arial Narrow" panose="020B0606020202030204" pitchFamily="34" charset="0"/>
          </a:endParaRPr>
        </a:p>
      </dgm:t>
    </dgm:pt>
    <dgm:pt modelId="{104FD7B5-9738-4C41-953C-895D2D6EDBD9}" type="sibTrans" cxnId="{E75824B3-F4FD-4CD0-8B3D-9D317AB5BD9F}">
      <dgm:prSet/>
      <dgm:spPr/>
      <dgm:t>
        <a:bodyPr/>
        <a:lstStyle/>
        <a:p>
          <a:endParaRPr lang="es-ES">
            <a:latin typeface="Arial Narrow" panose="020B0606020202030204" pitchFamily="34" charset="0"/>
          </a:endParaRPr>
        </a:p>
      </dgm:t>
    </dgm:pt>
    <dgm:pt modelId="{43AD796F-39F1-43BD-A1A7-4AF95C2E1574}">
      <dgm:prSet phldrT="[Texto]"/>
      <dgm:spPr/>
      <dgm:t>
        <a:bodyPr/>
        <a:lstStyle/>
        <a:p>
          <a:endParaRPr lang="es-ES" dirty="0">
            <a:latin typeface="Arial Narrow" panose="020B0606020202030204" pitchFamily="34" charset="0"/>
          </a:endParaRPr>
        </a:p>
      </dgm:t>
    </dgm:pt>
    <dgm:pt modelId="{7D5A9245-A7B2-4606-A024-E54524F07072}" type="parTrans" cxnId="{43055CC9-65F8-4CB0-905F-B8B4BA4C9E20}">
      <dgm:prSet/>
      <dgm:spPr/>
      <dgm:t>
        <a:bodyPr/>
        <a:lstStyle/>
        <a:p>
          <a:endParaRPr lang="es-ES">
            <a:latin typeface="Arial Narrow" panose="020B0606020202030204" pitchFamily="34" charset="0"/>
          </a:endParaRPr>
        </a:p>
      </dgm:t>
    </dgm:pt>
    <dgm:pt modelId="{E2914DA5-ABF9-44A2-94ED-43579B39E36D}" type="sibTrans" cxnId="{43055CC9-65F8-4CB0-905F-B8B4BA4C9E20}">
      <dgm:prSet/>
      <dgm:spPr/>
      <dgm:t>
        <a:bodyPr/>
        <a:lstStyle/>
        <a:p>
          <a:endParaRPr lang="es-ES">
            <a:latin typeface="Arial Narrow" panose="020B0606020202030204" pitchFamily="34" charset="0"/>
          </a:endParaRPr>
        </a:p>
      </dgm:t>
    </dgm:pt>
    <dgm:pt modelId="{3E8DD383-DC40-41D8-839B-A0B599E6D4F9}">
      <dgm:prSet phldrT="[Texto]"/>
      <dgm:spPr/>
      <dgm:t>
        <a:bodyPr/>
        <a:lstStyle/>
        <a:p>
          <a:r>
            <a:rPr lang="es-ES" dirty="0" smtClean="0">
              <a:latin typeface="Arial Narrow" panose="020B0606020202030204" pitchFamily="34" charset="0"/>
            </a:rPr>
            <a:t>Descuento en todas las modalidades y horarios</a:t>
          </a:r>
          <a:endParaRPr lang="es-ES" dirty="0">
            <a:latin typeface="Arial Narrow" panose="020B0606020202030204" pitchFamily="34" charset="0"/>
          </a:endParaRPr>
        </a:p>
      </dgm:t>
    </dgm:pt>
    <dgm:pt modelId="{821E6595-1B9F-4E9D-B5CA-61C95F0B4D64}" type="parTrans" cxnId="{7D5E9C68-DB85-457C-AD84-9C25A4C3F6CC}">
      <dgm:prSet/>
      <dgm:spPr/>
      <dgm:t>
        <a:bodyPr/>
        <a:lstStyle/>
        <a:p>
          <a:endParaRPr lang="es-ES">
            <a:latin typeface="Arial Narrow" panose="020B0606020202030204" pitchFamily="34" charset="0"/>
          </a:endParaRPr>
        </a:p>
      </dgm:t>
    </dgm:pt>
    <dgm:pt modelId="{2386222D-90FA-4891-AFED-D20CE5D21AB1}" type="sibTrans" cxnId="{7D5E9C68-DB85-457C-AD84-9C25A4C3F6CC}">
      <dgm:prSet/>
      <dgm:spPr/>
      <dgm:t>
        <a:bodyPr/>
        <a:lstStyle/>
        <a:p>
          <a:endParaRPr lang="es-ES">
            <a:latin typeface="Arial Narrow" panose="020B0606020202030204" pitchFamily="34" charset="0"/>
          </a:endParaRPr>
        </a:p>
      </dgm:t>
    </dgm:pt>
    <dgm:pt modelId="{3805D076-8A9A-471E-8E28-61D39BDDDD94}">
      <dgm:prSet phldrT="[Texto]"/>
      <dgm:spPr/>
      <dgm:t>
        <a:bodyPr/>
        <a:lstStyle/>
        <a:p>
          <a:r>
            <a:rPr lang="es-ES" dirty="0" smtClean="0">
              <a:latin typeface="Arial Narrow" panose="020B0606020202030204" pitchFamily="34" charset="0"/>
            </a:rPr>
            <a:t>Cursos sabatinos: S/.280.00</a:t>
          </a:r>
          <a:endParaRPr lang="es-ES" dirty="0">
            <a:latin typeface="Arial Narrow" panose="020B0606020202030204" pitchFamily="34" charset="0"/>
          </a:endParaRPr>
        </a:p>
      </dgm:t>
    </dgm:pt>
    <dgm:pt modelId="{401531BA-A1FB-4561-88F9-713EB91639E5}" type="parTrans" cxnId="{A26F9B1F-0371-49EB-8A86-C35DA93AAA7D}">
      <dgm:prSet/>
      <dgm:spPr/>
      <dgm:t>
        <a:bodyPr/>
        <a:lstStyle/>
        <a:p>
          <a:endParaRPr lang="es-ES">
            <a:latin typeface="Arial Narrow" panose="020B0606020202030204" pitchFamily="34" charset="0"/>
          </a:endParaRPr>
        </a:p>
      </dgm:t>
    </dgm:pt>
    <dgm:pt modelId="{95B1205A-17DD-4EBE-A63A-F81D42656764}" type="sibTrans" cxnId="{A26F9B1F-0371-49EB-8A86-C35DA93AAA7D}">
      <dgm:prSet/>
      <dgm:spPr/>
      <dgm:t>
        <a:bodyPr/>
        <a:lstStyle/>
        <a:p>
          <a:endParaRPr lang="es-ES">
            <a:latin typeface="Arial Narrow" panose="020B0606020202030204" pitchFamily="34" charset="0"/>
          </a:endParaRPr>
        </a:p>
      </dgm:t>
    </dgm:pt>
    <dgm:pt modelId="{692F81EA-9674-4234-A9FE-B1A46486F3BF}">
      <dgm:prSet phldrT="[Texto]"/>
      <dgm:spPr/>
      <dgm:t>
        <a:bodyPr/>
        <a:lstStyle/>
        <a:p>
          <a:r>
            <a:rPr lang="es-ES" dirty="0" smtClean="0">
              <a:latin typeface="Arial Narrow" panose="020B0606020202030204" pitchFamily="34" charset="0"/>
            </a:rPr>
            <a:t>Dirigido a estudiantes, docentes, personal y familiares directos del personal</a:t>
          </a:r>
          <a:endParaRPr lang="es-ES" dirty="0">
            <a:latin typeface="Arial Narrow" panose="020B0606020202030204" pitchFamily="34" charset="0"/>
          </a:endParaRPr>
        </a:p>
      </dgm:t>
    </dgm:pt>
    <dgm:pt modelId="{41DAC14D-7203-47DE-B764-ADE332B9C385}" type="parTrans" cxnId="{9BFF0EBA-12C9-4F53-8857-8C352719DE4C}">
      <dgm:prSet/>
      <dgm:spPr/>
      <dgm:t>
        <a:bodyPr/>
        <a:lstStyle/>
        <a:p>
          <a:endParaRPr lang="es-ES">
            <a:latin typeface="Arial Narrow" panose="020B0606020202030204" pitchFamily="34" charset="0"/>
          </a:endParaRPr>
        </a:p>
      </dgm:t>
    </dgm:pt>
    <dgm:pt modelId="{6810EF6B-5727-418F-9E6E-2254EFD1E9A1}" type="sibTrans" cxnId="{9BFF0EBA-12C9-4F53-8857-8C352719DE4C}">
      <dgm:prSet/>
      <dgm:spPr/>
      <dgm:t>
        <a:bodyPr/>
        <a:lstStyle/>
        <a:p>
          <a:endParaRPr lang="es-ES">
            <a:latin typeface="Arial Narrow" panose="020B0606020202030204" pitchFamily="34" charset="0"/>
          </a:endParaRPr>
        </a:p>
      </dgm:t>
    </dgm:pt>
    <dgm:pt modelId="{D76E3366-C140-4A8B-A316-5A48F57A28CF}">
      <dgm:prSet/>
      <dgm:spPr/>
      <dgm:t>
        <a:bodyPr/>
        <a:lstStyle/>
        <a:p>
          <a:r>
            <a:rPr lang="es-ES" dirty="0" smtClean="0">
              <a:latin typeface="Arial Narrow" panose="020B0606020202030204" pitchFamily="34" charset="0"/>
            </a:rPr>
            <a:t>Dirigido a estudiantes, docentes, personal y graduados</a:t>
          </a:r>
          <a:endParaRPr lang="es-ES" dirty="0">
            <a:latin typeface="Arial Narrow" panose="020B0606020202030204" pitchFamily="34" charset="0"/>
          </a:endParaRPr>
        </a:p>
      </dgm:t>
    </dgm:pt>
    <dgm:pt modelId="{A58F88B0-2760-4F52-9C2C-E917291C8A8C}" type="parTrans" cxnId="{DA4B355C-DF65-4255-91FA-7FFE9C36E5EF}">
      <dgm:prSet/>
      <dgm:spPr/>
      <dgm:t>
        <a:bodyPr/>
        <a:lstStyle/>
        <a:p>
          <a:endParaRPr lang="es-ES">
            <a:latin typeface="Arial Narrow" panose="020B0606020202030204" pitchFamily="34" charset="0"/>
          </a:endParaRPr>
        </a:p>
      </dgm:t>
    </dgm:pt>
    <dgm:pt modelId="{A98A8C7D-A8AC-4062-AA3C-13D9D6898AF8}" type="sibTrans" cxnId="{DA4B355C-DF65-4255-91FA-7FFE9C36E5EF}">
      <dgm:prSet/>
      <dgm:spPr/>
      <dgm:t>
        <a:bodyPr/>
        <a:lstStyle/>
        <a:p>
          <a:endParaRPr lang="es-ES">
            <a:latin typeface="Arial Narrow" panose="020B0606020202030204" pitchFamily="34" charset="0"/>
          </a:endParaRPr>
        </a:p>
      </dgm:t>
    </dgm:pt>
    <dgm:pt modelId="{5A2F8B01-50D6-41C7-8CD5-EA2C9AECA445}">
      <dgm:prSet/>
      <dgm:spPr/>
      <dgm:t>
        <a:bodyPr/>
        <a:lstStyle/>
        <a:p>
          <a:r>
            <a:rPr lang="es-ES" dirty="0" smtClean="0">
              <a:latin typeface="Arial Narrow" panose="020B0606020202030204" pitchFamily="34" charset="0"/>
            </a:rPr>
            <a:t>Parte de la Red Francófona</a:t>
          </a:r>
          <a:endParaRPr lang="es-ES" dirty="0">
            <a:latin typeface="Arial Narrow" panose="020B0606020202030204" pitchFamily="34" charset="0"/>
          </a:endParaRPr>
        </a:p>
      </dgm:t>
    </dgm:pt>
    <dgm:pt modelId="{A4D24E58-7CB6-4546-AD03-84941FFDDE05}" type="parTrans" cxnId="{BDCE0752-C0C9-4026-A14D-4B77B1AAE7F9}">
      <dgm:prSet/>
      <dgm:spPr/>
      <dgm:t>
        <a:bodyPr/>
        <a:lstStyle/>
        <a:p>
          <a:endParaRPr lang="es-ES"/>
        </a:p>
      </dgm:t>
    </dgm:pt>
    <dgm:pt modelId="{74B8FE71-1CE5-4EEC-9D0A-00467E502930}" type="sibTrans" cxnId="{BDCE0752-C0C9-4026-A14D-4B77B1AAE7F9}">
      <dgm:prSet/>
      <dgm:spPr/>
      <dgm:t>
        <a:bodyPr/>
        <a:lstStyle/>
        <a:p>
          <a:endParaRPr lang="es-ES"/>
        </a:p>
      </dgm:t>
    </dgm:pt>
    <dgm:pt modelId="{63B56993-3CD5-429E-A046-3A604E7DE9C3}" type="pres">
      <dgm:prSet presAssocID="{09CC2E57-6E6E-4E16-A870-61B8625EADA8}" presName="diagram" presStyleCnt="0">
        <dgm:presLayoutVars>
          <dgm:dir/>
          <dgm:animLvl val="lvl"/>
          <dgm:resizeHandles val="exact"/>
        </dgm:presLayoutVars>
      </dgm:prSet>
      <dgm:spPr/>
      <dgm:t>
        <a:bodyPr/>
        <a:lstStyle/>
        <a:p>
          <a:endParaRPr lang="es-ES"/>
        </a:p>
      </dgm:t>
    </dgm:pt>
    <dgm:pt modelId="{FA7B6A6A-B058-4F1B-89BA-41A279865C9E}" type="pres">
      <dgm:prSet presAssocID="{E4BA43A0-B52F-41FC-8E56-FED8790A959B}" presName="compNode" presStyleCnt="0"/>
      <dgm:spPr/>
    </dgm:pt>
    <dgm:pt modelId="{3D116445-110C-4AAB-B1E5-1777C2B22A0D}" type="pres">
      <dgm:prSet presAssocID="{E4BA43A0-B52F-41FC-8E56-FED8790A959B}" presName="childRect" presStyleLbl="bgAcc1" presStyleIdx="0" presStyleCnt="3">
        <dgm:presLayoutVars>
          <dgm:bulletEnabled val="1"/>
        </dgm:presLayoutVars>
      </dgm:prSet>
      <dgm:spPr/>
      <dgm:t>
        <a:bodyPr/>
        <a:lstStyle/>
        <a:p>
          <a:endParaRPr lang="es-ES"/>
        </a:p>
      </dgm:t>
    </dgm:pt>
    <dgm:pt modelId="{AFD1C5E6-9A10-435C-B2A4-C2954F6759A0}" type="pres">
      <dgm:prSet presAssocID="{E4BA43A0-B52F-41FC-8E56-FED8790A959B}" presName="parentText" presStyleLbl="node1" presStyleIdx="0" presStyleCnt="0">
        <dgm:presLayoutVars>
          <dgm:chMax val="0"/>
          <dgm:bulletEnabled val="1"/>
        </dgm:presLayoutVars>
      </dgm:prSet>
      <dgm:spPr/>
      <dgm:t>
        <a:bodyPr/>
        <a:lstStyle/>
        <a:p>
          <a:endParaRPr lang="es-ES"/>
        </a:p>
      </dgm:t>
    </dgm:pt>
    <dgm:pt modelId="{34AEECDA-352E-4E71-AD55-8FD586D6AF65}" type="pres">
      <dgm:prSet presAssocID="{E4BA43A0-B52F-41FC-8E56-FED8790A959B}" presName="parentRect" presStyleLbl="alignNode1" presStyleIdx="0" presStyleCnt="3"/>
      <dgm:spPr/>
      <dgm:t>
        <a:bodyPr/>
        <a:lstStyle/>
        <a:p>
          <a:endParaRPr lang="es-ES"/>
        </a:p>
      </dgm:t>
    </dgm:pt>
    <dgm:pt modelId="{DE111A38-36D5-4BA6-9820-E9E07714576E}" type="pres">
      <dgm:prSet presAssocID="{E4BA43A0-B52F-41FC-8E56-FED8790A959B}" presName="adorn" presStyleLbl="fgAccFollowNode1" presStyleIdx="0" presStyleCnt="3"/>
      <dgm:spPr/>
    </dgm:pt>
    <dgm:pt modelId="{A41DFB0B-7408-4C3A-8D9E-3455E2C9AEB4}" type="pres">
      <dgm:prSet presAssocID="{84B09902-1738-4BA6-8735-099F4F10CA1F}" presName="sibTrans" presStyleLbl="sibTrans2D1" presStyleIdx="0" presStyleCnt="0"/>
      <dgm:spPr/>
      <dgm:t>
        <a:bodyPr/>
        <a:lstStyle/>
        <a:p>
          <a:endParaRPr lang="es-ES"/>
        </a:p>
      </dgm:t>
    </dgm:pt>
    <dgm:pt modelId="{E9407C55-989B-4592-8996-E49D5E3C406D}" type="pres">
      <dgm:prSet presAssocID="{BAB7A0ED-EAEF-46A9-89E1-B4D5B7931D5D}" presName="compNode" presStyleCnt="0"/>
      <dgm:spPr/>
    </dgm:pt>
    <dgm:pt modelId="{C8B61763-AFF1-4F70-8188-D241001E4868}" type="pres">
      <dgm:prSet presAssocID="{BAB7A0ED-EAEF-46A9-89E1-B4D5B7931D5D}" presName="childRect" presStyleLbl="bgAcc1" presStyleIdx="1" presStyleCnt="3">
        <dgm:presLayoutVars>
          <dgm:bulletEnabled val="1"/>
        </dgm:presLayoutVars>
      </dgm:prSet>
      <dgm:spPr/>
      <dgm:t>
        <a:bodyPr/>
        <a:lstStyle/>
        <a:p>
          <a:endParaRPr lang="es-ES"/>
        </a:p>
      </dgm:t>
    </dgm:pt>
    <dgm:pt modelId="{294CFCB9-5167-4E7E-8A93-BD2551B68FF6}" type="pres">
      <dgm:prSet presAssocID="{BAB7A0ED-EAEF-46A9-89E1-B4D5B7931D5D}" presName="parentText" presStyleLbl="node1" presStyleIdx="0" presStyleCnt="0">
        <dgm:presLayoutVars>
          <dgm:chMax val="0"/>
          <dgm:bulletEnabled val="1"/>
        </dgm:presLayoutVars>
      </dgm:prSet>
      <dgm:spPr/>
      <dgm:t>
        <a:bodyPr/>
        <a:lstStyle/>
        <a:p>
          <a:endParaRPr lang="es-ES"/>
        </a:p>
      </dgm:t>
    </dgm:pt>
    <dgm:pt modelId="{78D90CA5-EA37-446E-83B6-03F4CCF85341}" type="pres">
      <dgm:prSet presAssocID="{BAB7A0ED-EAEF-46A9-89E1-B4D5B7931D5D}" presName="parentRect" presStyleLbl="alignNode1" presStyleIdx="1" presStyleCnt="3"/>
      <dgm:spPr/>
      <dgm:t>
        <a:bodyPr/>
        <a:lstStyle/>
        <a:p>
          <a:endParaRPr lang="es-ES"/>
        </a:p>
      </dgm:t>
    </dgm:pt>
    <dgm:pt modelId="{335A12B5-4117-4790-9A81-1497736235AA}" type="pres">
      <dgm:prSet presAssocID="{BAB7A0ED-EAEF-46A9-89E1-B4D5B7931D5D}" presName="adorn" presStyleLbl="fgAccFollowNode1" presStyleIdx="1" presStyleCnt="3"/>
      <dgm:spPr/>
    </dgm:pt>
    <dgm:pt modelId="{8EDC63A3-8831-49A7-AA8E-BFAC0D3E818D}" type="pres">
      <dgm:prSet presAssocID="{59C2020E-7846-4E93-82F4-07BA13A98194}" presName="sibTrans" presStyleLbl="sibTrans2D1" presStyleIdx="0" presStyleCnt="0"/>
      <dgm:spPr/>
      <dgm:t>
        <a:bodyPr/>
        <a:lstStyle/>
        <a:p>
          <a:endParaRPr lang="es-ES"/>
        </a:p>
      </dgm:t>
    </dgm:pt>
    <dgm:pt modelId="{EFE78273-D79E-4E9D-8001-A3F798F8FC74}" type="pres">
      <dgm:prSet presAssocID="{43AD796F-39F1-43BD-A1A7-4AF95C2E1574}" presName="compNode" presStyleCnt="0"/>
      <dgm:spPr/>
    </dgm:pt>
    <dgm:pt modelId="{AC593011-344E-496D-A0FA-11C38D10CFB0}" type="pres">
      <dgm:prSet presAssocID="{43AD796F-39F1-43BD-A1A7-4AF95C2E1574}" presName="childRect" presStyleLbl="bgAcc1" presStyleIdx="2" presStyleCnt="3">
        <dgm:presLayoutVars>
          <dgm:bulletEnabled val="1"/>
        </dgm:presLayoutVars>
      </dgm:prSet>
      <dgm:spPr/>
      <dgm:t>
        <a:bodyPr/>
        <a:lstStyle/>
        <a:p>
          <a:endParaRPr lang="es-ES"/>
        </a:p>
      </dgm:t>
    </dgm:pt>
    <dgm:pt modelId="{821E5546-73CB-4400-8082-D87913228DD1}" type="pres">
      <dgm:prSet presAssocID="{43AD796F-39F1-43BD-A1A7-4AF95C2E1574}" presName="parentText" presStyleLbl="node1" presStyleIdx="0" presStyleCnt="0">
        <dgm:presLayoutVars>
          <dgm:chMax val="0"/>
          <dgm:bulletEnabled val="1"/>
        </dgm:presLayoutVars>
      </dgm:prSet>
      <dgm:spPr/>
      <dgm:t>
        <a:bodyPr/>
        <a:lstStyle/>
        <a:p>
          <a:endParaRPr lang="es-ES"/>
        </a:p>
      </dgm:t>
    </dgm:pt>
    <dgm:pt modelId="{14F9A368-83CA-4995-B081-7E268F0F1941}" type="pres">
      <dgm:prSet presAssocID="{43AD796F-39F1-43BD-A1A7-4AF95C2E1574}" presName="parentRect" presStyleLbl="alignNode1" presStyleIdx="2" presStyleCnt="3"/>
      <dgm:spPr/>
      <dgm:t>
        <a:bodyPr/>
        <a:lstStyle/>
        <a:p>
          <a:endParaRPr lang="es-ES"/>
        </a:p>
      </dgm:t>
    </dgm:pt>
    <dgm:pt modelId="{F20D3581-27DC-4631-94F8-EA31C00BE523}" type="pres">
      <dgm:prSet presAssocID="{43AD796F-39F1-43BD-A1A7-4AF95C2E1574}" presName="adorn" presStyleLbl="fgAccFollowNode1" presStyleIdx="2" presStyleCnt="3"/>
      <dgm:spPr/>
    </dgm:pt>
  </dgm:ptLst>
  <dgm:cxnLst>
    <dgm:cxn modelId="{72A448EF-DF94-46F8-A83A-817909B3580C}" type="presOf" srcId="{50BD6897-F8B2-4FFA-BC11-6223DC695D6B}" destId="{C8B61763-AFF1-4F70-8188-D241001E4868}" srcOrd="0" destOrd="1" presId="urn:microsoft.com/office/officeart/2005/8/layout/bList2"/>
    <dgm:cxn modelId="{7D5E9C68-DB85-457C-AD84-9C25A4C3F6CC}" srcId="{43AD796F-39F1-43BD-A1A7-4AF95C2E1574}" destId="{3E8DD383-DC40-41D8-839B-A0B599E6D4F9}" srcOrd="0" destOrd="0" parTransId="{821E6595-1B9F-4E9D-B5CA-61C95F0B4D64}" sibTransId="{2386222D-90FA-4891-AFED-D20CE5D21AB1}"/>
    <dgm:cxn modelId="{3E3F6A2D-AFE2-4CE2-B423-D3E412B52BD0}" type="presOf" srcId="{3E8DD383-DC40-41D8-839B-A0B599E6D4F9}" destId="{AC593011-344E-496D-A0FA-11C38D10CFB0}" srcOrd="0" destOrd="0" presId="urn:microsoft.com/office/officeart/2005/8/layout/bList2"/>
    <dgm:cxn modelId="{E08AE691-F212-4541-BB2D-570D8398F7C0}" type="presOf" srcId="{43AD796F-39F1-43BD-A1A7-4AF95C2E1574}" destId="{14F9A368-83CA-4995-B081-7E268F0F1941}" srcOrd="1" destOrd="0" presId="urn:microsoft.com/office/officeart/2005/8/layout/bList2"/>
    <dgm:cxn modelId="{6473BB61-47E5-4D3E-B117-806E715052A0}" type="presOf" srcId="{D76E3366-C140-4A8B-A316-5A48F57A28CF}" destId="{AC593011-344E-496D-A0FA-11C38D10CFB0}" srcOrd="0" destOrd="1" presId="urn:microsoft.com/office/officeart/2005/8/layout/bList2"/>
    <dgm:cxn modelId="{2F9A591B-8666-4EC8-9EB4-F41F68A5DF6E}" srcId="{E4BA43A0-B52F-41FC-8E56-FED8790A959B}" destId="{3C8420BF-B21E-4DA5-81E6-7630659988EB}" srcOrd="0" destOrd="0" parTransId="{B2217056-6211-4B2C-BB50-BA2AFC4D74E8}" sibTransId="{97147813-D375-4BFD-A6DC-552DA4B95231}"/>
    <dgm:cxn modelId="{F46486F8-6076-4EF3-A6FE-F23A3E1E1A82}" type="presOf" srcId="{84B09902-1738-4BA6-8735-099F4F10CA1F}" destId="{A41DFB0B-7408-4C3A-8D9E-3455E2C9AEB4}" srcOrd="0" destOrd="0" presId="urn:microsoft.com/office/officeart/2005/8/layout/bList2"/>
    <dgm:cxn modelId="{6AFD9A32-8BC3-4C87-A5A3-D92884AEACF5}" srcId="{09CC2E57-6E6E-4E16-A870-61B8625EADA8}" destId="{E4BA43A0-B52F-41FC-8E56-FED8790A959B}" srcOrd="0" destOrd="0" parTransId="{FE11EAB8-CC89-464B-8533-97DB7F5CC91C}" sibTransId="{84B09902-1738-4BA6-8735-099F4F10CA1F}"/>
    <dgm:cxn modelId="{21E76020-A7B3-4DD6-B21A-837B86C272CC}" srcId="{09CC2E57-6E6E-4E16-A870-61B8625EADA8}" destId="{BAB7A0ED-EAEF-46A9-89E1-B4D5B7931D5D}" srcOrd="1" destOrd="0" parTransId="{0A5165E2-0FDB-4CAC-BC8F-A7081C614494}" sibTransId="{59C2020E-7846-4E93-82F4-07BA13A98194}"/>
    <dgm:cxn modelId="{A26F9B1F-0371-49EB-8A86-C35DA93AAA7D}" srcId="{E4BA43A0-B52F-41FC-8E56-FED8790A959B}" destId="{3805D076-8A9A-471E-8E28-61D39BDDDD94}" srcOrd="1" destOrd="0" parTransId="{401531BA-A1FB-4561-88F9-713EB91639E5}" sibTransId="{95B1205A-17DD-4EBE-A63A-F81D42656764}"/>
    <dgm:cxn modelId="{9784F1B3-87AB-47F0-B2D3-E7A4639D2BB3}" type="presOf" srcId="{692F81EA-9674-4234-A9FE-B1A46486F3BF}" destId="{3D116445-110C-4AAB-B1E5-1777C2B22A0D}" srcOrd="0" destOrd="2" presId="urn:microsoft.com/office/officeart/2005/8/layout/bList2"/>
    <dgm:cxn modelId="{50B01A85-64ED-4B16-9956-6DFC8B13ED3E}" type="presOf" srcId="{3C8420BF-B21E-4DA5-81E6-7630659988EB}" destId="{3D116445-110C-4AAB-B1E5-1777C2B22A0D}" srcOrd="0" destOrd="0" presId="urn:microsoft.com/office/officeart/2005/8/layout/bList2"/>
    <dgm:cxn modelId="{F04B15B1-D7A9-4C10-8E9B-3783A4DDABF6}" type="presOf" srcId="{09CC2E57-6E6E-4E16-A870-61B8625EADA8}" destId="{63B56993-3CD5-429E-A046-3A604E7DE9C3}" srcOrd="0" destOrd="0" presId="urn:microsoft.com/office/officeart/2005/8/layout/bList2"/>
    <dgm:cxn modelId="{43055CC9-65F8-4CB0-905F-B8B4BA4C9E20}" srcId="{09CC2E57-6E6E-4E16-A870-61B8625EADA8}" destId="{43AD796F-39F1-43BD-A1A7-4AF95C2E1574}" srcOrd="2" destOrd="0" parTransId="{7D5A9245-A7B2-4606-A024-E54524F07072}" sibTransId="{E2914DA5-ABF9-44A2-94ED-43579B39E36D}"/>
    <dgm:cxn modelId="{BDCE0752-C0C9-4026-A14D-4B77B1AAE7F9}" srcId="{43AD796F-39F1-43BD-A1A7-4AF95C2E1574}" destId="{5A2F8B01-50D6-41C7-8CD5-EA2C9AECA445}" srcOrd="2" destOrd="0" parTransId="{A4D24E58-7CB6-4546-AD03-84941FFDDE05}" sibTransId="{74B8FE71-1CE5-4EEC-9D0A-00467E502930}"/>
    <dgm:cxn modelId="{9BFF0EBA-12C9-4F53-8857-8C352719DE4C}" srcId="{E4BA43A0-B52F-41FC-8E56-FED8790A959B}" destId="{692F81EA-9674-4234-A9FE-B1A46486F3BF}" srcOrd="2" destOrd="0" parTransId="{41DAC14D-7203-47DE-B764-ADE332B9C385}" sibTransId="{6810EF6B-5727-418F-9E6E-2254EFD1E9A1}"/>
    <dgm:cxn modelId="{CB4986F7-F8E1-42C0-9C89-F6601A23997F}" type="presOf" srcId="{43AD796F-39F1-43BD-A1A7-4AF95C2E1574}" destId="{821E5546-73CB-4400-8082-D87913228DD1}" srcOrd="0" destOrd="0" presId="urn:microsoft.com/office/officeart/2005/8/layout/bList2"/>
    <dgm:cxn modelId="{04BB0562-5DA3-4296-A347-B436F2D16ED2}" type="presOf" srcId="{59C2020E-7846-4E93-82F4-07BA13A98194}" destId="{8EDC63A3-8831-49A7-AA8E-BFAC0D3E818D}" srcOrd="0" destOrd="0" presId="urn:microsoft.com/office/officeart/2005/8/layout/bList2"/>
    <dgm:cxn modelId="{DA4B355C-DF65-4255-91FA-7FFE9C36E5EF}" srcId="{43AD796F-39F1-43BD-A1A7-4AF95C2E1574}" destId="{D76E3366-C140-4A8B-A316-5A48F57A28CF}" srcOrd="1" destOrd="0" parTransId="{A58F88B0-2760-4F52-9C2C-E917291C8A8C}" sibTransId="{A98A8C7D-A8AC-4062-AA3C-13D9D6898AF8}"/>
    <dgm:cxn modelId="{F758887F-8066-42BB-91F9-F8CABA9945E9}" type="presOf" srcId="{3805D076-8A9A-471E-8E28-61D39BDDDD94}" destId="{3D116445-110C-4AAB-B1E5-1777C2B22A0D}" srcOrd="0" destOrd="1" presId="urn:microsoft.com/office/officeart/2005/8/layout/bList2"/>
    <dgm:cxn modelId="{E306653C-26CD-4E82-8B50-2EF47F316D80}" type="presOf" srcId="{BAB7A0ED-EAEF-46A9-89E1-B4D5B7931D5D}" destId="{78D90CA5-EA37-446E-83B6-03F4CCF85341}" srcOrd="1" destOrd="0" presId="urn:microsoft.com/office/officeart/2005/8/layout/bList2"/>
    <dgm:cxn modelId="{E75824B3-F4FD-4CD0-8B3D-9D317AB5BD9F}" srcId="{BAB7A0ED-EAEF-46A9-89E1-B4D5B7931D5D}" destId="{50BD6897-F8B2-4FFA-BC11-6223DC695D6B}" srcOrd="1" destOrd="0" parTransId="{8F0C96F9-D76D-4517-9CE5-BD00029A95B2}" sibTransId="{104FD7B5-9738-4C41-953C-895D2D6EDBD9}"/>
    <dgm:cxn modelId="{6CC1A0FC-2795-4EED-861E-DD9DF45A935B}" type="presOf" srcId="{E4BA43A0-B52F-41FC-8E56-FED8790A959B}" destId="{34AEECDA-352E-4E71-AD55-8FD586D6AF65}" srcOrd="1" destOrd="0" presId="urn:microsoft.com/office/officeart/2005/8/layout/bList2"/>
    <dgm:cxn modelId="{47174FD9-A9B4-47B9-9F65-FCEC98714061}" type="presOf" srcId="{F8C35136-3E48-4266-9A48-AC461534BFC8}" destId="{C8B61763-AFF1-4F70-8188-D241001E4868}" srcOrd="0" destOrd="0" presId="urn:microsoft.com/office/officeart/2005/8/layout/bList2"/>
    <dgm:cxn modelId="{652C5B65-6559-4B53-B329-3A26F5549160}" type="presOf" srcId="{BAB7A0ED-EAEF-46A9-89E1-B4D5B7931D5D}" destId="{294CFCB9-5167-4E7E-8A93-BD2551B68FF6}" srcOrd="0" destOrd="0" presId="urn:microsoft.com/office/officeart/2005/8/layout/bList2"/>
    <dgm:cxn modelId="{477E5FD9-5290-4F8A-890B-E5573F1682FC}" srcId="{BAB7A0ED-EAEF-46A9-89E1-B4D5B7931D5D}" destId="{F8C35136-3E48-4266-9A48-AC461534BFC8}" srcOrd="0" destOrd="0" parTransId="{6133241E-5D4F-485C-9064-01454E7A5D0E}" sibTransId="{F9711FF4-D7F7-4478-8307-7B231FA9F1CE}"/>
    <dgm:cxn modelId="{C94A0DC4-D7AF-4E0E-ACFC-A353BF1CE46A}" type="presOf" srcId="{5A2F8B01-50D6-41C7-8CD5-EA2C9AECA445}" destId="{AC593011-344E-496D-A0FA-11C38D10CFB0}" srcOrd="0" destOrd="2" presId="urn:microsoft.com/office/officeart/2005/8/layout/bList2"/>
    <dgm:cxn modelId="{362987A9-9C7D-4E3E-B854-4A7234136DBB}" type="presOf" srcId="{E4BA43A0-B52F-41FC-8E56-FED8790A959B}" destId="{AFD1C5E6-9A10-435C-B2A4-C2954F6759A0}" srcOrd="0" destOrd="0" presId="urn:microsoft.com/office/officeart/2005/8/layout/bList2"/>
    <dgm:cxn modelId="{D0751664-0837-4A32-B996-828BB96D1FFD}" type="presParOf" srcId="{63B56993-3CD5-429E-A046-3A604E7DE9C3}" destId="{FA7B6A6A-B058-4F1B-89BA-41A279865C9E}" srcOrd="0" destOrd="0" presId="urn:microsoft.com/office/officeart/2005/8/layout/bList2"/>
    <dgm:cxn modelId="{5CCEA1AC-767A-444D-A427-EA372C8A7B79}" type="presParOf" srcId="{FA7B6A6A-B058-4F1B-89BA-41A279865C9E}" destId="{3D116445-110C-4AAB-B1E5-1777C2B22A0D}" srcOrd="0" destOrd="0" presId="urn:microsoft.com/office/officeart/2005/8/layout/bList2"/>
    <dgm:cxn modelId="{0B3289A9-5BBC-4F11-B5CD-2569370EEA33}" type="presParOf" srcId="{FA7B6A6A-B058-4F1B-89BA-41A279865C9E}" destId="{AFD1C5E6-9A10-435C-B2A4-C2954F6759A0}" srcOrd="1" destOrd="0" presId="urn:microsoft.com/office/officeart/2005/8/layout/bList2"/>
    <dgm:cxn modelId="{938BD5A9-6CB2-404D-AE26-1070A1A10E78}" type="presParOf" srcId="{FA7B6A6A-B058-4F1B-89BA-41A279865C9E}" destId="{34AEECDA-352E-4E71-AD55-8FD586D6AF65}" srcOrd="2" destOrd="0" presId="urn:microsoft.com/office/officeart/2005/8/layout/bList2"/>
    <dgm:cxn modelId="{72EB4792-CFCE-4022-B76D-7621728B69F3}" type="presParOf" srcId="{FA7B6A6A-B058-4F1B-89BA-41A279865C9E}" destId="{DE111A38-36D5-4BA6-9820-E9E07714576E}" srcOrd="3" destOrd="0" presId="urn:microsoft.com/office/officeart/2005/8/layout/bList2"/>
    <dgm:cxn modelId="{E30F3D61-DE90-4F83-A03F-E6F1D3BADCFD}" type="presParOf" srcId="{63B56993-3CD5-429E-A046-3A604E7DE9C3}" destId="{A41DFB0B-7408-4C3A-8D9E-3455E2C9AEB4}" srcOrd="1" destOrd="0" presId="urn:microsoft.com/office/officeart/2005/8/layout/bList2"/>
    <dgm:cxn modelId="{9E298169-559A-4F0A-AB16-5C145F733FF6}" type="presParOf" srcId="{63B56993-3CD5-429E-A046-3A604E7DE9C3}" destId="{E9407C55-989B-4592-8996-E49D5E3C406D}" srcOrd="2" destOrd="0" presId="urn:microsoft.com/office/officeart/2005/8/layout/bList2"/>
    <dgm:cxn modelId="{9AF85885-2B67-4E4A-808E-54ABF734566F}" type="presParOf" srcId="{E9407C55-989B-4592-8996-E49D5E3C406D}" destId="{C8B61763-AFF1-4F70-8188-D241001E4868}" srcOrd="0" destOrd="0" presId="urn:microsoft.com/office/officeart/2005/8/layout/bList2"/>
    <dgm:cxn modelId="{9B1B3A20-230A-4358-A3CF-1E962D67A2A9}" type="presParOf" srcId="{E9407C55-989B-4592-8996-E49D5E3C406D}" destId="{294CFCB9-5167-4E7E-8A93-BD2551B68FF6}" srcOrd="1" destOrd="0" presId="urn:microsoft.com/office/officeart/2005/8/layout/bList2"/>
    <dgm:cxn modelId="{C6FE383D-C8A9-413D-B194-468483A48383}" type="presParOf" srcId="{E9407C55-989B-4592-8996-E49D5E3C406D}" destId="{78D90CA5-EA37-446E-83B6-03F4CCF85341}" srcOrd="2" destOrd="0" presId="urn:microsoft.com/office/officeart/2005/8/layout/bList2"/>
    <dgm:cxn modelId="{AC50D117-DB71-4921-AF3F-B6FA1D961EBB}" type="presParOf" srcId="{E9407C55-989B-4592-8996-E49D5E3C406D}" destId="{335A12B5-4117-4790-9A81-1497736235AA}" srcOrd="3" destOrd="0" presId="urn:microsoft.com/office/officeart/2005/8/layout/bList2"/>
    <dgm:cxn modelId="{39CAEB6B-8FEB-46F8-B5EC-C2D0B2197226}" type="presParOf" srcId="{63B56993-3CD5-429E-A046-3A604E7DE9C3}" destId="{8EDC63A3-8831-49A7-AA8E-BFAC0D3E818D}" srcOrd="3" destOrd="0" presId="urn:microsoft.com/office/officeart/2005/8/layout/bList2"/>
    <dgm:cxn modelId="{DB9D8CAF-D952-45E2-A6AF-70D69E775DD4}" type="presParOf" srcId="{63B56993-3CD5-429E-A046-3A604E7DE9C3}" destId="{EFE78273-D79E-4E9D-8001-A3F798F8FC74}" srcOrd="4" destOrd="0" presId="urn:microsoft.com/office/officeart/2005/8/layout/bList2"/>
    <dgm:cxn modelId="{9E56E00D-A116-47E0-B0ED-E74A4A637A25}" type="presParOf" srcId="{EFE78273-D79E-4E9D-8001-A3F798F8FC74}" destId="{AC593011-344E-496D-A0FA-11C38D10CFB0}" srcOrd="0" destOrd="0" presId="urn:microsoft.com/office/officeart/2005/8/layout/bList2"/>
    <dgm:cxn modelId="{DE0B154B-AB5A-40B7-A4DF-24F43596372E}" type="presParOf" srcId="{EFE78273-D79E-4E9D-8001-A3F798F8FC74}" destId="{821E5546-73CB-4400-8082-D87913228DD1}" srcOrd="1" destOrd="0" presId="urn:microsoft.com/office/officeart/2005/8/layout/bList2"/>
    <dgm:cxn modelId="{3C25C51D-B4CB-4C06-A1EA-D1892A224390}" type="presParOf" srcId="{EFE78273-D79E-4E9D-8001-A3F798F8FC74}" destId="{14F9A368-83CA-4995-B081-7E268F0F1941}" srcOrd="2" destOrd="0" presId="urn:microsoft.com/office/officeart/2005/8/layout/bList2"/>
    <dgm:cxn modelId="{A4F3DAA2-B668-4B7B-9B31-DDB504A51C75}" type="presParOf" srcId="{EFE78273-D79E-4E9D-8001-A3F798F8FC74}" destId="{F20D3581-27DC-4631-94F8-EA31C00BE523}" srcOrd="3" destOrd="0" presId="urn:microsoft.com/office/officeart/2005/8/layout/b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31AF1F07-A9F0-4C9B-9F35-6F7B6833C27C}" type="datetimeFigureOut">
              <a:rPr lang="es-PE" smtClean="0"/>
              <a:t>12/07/2020</a:t>
            </a:fld>
            <a:endParaRPr lang="es-PE"/>
          </a:p>
        </p:txBody>
      </p:sp>
      <p:sp>
        <p:nvSpPr>
          <p:cNvPr id="4" name="Marcador de imagen de diapositiva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787900"/>
            <a:ext cx="5486400" cy="3916363"/>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Marcador de pie de página 5"/>
          <p:cNvSpPr>
            <a:spLocks noGrp="1"/>
          </p:cNvSpPr>
          <p:nvPr>
            <p:ph type="ftr" sz="quarter" idx="4"/>
          </p:nvPr>
        </p:nvSpPr>
        <p:spPr>
          <a:xfrm>
            <a:off x="0" y="9448800"/>
            <a:ext cx="2971800" cy="498475"/>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9448800"/>
            <a:ext cx="2971800" cy="498475"/>
          </a:xfrm>
          <a:prstGeom prst="rect">
            <a:avLst/>
          </a:prstGeom>
        </p:spPr>
        <p:txBody>
          <a:bodyPr vert="horz" lIns="91440" tIns="45720" rIns="91440" bIns="45720" rtlCol="0" anchor="b"/>
          <a:lstStyle>
            <a:lvl1pPr algn="r">
              <a:defRPr sz="1200"/>
            </a:lvl1pPr>
          </a:lstStyle>
          <a:p>
            <a:fld id="{9F0893E5-B953-4AF3-BF55-BF42692935C2}" type="slidenum">
              <a:rPr lang="es-PE" smtClean="0"/>
              <a:t>‹Nº›</a:t>
            </a:fld>
            <a:endParaRPr lang="es-PE"/>
          </a:p>
        </p:txBody>
      </p:sp>
    </p:spTree>
    <p:extLst>
      <p:ext uri="{BB962C8B-B14F-4D97-AF65-F5344CB8AC3E}">
        <p14:creationId xmlns:p14="http://schemas.microsoft.com/office/powerpoint/2010/main" val="381299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15</a:t>
            </a:fld>
            <a:endParaRPr lang="es-PE"/>
          </a:p>
        </p:txBody>
      </p:sp>
    </p:spTree>
    <p:extLst>
      <p:ext uri="{BB962C8B-B14F-4D97-AF65-F5344CB8AC3E}">
        <p14:creationId xmlns:p14="http://schemas.microsoft.com/office/powerpoint/2010/main" val="152173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70</a:t>
            </a:fld>
            <a:endParaRPr lang="es-PE"/>
          </a:p>
        </p:txBody>
      </p:sp>
    </p:spTree>
    <p:extLst>
      <p:ext uri="{BB962C8B-B14F-4D97-AF65-F5344CB8AC3E}">
        <p14:creationId xmlns:p14="http://schemas.microsoft.com/office/powerpoint/2010/main" val="196353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71</a:t>
            </a:fld>
            <a:endParaRPr lang="es-PE"/>
          </a:p>
        </p:txBody>
      </p:sp>
    </p:spTree>
    <p:extLst>
      <p:ext uri="{BB962C8B-B14F-4D97-AF65-F5344CB8AC3E}">
        <p14:creationId xmlns:p14="http://schemas.microsoft.com/office/powerpoint/2010/main" val="371307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9F0893E5-B953-4AF3-BF55-BF42692935C2}" type="slidenum">
              <a:rPr lang="es-PE" smtClean="0"/>
              <a:t>50</a:t>
            </a:fld>
            <a:endParaRPr lang="es-PE"/>
          </a:p>
        </p:txBody>
      </p:sp>
    </p:spTree>
    <p:extLst>
      <p:ext uri="{BB962C8B-B14F-4D97-AF65-F5344CB8AC3E}">
        <p14:creationId xmlns:p14="http://schemas.microsoft.com/office/powerpoint/2010/main" val="161924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9F0893E5-B953-4AF3-BF55-BF42692935C2}" type="slidenum">
              <a:rPr lang="es-PE" smtClean="0"/>
              <a:t>51</a:t>
            </a:fld>
            <a:endParaRPr lang="es-PE"/>
          </a:p>
        </p:txBody>
      </p:sp>
    </p:spTree>
    <p:extLst>
      <p:ext uri="{BB962C8B-B14F-4D97-AF65-F5344CB8AC3E}">
        <p14:creationId xmlns:p14="http://schemas.microsoft.com/office/powerpoint/2010/main" val="266876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58</a:t>
            </a:fld>
            <a:endParaRPr lang="es-PE"/>
          </a:p>
        </p:txBody>
      </p:sp>
    </p:spTree>
    <p:extLst>
      <p:ext uri="{BB962C8B-B14F-4D97-AF65-F5344CB8AC3E}">
        <p14:creationId xmlns:p14="http://schemas.microsoft.com/office/powerpoint/2010/main" val="177470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64</a:t>
            </a:fld>
            <a:endParaRPr lang="es-PE"/>
          </a:p>
        </p:txBody>
      </p:sp>
    </p:spTree>
    <p:extLst>
      <p:ext uri="{BB962C8B-B14F-4D97-AF65-F5344CB8AC3E}">
        <p14:creationId xmlns:p14="http://schemas.microsoft.com/office/powerpoint/2010/main" val="262570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66</a:t>
            </a:fld>
            <a:endParaRPr lang="es-PE"/>
          </a:p>
        </p:txBody>
      </p:sp>
    </p:spTree>
    <p:extLst>
      <p:ext uri="{BB962C8B-B14F-4D97-AF65-F5344CB8AC3E}">
        <p14:creationId xmlns:p14="http://schemas.microsoft.com/office/powerpoint/2010/main" val="3384860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67</a:t>
            </a:fld>
            <a:endParaRPr lang="es-PE"/>
          </a:p>
        </p:txBody>
      </p:sp>
    </p:spTree>
    <p:extLst>
      <p:ext uri="{BB962C8B-B14F-4D97-AF65-F5344CB8AC3E}">
        <p14:creationId xmlns:p14="http://schemas.microsoft.com/office/powerpoint/2010/main" val="324327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68</a:t>
            </a:fld>
            <a:endParaRPr lang="es-PE"/>
          </a:p>
        </p:txBody>
      </p:sp>
    </p:spTree>
    <p:extLst>
      <p:ext uri="{BB962C8B-B14F-4D97-AF65-F5344CB8AC3E}">
        <p14:creationId xmlns:p14="http://schemas.microsoft.com/office/powerpoint/2010/main" val="2583970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DA54BEF7-CF58-4833-9504-CDF37F92D3D5}" type="slidenum">
              <a:rPr lang="es-PE" smtClean="0"/>
              <a:t>69</a:t>
            </a:fld>
            <a:endParaRPr lang="es-PE"/>
          </a:p>
        </p:txBody>
      </p:sp>
    </p:spTree>
    <p:extLst>
      <p:ext uri="{BB962C8B-B14F-4D97-AF65-F5344CB8AC3E}">
        <p14:creationId xmlns:p14="http://schemas.microsoft.com/office/powerpoint/2010/main" val="2004506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E28F676A-CD12-4F74-A21A-D2CAC67AA11F}" type="datetimeFigureOut">
              <a:rPr lang="es-PE" smtClean="0"/>
              <a:t>12/07/2020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168698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28F676A-CD12-4F74-A21A-D2CAC67AA11F}" type="datetimeFigureOut">
              <a:rPr lang="es-PE" smtClean="0"/>
              <a:t>12/07/2020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76857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28F676A-CD12-4F74-A21A-D2CAC67AA11F}" type="datetimeFigureOut">
              <a:rPr lang="es-PE" smtClean="0"/>
              <a:t>12/07/2020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405896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28F676A-CD12-4F74-A21A-D2CAC67AA11F}" type="datetimeFigureOut">
              <a:rPr lang="es-PE" smtClean="0"/>
              <a:t>12/07/2020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241121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E28F676A-CD12-4F74-A21A-D2CAC67AA11F}" type="datetimeFigureOut">
              <a:rPr lang="es-PE" smtClean="0"/>
              <a:t>12/07/2020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1257968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28F676A-CD12-4F74-A21A-D2CAC67AA11F}" type="datetimeFigureOut">
              <a:rPr lang="es-PE" smtClean="0"/>
              <a:t>12/07/2020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108622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28F676A-CD12-4F74-A21A-D2CAC67AA11F}" type="datetimeFigureOut">
              <a:rPr lang="es-PE" smtClean="0"/>
              <a:t>12/07/2020</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1723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28F676A-CD12-4F74-A21A-D2CAC67AA11F}" type="datetimeFigureOut">
              <a:rPr lang="es-PE" smtClean="0"/>
              <a:t>12/07/2020</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306477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F676A-CD12-4F74-A21A-D2CAC67AA11F}" type="datetimeFigureOut">
              <a:rPr lang="es-PE" smtClean="0"/>
              <a:t>12/07/2020</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90898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28F676A-CD12-4F74-A21A-D2CAC67AA11F}" type="datetimeFigureOut">
              <a:rPr lang="es-PE" smtClean="0"/>
              <a:t>12/07/2020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299511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28F676A-CD12-4F74-A21A-D2CAC67AA11F}" type="datetimeFigureOut">
              <a:rPr lang="es-PE" smtClean="0"/>
              <a:t>12/07/2020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BFB5D137-3540-455A-B75A-B7A677CF69A5}" type="slidenum">
              <a:rPr lang="es-PE" smtClean="0"/>
              <a:t>‹Nº›</a:t>
            </a:fld>
            <a:endParaRPr lang="es-PE"/>
          </a:p>
        </p:txBody>
      </p:sp>
    </p:spTree>
    <p:extLst>
      <p:ext uri="{BB962C8B-B14F-4D97-AF65-F5344CB8AC3E}">
        <p14:creationId xmlns:p14="http://schemas.microsoft.com/office/powerpoint/2010/main" val="201991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F676A-CD12-4F74-A21A-D2CAC67AA11F}" type="datetimeFigureOut">
              <a:rPr lang="es-PE" smtClean="0"/>
              <a:t>12/07/2020</a:t>
            </a:fld>
            <a:endParaRPr lang="es-P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5D137-3540-455A-B75A-B7A677CF69A5}" type="slidenum">
              <a:rPr lang="es-PE" smtClean="0"/>
              <a:t>‹Nº›</a:t>
            </a:fld>
            <a:endParaRPr lang="es-PE"/>
          </a:p>
        </p:txBody>
      </p:sp>
    </p:spTree>
    <p:extLst>
      <p:ext uri="{BB962C8B-B14F-4D97-AF65-F5344CB8AC3E}">
        <p14:creationId xmlns:p14="http://schemas.microsoft.com/office/powerpoint/2010/main" val="8917493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3.jpg"/></Relationships>
</file>

<file path=ppt/slides/_rels/slide10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0.jpg"/><Relationship Id="rId4" Type="http://schemas.openxmlformats.org/officeDocument/2006/relationships/image" Target="../media/image129.jpg"/></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1.xml"/><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hyperlink" Target="http://unmsm.edu.pe/noticias/ver/Estudiantes-de-San-Marcos-ganan-concurso-mundial-de-inteligencia-artificial-en-China" TargetMode="External"/><Relationship Id="rId3" Type="http://schemas.openxmlformats.org/officeDocument/2006/relationships/image" Target="../media/image19.png"/><Relationship Id="rId7" Type="http://schemas.openxmlformats.org/officeDocument/2006/relationships/hyperlink" Target="http://www.unmsm.edu.pe/noticias/ver/sanmarquinos-ganadores-de-concurso-de-huawei-se-alistan-para-fase-final-en-china"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www.unmsm.edu.pe/noticias/ver/huawei-premio-a-sanmarquinos-ganadores-del-programa-seeds-for-the-future" TargetMode="External"/><Relationship Id="rId4" Type="http://schemas.openxmlformats.org/officeDocument/2006/relationships/image" Target="../media/image20.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24.png"/><Relationship Id="rId3" Type="http://schemas.openxmlformats.org/officeDocument/2006/relationships/image" Target="../media/image27.jpeg"/><Relationship Id="rId7" Type="http://schemas.openxmlformats.org/officeDocument/2006/relationships/image" Target="../media/image28.jpe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2.jpeg"/><Relationship Id="rId5" Type="http://schemas.openxmlformats.org/officeDocument/2006/relationships/image" Target="../media/image20.png"/><Relationship Id="rId10" Type="http://schemas.openxmlformats.org/officeDocument/2006/relationships/image" Target="../media/image31.jpeg"/><Relationship Id="rId4" Type="http://schemas.openxmlformats.org/officeDocument/2006/relationships/image" Target="../media/image19.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7.png"/><Relationship Id="rId3" Type="http://schemas.openxmlformats.org/officeDocument/2006/relationships/notesSlide" Target="../notesSlides/notesSlide4.xml"/><Relationship Id="rId7" Type="http://schemas.openxmlformats.org/officeDocument/2006/relationships/image" Target="../media/image71.jpeg"/><Relationship Id="rId12"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0.png"/><Relationship Id="rId11" Type="http://schemas.openxmlformats.org/officeDocument/2006/relationships/image" Target="../media/image22.png"/><Relationship Id="rId5" Type="http://schemas.openxmlformats.org/officeDocument/2006/relationships/image" Target="../media/image69.jpeg"/><Relationship Id="rId10" Type="http://schemas.openxmlformats.org/officeDocument/2006/relationships/image" Target="../media/image21.png"/><Relationship Id="rId4" Type="http://schemas.openxmlformats.org/officeDocument/2006/relationships/image" Target="../media/image68.jpeg"/><Relationship Id="rId9"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9.png"/><Relationship Id="rId7"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8" Type="http://schemas.openxmlformats.org/officeDocument/2006/relationships/hyperlink" Target="http://www.unmsm.edu.pe/noticias/ver/rectores-de-peru-y-japon-acuerdan-fortalecer-investigacion-y-programas-de-intercambio" TargetMode="External"/><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77.jpeg"/><Relationship Id="rId12" Type="http://schemas.openxmlformats.org/officeDocument/2006/relationships/image" Target="../media/image1.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78.jpeg"/><Relationship Id="rId4" Type="http://schemas.openxmlformats.org/officeDocument/2006/relationships/image" Target="../media/image20.png"/><Relationship Id="rId9" Type="http://schemas.openxmlformats.org/officeDocument/2006/relationships/hyperlink" Target="http://www.unmsm.edu.pe/noticias/ver/Sanmarquinas-forman-parte-de-la-Academia-para-Mujeres-Emprendedoras-AWE-Peru"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hyperlink" Target="http://www.unmsm.edu.pe/noticias/ver/Red-Peruana-de-Universidades-Nacionales-para-la-Internacionalizacion-cumplio-un-ano-de-creacion" TargetMode="Externa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1.png"/><Relationship Id="rId5" Type="http://schemas.openxmlformats.org/officeDocument/2006/relationships/hyperlink" Target="http://www.unmsm.edu.pe/noticias/ver/ceas-un-ano-estrechando-lazos-de-cooperacion-con-los-paises-de-asia" TargetMode="External"/><Relationship Id="rId10" Type="http://schemas.openxmlformats.org/officeDocument/2006/relationships/hyperlink" Target="http://gpc.hiroshima-u.ac.jp/" TargetMode="External"/><Relationship Id="rId4" Type="http://schemas.openxmlformats.org/officeDocument/2006/relationships/image" Target="../media/image79.jpeg"/><Relationship Id="rId9" Type="http://schemas.openxmlformats.org/officeDocument/2006/relationships/image" Target="../media/image21.pn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84.png"/><Relationship Id="rId12"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hyperlink" Target="https://www.perushimpo.com/noticias.php?idp=9825" TargetMode="External"/><Relationship Id="rId5" Type="http://schemas.openxmlformats.org/officeDocument/2006/relationships/image" Target="../media/image82.png"/><Relationship Id="rId10" Type="http://schemas.openxmlformats.org/officeDocument/2006/relationships/hyperlink" Target="https://translate.google.com.pe/translate?hl=es&amp;sl=auto&amp;tl=es&amp;u=http://www.miyazaki-u.ac.jp/newsrelease/international-info/2019-7.html" TargetMode="External"/><Relationship Id="rId4" Type="http://schemas.openxmlformats.org/officeDocument/2006/relationships/image" Target="../media/image21.png"/><Relationship Id="rId9" Type="http://schemas.openxmlformats.org/officeDocument/2006/relationships/hyperlink" Target="http://www.miyazaki-u.ac.jp/newsrelease/international-info/2019-7.html"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87.jpeg"/><Relationship Id="rId5" Type="http://schemas.openxmlformats.org/officeDocument/2006/relationships/diagramColors" Target="../diagrams/colors1.xml"/><Relationship Id="rId10" Type="http://schemas.openxmlformats.org/officeDocument/2006/relationships/image" Target="../media/image86.jpeg"/><Relationship Id="rId4" Type="http://schemas.openxmlformats.org/officeDocument/2006/relationships/diagramQuickStyle" Target="../diagrams/quickStyle1.xml"/><Relationship Id="rId9"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90.png"/><Relationship Id="rId12" Type="http://schemas.microsoft.com/office/2007/relationships/diagramDrawing" Target="../diagrams/drawing2.xm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diagramColors" Target="../diagrams/colors2.xml"/><Relationship Id="rId5" Type="http://schemas.openxmlformats.org/officeDocument/2006/relationships/image" Target="../media/image21.png"/><Relationship Id="rId15" Type="http://schemas.openxmlformats.org/officeDocument/2006/relationships/image" Target="../media/image24.png"/><Relationship Id="rId10" Type="http://schemas.openxmlformats.org/officeDocument/2006/relationships/diagramQuickStyle" Target="../diagrams/quickStyle2.xml"/><Relationship Id="rId4" Type="http://schemas.openxmlformats.org/officeDocument/2006/relationships/image" Target="../media/image20.png"/><Relationship Id="rId9" Type="http://schemas.openxmlformats.org/officeDocument/2006/relationships/diagramLayout" Target="../diagrams/layout2.xml"/><Relationship Id="rId1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19.png"/><Relationship Id="rId7" Type="http://schemas.openxmlformats.org/officeDocument/2006/relationships/image" Target="../media/image93.jpg"/><Relationship Id="rId12"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97.png"/><Relationship Id="rId5" Type="http://schemas.openxmlformats.org/officeDocument/2006/relationships/image" Target="../media/image21.png"/><Relationship Id="rId10" Type="http://schemas.openxmlformats.org/officeDocument/2006/relationships/image" Target="../media/image96.png"/><Relationship Id="rId4" Type="http://schemas.openxmlformats.org/officeDocument/2006/relationships/image" Target="../media/image20.png"/><Relationship Id="rId9" Type="http://schemas.openxmlformats.org/officeDocument/2006/relationships/image" Target="../media/image95.png"/><Relationship Id="rId14"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9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4940" cy="6871468"/>
          </a:xfrm>
          <a:prstGeom prst="rect">
            <a:avLst/>
          </a:prstGeom>
        </p:spPr>
      </p:pic>
      <p:sp>
        <p:nvSpPr>
          <p:cNvPr id="2" name="Título 1"/>
          <p:cNvSpPr>
            <a:spLocks noGrp="1"/>
          </p:cNvSpPr>
          <p:nvPr>
            <p:ph type="ctrTitle"/>
          </p:nvPr>
        </p:nvSpPr>
        <p:spPr>
          <a:xfrm>
            <a:off x="711319" y="3341201"/>
            <a:ext cx="10782300" cy="3352800"/>
          </a:xfrm>
        </p:spPr>
        <p:txBody>
          <a:bodyPr>
            <a:normAutofit fontScale="90000"/>
          </a:bodyPr>
          <a:lstStyle/>
          <a:p>
            <a:r>
              <a:rPr lang="es-ES" sz="4000" b="1" dirty="0" smtClean="0">
                <a:solidFill>
                  <a:schemeClr val="bg1"/>
                </a:solidFill>
                <a:latin typeface="Leelawadee" panose="020B0502040204020203" pitchFamily="34" charset="-34"/>
                <a:cs typeface="Leelawadee" panose="020B0502040204020203" pitchFamily="34" charset="-34"/>
              </a:rPr>
              <a:t/>
            </a:r>
            <a:br>
              <a:rPr lang="es-ES" sz="4000" b="1" dirty="0" smtClean="0">
                <a:solidFill>
                  <a:schemeClr val="bg1"/>
                </a:solidFill>
                <a:latin typeface="Leelawadee" panose="020B0502040204020203" pitchFamily="34" charset="-34"/>
                <a:cs typeface="Leelawadee" panose="020B0502040204020203" pitchFamily="34" charset="-34"/>
              </a:rPr>
            </a:br>
            <a:r>
              <a:rPr lang="es-ES" sz="4000" b="1" dirty="0">
                <a:solidFill>
                  <a:schemeClr val="bg1"/>
                </a:solidFill>
                <a:latin typeface="Leelawadee" panose="020B0502040204020203" pitchFamily="34" charset="-34"/>
                <a:cs typeface="Leelawadee" panose="020B0502040204020203" pitchFamily="34" charset="-34"/>
              </a:rPr>
              <a:t/>
            </a:r>
            <a:br>
              <a:rPr lang="es-ES" sz="4000" b="1" dirty="0">
                <a:solidFill>
                  <a:schemeClr val="bg1"/>
                </a:solidFill>
                <a:latin typeface="Leelawadee" panose="020B0502040204020203" pitchFamily="34" charset="-34"/>
                <a:cs typeface="Leelawadee" panose="020B0502040204020203" pitchFamily="34" charset="-34"/>
              </a:rPr>
            </a:br>
            <a:r>
              <a:rPr lang="es-ES" sz="4000" b="1" dirty="0" smtClean="0">
                <a:solidFill>
                  <a:schemeClr val="bg1"/>
                </a:solidFill>
                <a:latin typeface="Leelawadee" panose="020B0502040204020203" pitchFamily="34" charset="-34"/>
                <a:cs typeface="Leelawadee" panose="020B0502040204020203" pitchFamily="34" charset="-34"/>
              </a:rPr>
              <a:t/>
            </a:r>
            <a:br>
              <a:rPr lang="es-ES" sz="4000" b="1" dirty="0" smtClean="0">
                <a:solidFill>
                  <a:schemeClr val="bg1"/>
                </a:solidFill>
                <a:latin typeface="Leelawadee" panose="020B0502040204020203" pitchFamily="34" charset="-34"/>
                <a:cs typeface="Leelawadee" panose="020B0502040204020203" pitchFamily="34" charset="-34"/>
              </a:rPr>
            </a:br>
            <a:r>
              <a:rPr lang="es-ES" sz="4000" b="1" dirty="0">
                <a:solidFill>
                  <a:schemeClr val="bg1"/>
                </a:solidFill>
                <a:latin typeface="Leelawadee" panose="020B0502040204020203" pitchFamily="34" charset="-34"/>
                <a:cs typeface="Leelawadee" panose="020B0502040204020203" pitchFamily="34" charset="-34"/>
              </a:rPr>
              <a:t/>
            </a:r>
            <a:br>
              <a:rPr lang="es-ES" sz="4000" b="1" dirty="0">
                <a:solidFill>
                  <a:schemeClr val="bg1"/>
                </a:solidFill>
                <a:latin typeface="Leelawadee" panose="020B0502040204020203" pitchFamily="34" charset="-34"/>
                <a:cs typeface="Leelawadee" panose="020B0502040204020203" pitchFamily="34" charset="-34"/>
              </a:rPr>
            </a:br>
            <a:r>
              <a:rPr lang="es-ES" sz="4000" b="1" dirty="0" smtClean="0">
                <a:solidFill>
                  <a:schemeClr val="bg1"/>
                </a:solidFill>
                <a:latin typeface="Leelawadee" panose="020B0502040204020203" pitchFamily="34" charset="-34"/>
                <a:cs typeface="Leelawadee" panose="020B0502040204020203" pitchFamily="34" charset="-34"/>
              </a:rPr>
              <a:t/>
            </a:r>
            <a:br>
              <a:rPr lang="es-ES" sz="4000" b="1" dirty="0" smtClean="0">
                <a:solidFill>
                  <a:schemeClr val="bg1"/>
                </a:solidFill>
                <a:latin typeface="Leelawadee" panose="020B0502040204020203" pitchFamily="34" charset="-34"/>
                <a:cs typeface="Leelawadee" panose="020B0502040204020203" pitchFamily="34" charset="-34"/>
              </a:rPr>
            </a:br>
            <a:r>
              <a:rPr lang="es-ES" sz="4000" b="1" dirty="0">
                <a:solidFill>
                  <a:schemeClr val="bg1"/>
                </a:solidFill>
                <a:latin typeface="Leelawadee" panose="020B0502040204020203" pitchFamily="34" charset="-34"/>
                <a:cs typeface="Leelawadee" panose="020B0502040204020203" pitchFamily="34" charset="-34"/>
              </a:rPr>
              <a:t/>
            </a:r>
            <a:br>
              <a:rPr lang="es-ES" sz="4000" b="1" dirty="0">
                <a:solidFill>
                  <a:schemeClr val="bg1"/>
                </a:solidFill>
                <a:latin typeface="Leelawadee" panose="020B0502040204020203" pitchFamily="34" charset="-34"/>
                <a:cs typeface="Leelawadee" panose="020B0502040204020203" pitchFamily="34" charset="-34"/>
              </a:rPr>
            </a:br>
            <a:r>
              <a:rPr lang="es-ES" sz="4000" b="1" dirty="0" smtClean="0">
                <a:solidFill>
                  <a:schemeClr val="bg1"/>
                </a:solidFill>
                <a:latin typeface="+mn-lt"/>
                <a:cs typeface="Leelawadee" panose="020B0502040204020203" pitchFamily="34" charset="-34"/>
              </a:rPr>
              <a:t>Informe de Gestión</a:t>
            </a:r>
            <a:br>
              <a:rPr lang="es-ES" sz="4000" b="1" dirty="0" smtClean="0">
                <a:solidFill>
                  <a:schemeClr val="bg1"/>
                </a:solidFill>
                <a:latin typeface="+mn-lt"/>
                <a:cs typeface="Leelawadee" panose="020B0502040204020203" pitchFamily="34" charset="-34"/>
              </a:rPr>
            </a:br>
            <a:r>
              <a:rPr lang="es-ES" sz="4000" b="1" dirty="0" smtClean="0">
                <a:solidFill>
                  <a:schemeClr val="bg1"/>
                </a:solidFill>
                <a:latin typeface="+mn-lt"/>
                <a:cs typeface="Leelawadee" panose="020B0502040204020203" pitchFamily="34" charset="-34"/>
              </a:rPr>
              <a:t> Primer Semestre</a:t>
            </a:r>
            <a:r>
              <a:rPr lang="es-ES" sz="4000" b="1" dirty="0">
                <a:solidFill>
                  <a:schemeClr val="bg1"/>
                </a:solidFill>
                <a:latin typeface="+mn-lt"/>
                <a:cs typeface="Leelawadee" panose="020B0502040204020203" pitchFamily="34" charset="-34"/>
              </a:rPr>
              <a:t/>
            </a:r>
            <a:br>
              <a:rPr lang="es-ES" sz="4000" b="1" dirty="0">
                <a:solidFill>
                  <a:schemeClr val="bg1"/>
                </a:solidFill>
                <a:latin typeface="+mn-lt"/>
                <a:cs typeface="Leelawadee" panose="020B0502040204020203" pitchFamily="34" charset="-34"/>
              </a:rPr>
            </a:br>
            <a:r>
              <a:rPr lang="es-ES" sz="4000" b="1" dirty="0" smtClean="0">
                <a:solidFill>
                  <a:schemeClr val="bg1"/>
                </a:solidFill>
                <a:latin typeface="+mn-lt"/>
                <a:cs typeface="Leelawadee" panose="020B0502040204020203" pitchFamily="34" charset="-34"/>
              </a:rPr>
              <a:t>2019 </a:t>
            </a:r>
            <a:br>
              <a:rPr lang="es-ES" sz="4000" b="1" dirty="0" smtClean="0">
                <a:solidFill>
                  <a:schemeClr val="bg1"/>
                </a:solidFill>
                <a:latin typeface="+mn-lt"/>
                <a:cs typeface="Leelawadee" panose="020B0502040204020203" pitchFamily="34" charset="-34"/>
              </a:rPr>
            </a:br>
            <a:r>
              <a:rPr lang="es-ES" sz="4000" b="1" dirty="0" smtClean="0">
                <a:solidFill>
                  <a:schemeClr val="bg1"/>
                </a:solidFill>
                <a:latin typeface="+mn-lt"/>
                <a:cs typeface="Leelawadee" panose="020B0502040204020203" pitchFamily="34" charset="-34"/>
              </a:rPr>
              <a:t/>
            </a:r>
            <a:br>
              <a:rPr lang="es-ES" sz="4000" b="1" dirty="0" smtClean="0">
                <a:solidFill>
                  <a:schemeClr val="bg1"/>
                </a:solidFill>
                <a:latin typeface="+mn-lt"/>
                <a:cs typeface="Leelawadee" panose="020B0502040204020203" pitchFamily="34" charset="-34"/>
              </a:rPr>
            </a:br>
            <a:r>
              <a:rPr lang="es-ES" sz="4400" b="1" dirty="0" smtClean="0">
                <a:solidFill>
                  <a:schemeClr val="bg1"/>
                </a:solidFill>
                <a:latin typeface="+mn-lt"/>
                <a:cs typeface="Leelawadee" panose="020B0502040204020203" pitchFamily="34" charset="-34"/>
              </a:rPr>
              <a:t>Dr. Orestes Cachay Boza</a:t>
            </a:r>
            <a:br>
              <a:rPr lang="es-ES" sz="4400" b="1" dirty="0" smtClean="0">
                <a:solidFill>
                  <a:schemeClr val="bg1"/>
                </a:solidFill>
                <a:latin typeface="+mn-lt"/>
                <a:cs typeface="Leelawadee" panose="020B0502040204020203" pitchFamily="34" charset="-34"/>
              </a:rPr>
            </a:br>
            <a:r>
              <a:rPr lang="es-ES" sz="4400" b="1" dirty="0" smtClean="0">
                <a:solidFill>
                  <a:schemeClr val="bg1"/>
                </a:solidFill>
                <a:latin typeface="+mn-lt"/>
                <a:cs typeface="Leelawadee" panose="020B0502040204020203" pitchFamily="34" charset="-34"/>
              </a:rPr>
              <a:t>Rector</a:t>
            </a:r>
            <a:endParaRPr lang="es-ES" sz="2800" b="1" dirty="0">
              <a:solidFill>
                <a:schemeClr val="bg1"/>
              </a:solidFill>
              <a:latin typeface="+mn-lt"/>
              <a:cs typeface="Leelawadee" panose="020B0502040204020203" pitchFamily="34" charset="-34"/>
            </a:endParaRPr>
          </a:p>
        </p:txBody>
      </p:sp>
      <p:grpSp>
        <p:nvGrpSpPr>
          <p:cNvPr id="9" name="Grupo 8"/>
          <p:cNvGrpSpPr/>
          <p:nvPr/>
        </p:nvGrpSpPr>
        <p:grpSpPr>
          <a:xfrm>
            <a:off x="4768705" y="364053"/>
            <a:ext cx="2667529" cy="2977148"/>
            <a:chOff x="4755002" y="42523"/>
            <a:chExt cx="2667529" cy="2977148"/>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8583" y="42523"/>
              <a:ext cx="1810093" cy="2277519"/>
            </a:xfrm>
            <a:prstGeom prst="rect">
              <a:avLst/>
            </a:prstGeom>
            <a:noFill/>
            <a:ln>
              <a:noFill/>
            </a:ln>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79197"/>
            <a:stretch/>
          </p:blipFill>
          <p:spPr>
            <a:xfrm>
              <a:off x="4755002" y="2320042"/>
              <a:ext cx="2667529" cy="699629"/>
            </a:xfrm>
            <a:prstGeom prst="rect">
              <a:avLst/>
            </a:prstGeom>
          </p:spPr>
        </p:pic>
      </p:grpSp>
    </p:spTree>
    <p:extLst>
      <p:ext uri="{BB962C8B-B14F-4D97-AF65-F5344CB8AC3E}">
        <p14:creationId xmlns:p14="http://schemas.microsoft.com/office/powerpoint/2010/main" val="185167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Google Shape;69;p18"/>
          <p:cNvSpPr txBox="1"/>
          <p:nvPr/>
        </p:nvSpPr>
        <p:spPr>
          <a:xfrm>
            <a:off x="653358" y="254938"/>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Título 1"/>
          <p:cNvSpPr>
            <a:spLocks noGrp="1"/>
          </p:cNvSpPr>
          <p:nvPr>
            <p:ph type="ctrTitle"/>
          </p:nvPr>
        </p:nvSpPr>
        <p:spPr>
          <a:xfrm>
            <a:off x="1801837" y="350281"/>
            <a:ext cx="7614459" cy="778818"/>
          </a:xfrm>
        </p:spPr>
        <p:txBody>
          <a:bodyPr>
            <a:normAutofit/>
          </a:bodyPr>
          <a:lstStyle/>
          <a:p>
            <a:r>
              <a:rPr lang="es-ES" sz="3600" b="1" dirty="0" smtClean="0">
                <a:solidFill>
                  <a:schemeClr val="bg1"/>
                </a:solidFill>
                <a:latin typeface="Calibri" panose="020F0502020204030204" pitchFamily="34" charset="0"/>
                <a:ea typeface="Gadugi" panose="020B0502040204020203" pitchFamily="34" charset="0"/>
                <a:cs typeface="Calibri" panose="020F0502020204030204" pitchFamily="34" charset="0"/>
              </a:rPr>
              <a:t>BIENES RECUPERADOS</a:t>
            </a:r>
            <a:endParaRPr lang="es-ES" sz="3600" b="1" dirty="0">
              <a:solidFill>
                <a:schemeClr val="bg1"/>
              </a:solidFill>
              <a:latin typeface="Calibri" panose="020F0502020204030204" pitchFamily="34" charset="0"/>
              <a:ea typeface="Gadugi" panose="020B0502040204020203" pitchFamily="34" charset="0"/>
              <a:cs typeface="Calibri" panose="020F0502020204030204" pitchFamily="34" charset="0"/>
            </a:endParaRPr>
          </a:p>
        </p:txBody>
      </p:sp>
      <p:sp>
        <p:nvSpPr>
          <p:cNvPr id="3" name="CuadroTexto 2"/>
          <p:cNvSpPr txBox="1"/>
          <p:nvPr/>
        </p:nvSpPr>
        <p:spPr>
          <a:xfrm>
            <a:off x="975298" y="1214011"/>
            <a:ext cx="3796401" cy="461665"/>
          </a:xfrm>
          <a:prstGeom prst="rect">
            <a:avLst/>
          </a:prstGeom>
          <a:noFill/>
        </p:spPr>
        <p:txBody>
          <a:bodyPr wrap="square" rtlCol="0">
            <a:spAutoFit/>
          </a:bodyPr>
          <a:lstStyle/>
          <a:p>
            <a:pPr lvl="0"/>
            <a:r>
              <a:rPr lang="es-ES" sz="2400" dirty="0"/>
              <a:t>Av. Grau 1014 - La </a:t>
            </a:r>
            <a:r>
              <a:rPr lang="es-ES" sz="2400" dirty="0" smtClean="0"/>
              <a:t>Victoria</a:t>
            </a:r>
            <a:endParaRPr lang="es-ES" sz="2400" dirty="0"/>
          </a:p>
        </p:txBody>
      </p:sp>
      <p:pic>
        <p:nvPicPr>
          <p:cNvPr id="5" name="Imagen 4"/>
          <p:cNvPicPr/>
          <p:nvPr/>
        </p:nvPicPr>
        <p:blipFill rotWithShape="1">
          <a:blip r:embed="rId3">
            <a:extLst>
              <a:ext uri="{28A0092B-C50C-407E-A947-70E740481C1C}">
                <a14:useLocalDpi xmlns:a14="http://schemas.microsoft.com/office/drawing/2010/main" val="0"/>
              </a:ext>
            </a:extLst>
          </a:blip>
          <a:srcRect l="10175" t="25153" r="9457" b="24847"/>
          <a:stretch/>
        </p:blipFill>
        <p:spPr bwMode="auto">
          <a:xfrm>
            <a:off x="380023" y="1722462"/>
            <a:ext cx="5573516" cy="2007162"/>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7711177" y="1171555"/>
            <a:ext cx="2785664" cy="461665"/>
          </a:xfrm>
          <a:prstGeom prst="rect">
            <a:avLst/>
          </a:prstGeom>
        </p:spPr>
        <p:txBody>
          <a:bodyPr wrap="square">
            <a:spAutoFit/>
          </a:bodyPr>
          <a:lstStyle/>
          <a:p>
            <a:r>
              <a:rPr lang="es-ES" sz="2400" dirty="0"/>
              <a:t>Jr. Andahuaylas s/n </a:t>
            </a:r>
          </a:p>
        </p:txBody>
      </p:sp>
      <p:pic>
        <p:nvPicPr>
          <p:cNvPr id="7" name="Imagen 6"/>
          <p:cNvPicPr/>
          <p:nvPr/>
        </p:nvPicPr>
        <p:blipFill rotWithShape="1">
          <a:blip r:embed="rId4">
            <a:extLst>
              <a:ext uri="{28A0092B-C50C-407E-A947-70E740481C1C}">
                <a14:useLocalDpi xmlns:a14="http://schemas.microsoft.com/office/drawing/2010/main" val="0"/>
              </a:ext>
            </a:extLst>
          </a:blip>
          <a:srcRect l="31094" t="40569" r="28688" b="32485"/>
          <a:stretch/>
        </p:blipFill>
        <p:spPr bwMode="auto">
          <a:xfrm>
            <a:off x="6303588" y="1722462"/>
            <a:ext cx="5739382" cy="1998502"/>
          </a:xfrm>
          <a:prstGeom prst="rect">
            <a:avLst/>
          </a:prstGeom>
          <a:ln>
            <a:noFill/>
          </a:ln>
          <a:extLst>
            <a:ext uri="{53640926-AAD7-44D8-BBD7-CCE9431645EC}">
              <a14:shadowObscured xmlns:a14="http://schemas.microsoft.com/office/drawing/2010/main"/>
            </a:ext>
          </a:extLst>
        </p:spPr>
      </p:pic>
      <p:sp>
        <p:nvSpPr>
          <p:cNvPr id="9" name="CuadroTexto 8"/>
          <p:cNvSpPr txBox="1"/>
          <p:nvPr/>
        </p:nvSpPr>
        <p:spPr>
          <a:xfrm>
            <a:off x="2790906" y="3729624"/>
            <a:ext cx="7705935" cy="461665"/>
          </a:xfrm>
          <a:prstGeom prst="rect">
            <a:avLst/>
          </a:prstGeom>
          <a:noFill/>
        </p:spPr>
        <p:txBody>
          <a:bodyPr wrap="square" rtlCol="0">
            <a:spAutoFit/>
          </a:bodyPr>
          <a:lstStyle/>
          <a:p>
            <a:pPr lvl="0"/>
            <a:r>
              <a:rPr lang="es-ES" sz="2400" dirty="0" smtClean="0"/>
              <a:t>Jr</a:t>
            </a:r>
            <a:r>
              <a:rPr lang="es-ES" sz="2400" dirty="0"/>
              <a:t>. Cusco 751 int.1 al 26 – Cercado de Lima 2,083 </a:t>
            </a:r>
            <a:r>
              <a:rPr lang="es-ES" sz="2400" dirty="0" smtClean="0"/>
              <a:t>m2</a:t>
            </a:r>
            <a:endParaRPr lang="es-ES" sz="2400" b="1" dirty="0"/>
          </a:p>
        </p:txBody>
      </p:sp>
      <p:pic>
        <p:nvPicPr>
          <p:cNvPr id="10" name="Imagen 9"/>
          <p:cNvPicPr/>
          <p:nvPr/>
        </p:nvPicPr>
        <p:blipFill rotWithShape="1">
          <a:blip r:embed="rId5" cstate="print">
            <a:extLst>
              <a:ext uri="{28A0092B-C50C-407E-A947-70E740481C1C}">
                <a14:useLocalDpi xmlns:a14="http://schemas.microsoft.com/office/drawing/2010/main" val="0"/>
              </a:ext>
            </a:extLst>
          </a:blip>
          <a:srcRect l="43406" t="23608" r="44137" b="45083"/>
          <a:stretch/>
        </p:blipFill>
        <p:spPr bwMode="auto">
          <a:xfrm>
            <a:off x="3910775" y="4191289"/>
            <a:ext cx="1864777" cy="2348863"/>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5" cstate="print">
            <a:extLst>
              <a:ext uri="{28A0092B-C50C-407E-A947-70E740481C1C}">
                <a14:useLocalDpi xmlns:a14="http://schemas.microsoft.com/office/drawing/2010/main" val="0"/>
              </a:ext>
            </a:extLst>
          </a:blip>
          <a:srcRect l="55664" t="18582" r="21554" b="46262"/>
          <a:stretch/>
        </p:blipFill>
        <p:spPr bwMode="auto">
          <a:xfrm>
            <a:off x="6018758" y="4295746"/>
            <a:ext cx="3384837" cy="22444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99144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CuadroTexto 7"/>
          <p:cNvSpPr txBox="1"/>
          <p:nvPr/>
        </p:nvSpPr>
        <p:spPr>
          <a:xfrm>
            <a:off x="794793" y="1138333"/>
            <a:ext cx="10615353" cy="1600438"/>
          </a:xfrm>
          <a:prstGeom prst="rect">
            <a:avLst/>
          </a:prstGeom>
          <a:noFill/>
        </p:spPr>
        <p:txBody>
          <a:bodyPr wrap="square" rtlCol="0">
            <a:spAutoFit/>
          </a:bodyPr>
          <a:lstStyle/>
          <a:p>
            <a:pPr algn="just"/>
            <a:r>
              <a:rPr lang="es-ES" sz="2000" dirty="0"/>
              <a:t>En esta figura se pueden observar los nuevos programas de financiamiento y apoyo a las actividades de investigación, que han caracterizado los tres últimos años de la gestión. Entre 2017 y 2019 el cambio más llamativo fue la menor participación de los docentes de la Universidad para proyectos de tesis de posgrado (maestría y doctorado).</a:t>
            </a:r>
          </a:p>
          <a:p>
            <a:endParaRPr lang="es-ES"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06" y="2545629"/>
            <a:ext cx="7647709" cy="4095032"/>
          </a:xfrm>
          <a:prstGeom prst="rect">
            <a:avLst/>
          </a:prstGeom>
        </p:spPr>
      </p:pic>
      <p:sp>
        <p:nvSpPr>
          <p:cNvPr id="6" name="CuadroTexto 5"/>
          <p:cNvSpPr txBox="1"/>
          <p:nvPr/>
        </p:nvSpPr>
        <p:spPr>
          <a:xfrm>
            <a:off x="3358343" y="325210"/>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Tree>
    <p:extLst>
      <p:ext uri="{BB962C8B-B14F-4D97-AF65-F5344CB8AC3E}">
        <p14:creationId xmlns:p14="http://schemas.microsoft.com/office/powerpoint/2010/main" val="2731938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CuadroTexto 7"/>
          <p:cNvSpPr txBox="1"/>
          <p:nvPr/>
        </p:nvSpPr>
        <p:spPr>
          <a:xfrm>
            <a:off x="970974" y="886661"/>
            <a:ext cx="10615353" cy="1692771"/>
          </a:xfrm>
          <a:prstGeom prst="rect">
            <a:avLst/>
          </a:prstGeom>
          <a:noFill/>
        </p:spPr>
        <p:txBody>
          <a:bodyPr wrap="square" rtlCol="0">
            <a:spAutoFit/>
          </a:bodyPr>
          <a:lstStyle/>
          <a:p>
            <a:pPr lvl="1" algn="just"/>
            <a:endParaRPr lang="es-ES" sz="2400" dirty="0" smtClean="0">
              <a:solidFill>
                <a:schemeClr val="bg1">
                  <a:lumMod val="95000"/>
                </a:schemeClr>
              </a:solidFill>
            </a:endParaRPr>
          </a:p>
          <a:p>
            <a:pPr algn="just"/>
            <a:r>
              <a:rPr lang="es-ES" sz="2000" b="1" dirty="0" smtClean="0"/>
              <a:t>INVERSIÒN EXTERNA</a:t>
            </a:r>
          </a:p>
          <a:p>
            <a:pPr algn="just"/>
            <a:r>
              <a:rPr lang="es-ES" sz="2000" dirty="0" smtClean="0"/>
              <a:t>Se </a:t>
            </a:r>
            <a:r>
              <a:rPr lang="es-ES" sz="2000" dirty="0"/>
              <a:t>observa un incremento permanente de proyectos con financiamiento externo de 9 a 22 que representa un aumento de aproximadamente 13.5 millones de soles entre los años 2015 y 2019.</a:t>
            </a:r>
          </a:p>
          <a:p>
            <a:pPr algn="just"/>
            <a:endParaRPr lang="es-ES" sz="2000" dirty="0">
              <a:solidFill>
                <a:schemeClr val="bg1">
                  <a:lumMod val="95000"/>
                </a:schemeClr>
              </a:solidFill>
            </a:endParaRPr>
          </a:p>
        </p:txBody>
      </p:sp>
      <p:sp>
        <p:nvSpPr>
          <p:cNvPr id="5" name="CuadroTexto 4"/>
          <p:cNvSpPr txBox="1"/>
          <p:nvPr/>
        </p:nvSpPr>
        <p:spPr>
          <a:xfrm>
            <a:off x="3483034" y="266098"/>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390" y="2609708"/>
            <a:ext cx="8490523" cy="3818785"/>
          </a:xfrm>
          <a:prstGeom prst="rect">
            <a:avLst/>
          </a:prstGeom>
        </p:spPr>
      </p:pic>
    </p:spTree>
    <p:extLst>
      <p:ext uri="{BB962C8B-B14F-4D97-AF65-F5344CB8AC3E}">
        <p14:creationId xmlns:p14="http://schemas.microsoft.com/office/powerpoint/2010/main" val="6336724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CuadroTexto 7"/>
          <p:cNvSpPr txBox="1"/>
          <p:nvPr/>
        </p:nvSpPr>
        <p:spPr>
          <a:xfrm>
            <a:off x="894546" y="1121707"/>
            <a:ext cx="10615353" cy="1292662"/>
          </a:xfrm>
          <a:prstGeom prst="rect">
            <a:avLst/>
          </a:prstGeom>
          <a:noFill/>
        </p:spPr>
        <p:txBody>
          <a:bodyPr wrap="square" rtlCol="0">
            <a:spAutoFit/>
          </a:bodyPr>
          <a:lstStyle/>
          <a:p>
            <a:pPr algn="just"/>
            <a:r>
              <a:rPr lang="es-ES" sz="2000" dirty="0"/>
              <a:t>Las facultades que ganaron más proyectos con financiamiento externo (50%) son las de Medicina Veterinaria y Ciencias Biológicas. Les siguen las facultades de Química e Ingeniería Química, Ciencias Físicas y Farmacia y Bioquímica</a:t>
            </a:r>
            <a:r>
              <a:rPr lang="es-ES" sz="2000" dirty="0" smtClean="0"/>
              <a:t>.</a:t>
            </a:r>
            <a:endParaRPr lang="es-ES" sz="2000" dirty="0"/>
          </a:p>
          <a:p>
            <a:endParaRPr lang="es-ES" dirty="0"/>
          </a:p>
        </p:txBody>
      </p:sp>
      <p:sp>
        <p:nvSpPr>
          <p:cNvPr id="6" name="CuadroTexto 5"/>
          <p:cNvSpPr txBox="1"/>
          <p:nvPr/>
        </p:nvSpPr>
        <p:spPr>
          <a:xfrm>
            <a:off x="3358343" y="325210"/>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757" y="2288006"/>
            <a:ext cx="7185426" cy="4309141"/>
          </a:xfrm>
          <a:prstGeom prst="rect">
            <a:avLst/>
          </a:prstGeom>
        </p:spPr>
      </p:pic>
    </p:spTree>
    <p:extLst>
      <p:ext uri="{BB962C8B-B14F-4D97-AF65-F5344CB8AC3E}">
        <p14:creationId xmlns:p14="http://schemas.microsoft.com/office/powerpoint/2010/main" val="27642092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364362"/>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
        <p:nvSpPr>
          <p:cNvPr id="3" name="CuadroTexto 2"/>
          <p:cNvSpPr txBox="1"/>
          <p:nvPr/>
        </p:nvSpPr>
        <p:spPr>
          <a:xfrm>
            <a:off x="773083" y="949137"/>
            <a:ext cx="10133214" cy="2308324"/>
          </a:xfrm>
          <a:prstGeom prst="rect">
            <a:avLst/>
          </a:prstGeom>
          <a:noFill/>
        </p:spPr>
        <p:txBody>
          <a:bodyPr wrap="square" rtlCol="0">
            <a:spAutoFit/>
          </a:bodyPr>
          <a:lstStyle/>
          <a:p>
            <a:pPr lvl="1"/>
            <a:endParaRPr lang="es-ES" dirty="0">
              <a:solidFill>
                <a:schemeClr val="bg1">
                  <a:lumMod val="95000"/>
                </a:schemeClr>
              </a:solidFill>
            </a:endParaRPr>
          </a:p>
          <a:p>
            <a:pPr lvl="1"/>
            <a:endParaRPr lang="es-ES" b="1" dirty="0">
              <a:solidFill>
                <a:schemeClr val="bg1">
                  <a:lumMod val="95000"/>
                </a:schemeClr>
              </a:solidFill>
            </a:endParaRPr>
          </a:p>
          <a:p>
            <a:r>
              <a:rPr lang="es-ES" b="1" dirty="0" smtClean="0"/>
              <a:t>INVERSIÒN EN NUEVAS TECNOLOGÌAS</a:t>
            </a:r>
          </a:p>
          <a:p>
            <a:endParaRPr lang="es-ES" b="1" dirty="0" smtClean="0"/>
          </a:p>
          <a:p>
            <a:pPr algn="just"/>
            <a:r>
              <a:rPr lang="es-ES" dirty="0" smtClean="0"/>
              <a:t>Uno </a:t>
            </a:r>
            <a:r>
              <a:rPr lang="es-ES" dirty="0"/>
              <a:t>de los valores que caracteriza el cambio hacia una universidad moderna y de investigación es la inversión que se ha realizado en la importación de tecnología innovadora que para agosto de 2019 superó los 5 millones de soles</a:t>
            </a:r>
            <a:r>
              <a:rPr lang="es-ES" dirty="0" smtClean="0"/>
              <a:t>.</a:t>
            </a:r>
            <a:r>
              <a:rPr lang="es-ES" dirty="0"/>
              <a:t> </a:t>
            </a:r>
          </a:p>
          <a:p>
            <a:endParaRPr lang="es-ES"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63" y="3257461"/>
            <a:ext cx="6057379" cy="289881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842" y="3257461"/>
            <a:ext cx="4635814" cy="2890251"/>
          </a:xfrm>
          <a:prstGeom prst="rect">
            <a:avLst/>
          </a:prstGeom>
        </p:spPr>
      </p:pic>
    </p:spTree>
    <p:extLst>
      <p:ext uri="{BB962C8B-B14F-4D97-AF65-F5344CB8AC3E}">
        <p14:creationId xmlns:p14="http://schemas.microsoft.com/office/powerpoint/2010/main" val="25350316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779063" y="266098"/>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
        <p:nvSpPr>
          <p:cNvPr id="5" name="CuadroTexto 4"/>
          <p:cNvSpPr txBox="1"/>
          <p:nvPr/>
        </p:nvSpPr>
        <p:spPr>
          <a:xfrm>
            <a:off x="445659" y="1014153"/>
            <a:ext cx="11313622" cy="2308324"/>
          </a:xfrm>
          <a:prstGeom prst="rect">
            <a:avLst/>
          </a:prstGeom>
          <a:noFill/>
        </p:spPr>
        <p:txBody>
          <a:bodyPr wrap="square" rtlCol="0">
            <a:spAutoFit/>
          </a:bodyPr>
          <a:lstStyle/>
          <a:p>
            <a:pPr algn="just"/>
            <a:r>
              <a:rPr lang="es-ES" b="1" dirty="0"/>
              <a:t>GRUPOS DE INVESTIGACIÓN</a:t>
            </a:r>
          </a:p>
          <a:p>
            <a:pPr algn="just"/>
            <a:endParaRPr lang="es-ES" dirty="0" smtClean="0"/>
          </a:p>
          <a:p>
            <a:pPr algn="just"/>
            <a:r>
              <a:rPr lang="es-ES" dirty="0" smtClean="0"/>
              <a:t>Durante </a:t>
            </a:r>
            <a:r>
              <a:rPr lang="es-ES" dirty="0"/>
              <a:t>el 2019, se llevó a cabo el proceso de categorización de los </a:t>
            </a:r>
            <a:r>
              <a:rPr lang="es-ES" dirty="0" smtClean="0"/>
              <a:t>Grupos de </a:t>
            </a:r>
            <a:r>
              <a:rPr lang="es-ES" dirty="0" err="1" smtClean="0"/>
              <a:t>Investigaciòn</a:t>
            </a:r>
            <a:r>
              <a:rPr lang="es-ES" dirty="0" smtClean="0"/>
              <a:t> </a:t>
            </a:r>
            <a:r>
              <a:rPr lang="es-ES" dirty="0"/>
              <a:t>de la UNMSM. </a:t>
            </a:r>
            <a:r>
              <a:rPr lang="es-ES" dirty="0" smtClean="0"/>
              <a:t>                   Se </a:t>
            </a:r>
            <a:r>
              <a:rPr lang="es-ES" dirty="0"/>
              <a:t>obtuvieron los siguientes resultados: 393 GI se han categorizado en uno de los 4 niveles. 69 GI en el nivel A, 78 GI en el nivel B, 81 GI en el nivel C y 165 GI en el nivel D.  En la categoría A el mayor número de GI pertenecen al Área de Ciencias de la Salud (37), seguido por Ciencias Básicas (15), Humanidades y Ciencias Jurídicas y Sociales (11) e Ingenierías (6).</a:t>
            </a:r>
          </a:p>
          <a:p>
            <a:pPr algn="just"/>
            <a:endParaRPr lang="es-ES" dirty="0">
              <a:solidFill>
                <a:schemeClr val="bg1">
                  <a:lumMod val="95000"/>
                </a:schemeClr>
              </a:solidFill>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70" y="2970346"/>
            <a:ext cx="6974379" cy="3663465"/>
          </a:xfrm>
          <a:prstGeom prst="rect">
            <a:avLst/>
          </a:prstGeom>
        </p:spPr>
      </p:pic>
    </p:spTree>
    <p:extLst>
      <p:ext uri="{BB962C8B-B14F-4D97-AF65-F5344CB8AC3E}">
        <p14:creationId xmlns:p14="http://schemas.microsoft.com/office/powerpoint/2010/main" val="18404333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266098"/>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
        <p:nvSpPr>
          <p:cNvPr id="5" name="CuadroTexto 4"/>
          <p:cNvSpPr txBox="1"/>
          <p:nvPr/>
        </p:nvSpPr>
        <p:spPr>
          <a:xfrm>
            <a:off x="445659" y="1014153"/>
            <a:ext cx="11313622" cy="1600438"/>
          </a:xfrm>
          <a:prstGeom prst="rect">
            <a:avLst/>
          </a:prstGeom>
          <a:noFill/>
        </p:spPr>
        <p:txBody>
          <a:bodyPr wrap="square" rtlCol="0">
            <a:spAutoFit/>
          </a:bodyPr>
          <a:lstStyle/>
          <a:p>
            <a:pPr algn="just"/>
            <a:r>
              <a:rPr lang="es-ES" sz="2000" dirty="0"/>
              <a:t>Respecto a las líneas de investigación, el mayor número de GI se encuentra investigando en Salud Pública (27 GI), Biodiversidad y ecología de ecosistemas terrestres (15), Energética (14 GI), Ciencias del Suelo (12 GI), Recursos Naturales con Propiedades </a:t>
            </a:r>
            <a:r>
              <a:rPr lang="es-ES" sz="2000" dirty="0" err="1"/>
              <a:t>Fitoterapéuticos</a:t>
            </a:r>
            <a:r>
              <a:rPr lang="es-ES" sz="2000" dirty="0"/>
              <a:t> (11 GI), Principios </a:t>
            </a:r>
            <a:r>
              <a:rPr lang="es-ES" sz="2000" dirty="0" err="1"/>
              <a:t>Bioactivos</a:t>
            </a:r>
            <a:r>
              <a:rPr lang="es-ES" sz="2000" dirty="0"/>
              <a:t> (11 GI), Biotecnología en Recursos Genéticos (11 GI) y Factores de Riesgo, Prevención y Tratamiento (11 GI</a:t>
            </a:r>
            <a:r>
              <a:rPr lang="es-ES" sz="2000" dirty="0">
                <a:solidFill>
                  <a:schemeClr val="bg1">
                    <a:lumMod val="95000"/>
                  </a:schemeClr>
                </a:solidFill>
              </a:rPr>
              <a:t>).</a:t>
            </a:r>
          </a:p>
          <a:p>
            <a:pPr algn="just"/>
            <a:endParaRPr lang="es-ES" dirty="0">
              <a:solidFill>
                <a:schemeClr val="bg1">
                  <a:lumMod val="95000"/>
                </a:schemeClr>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54" y="2460632"/>
            <a:ext cx="8279477" cy="4185164"/>
          </a:xfrm>
          <a:prstGeom prst="rect">
            <a:avLst/>
          </a:prstGeom>
        </p:spPr>
      </p:pic>
    </p:spTree>
    <p:extLst>
      <p:ext uri="{BB962C8B-B14F-4D97-AF65-F5344CB8AC3E}">
        <p14:creationId xmlns:p14="http://schemas.microsoft.com/office/powerpoint/2010/main" val="5588728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266098"/>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
        <p:nvSpPr>
          <p:cNvPr id="5" name="CuadroTexto 4"/>
          <p:cNvSpPr txBox="1"/>
          <p:nvPr/>
        </p:nvSpPr>
        <p:spPr>
          <a:xfrm>
            <a:off x="445659" y="1014153"/>
            <a:ext cx="11313622" cy="1754326"/>
          </a:xfrm>
          <a:prstGeom prst="rect">
            <a:avLst/>
          </a:prstGeom>
          <a:noFill/>
        </p:spPr>
        <p:txBody>
          <a:bodyPr wrap="square" rtlCol="0">
            <a:spAutoFit/>
          </a:bodyPr>
          <a:lstStyle/>
          <a:p>
            <a:pPr algn="just"/>
            <a:r>
              <a:rPr lang="es-ES" b="1" dirty="0" smtClean="0"/>
              <a:t>INVESTIGADORES RENACYT</a:t>
            </a:r>
          </a:p>
          <a:p>
            <a:pPr algn="just"/>
            <a:endParaRPr lang="es-ES" dirty="0" smtClean="0"/>
          </a:p>
          <a:p>
            <a:pPr algn="just"/>
            <a:r>
              <a:rPr lang="es-ES" dirty="0" smtClean="0"/>
              <a:t>La </a:t>
            </a:r>
            <a:r>
              <a:rPr lang="es-ES" dirty="0"/>
              <a:t>UNMSM ha alcanzado los 352 investigadores inscritos en </a:t>
            </a:r>
            <a:r>
              <a:rPr lang="es-ES" dirty="0" err="1"/>
              <a:t>Renacyt</a:t>
            </a:r>
            <a:r>
              <a:rPr lang="es-ES" dirty="0"/>
              <a:t> en el 2019, superando los 259 </a:t>
            </a:r>
            <a:r>
              <a:rPr lang="es-ES" dirty="0" err="1"/>
              <a:t>Reginas</a:t>
            </a:r>
            <a:r>
              <a:rPr lang="es-ES" dirty="0"/>
              <a:t> (36%) registrados en el 2017. Este número supera largamente a otras universidades en el país, siendo tres veces superior a la universidad que sigue a San Marcos (UPCH), según los datos publicados a enero de 2019.</a:t>
            </a:r>
          </a:p>
          <a:p>
            <a:pPr algn="just"/>
            <a:endParaRPr lang="es-ES" dirty="0">
              <a:solidFill>
                <a:schemeClr val="bg1">
                  <a:lumMod val="95000"/>
                </a:scheme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33" y="2856925"/>
            <a:ext cx="4660167" cy="3585239"/>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524" y="2856925"/>
            <a:ext cx="5677852" cy="3581587"/>
          </a:xfrm>
          <a:prstGeom prst="rect">
            <a:avLst/>
          </a:prstGeom>
        </p:spPr>
      </p:pic>
    </p:spTree>
    <p:extLst>
      <p:ext uri="{BB962C8B-B14F-4D97-AF65-F5344CB8AC3E}">
        <p14:creationId xmlns:p14="http://schemas.microsoft.com/office/powerpoint/2010/main" val="28423906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458821" y="124281"/>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364362"/>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
        <p:nvSpPr>
          <p:cNvPr id="5" name="CuadroTexto 4"/>
          <p:cNvSpPr txBox="1"/>
          <p:nvPr/>
        </p:nvSpPr>
        <p:spPr>
          <a:xfrm>
            <a:off x="445659" y="900747"/>
            <a:ext cx="11313622" cy="2185214"/>
          </a:xfrm>
          <a:prstGeom prst="rect">
            <a:avLst/>
          </a:prstGeom>
          <a:noFill/>
        </p:spPr>
        <p:txBody>
          <a:bodyPr wrap="square" rtlCol="0">
            <a:spAutoFit/>
          </a:bodyPr>
          <a:lstStyle/>
          <a:p>
            <a:pPr algn="just"/>
            <a:r>
              <a:rPr lang="es-ES" b="1" dirty="0" smtClean="0"/>
              <a:t>ARTÌCULOS</a:t>
            </a:r>
          </a:p>
          <a:p>
            <a:pPr algn="just"/>
            <a:endParaRPr lang="es-ES" dirty="0" smtClean="0"/>
          </a:p>
          <a:p>
            <a:pPr algn="just"/>
            <a:r>
              <a:rPr lang="es-ES" sz="2000" dirty="0"/>
              <a:t>Uno de los mejores indicadores de la actividad de investigación de la institución es la producción de artículos científicos. Para esta evaluación se han utilizado las bases SCOPUS, Web of </a:t>
            </a:r>
            <a:r>
              <a:rPr lang="es-ES" sz="2000" dirty="0" err="1"/>
              <a:t>Science</a:t>
            </a:r>
            <a:r>
              <a:rPr lang="es-ES" sz="2000" dirty="0"/>
              <a:t> (</a:t>
            </a:r>
            <a:r>
              <a:rPr lang="es-ES" sz="2000" dirty="0" err="1"/>
              <a:t>WoS</a:t>
            </a:r>
            <a:r>
              <a:rPr lang="es-ES" sz="2000" dirty="0"/>
              <a:t>) y ESCI de </a:t>
            </a:r>
            <a:r>
              <a:rPr lang="es-ES" sz="2000" dirty="0" err="1"/>
              <a:t>WoS</a:t>
            </a:r>
            <a:r>
              <a:rPr lang="es-ES" sz="2000" dirty="0"/>
              <a:t>. En las tres bases el incremento ha sido notorio, en el periodo 2015-2019 para </a:t>
            </a:r>
            <a:r>
              <a:rPr lang="es-ES" sz="2000" dirty="0" err="1"/>
              <a:t>Scopus</a:t>
            </a:r>
            <a:r>
              <a:rPr lang="es-ES" sz="2000" dirty="0"/>
              <a:t> de 34%, para </a:t>
            </a:r>
            <a:r>
              <a:rPr lang="es-ES" sz="2000" dirty="0" err="1"/>
              <a:t>WoS</a:t>
            </a:r>
            <a:r>
              <a:rPr lang="es-ES" sz="2000" dirty="0"/>
              <a:t> de 68% y ESCI de 205%.</a:t>
            </a:r>
          </a:p>
          <a:p>
            <a:pPr algn="just"/>
            <a:r>
              <a:rPr lang="es-ES" sz="2000" dirty="0"/>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402" y="2854042"/>
            <a:ext cx="7788142" cy="3766558"/>
          </a:xfrm>
          <a:prstGeom prst="rect">
            <a:avLst/>
          </a:prstGeom>
        </p:spPr>
      </p:pic>
    </p:spTree>
    <p:extLst>
      <p:ext uri="{BB962C8B-B14F-4D97-AF65-F5344CB8AC3E}">
        <p14:creationId xmlns:p14="http://schemas.microsoft.com/office/powerpoint/2010/main" val="6370663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64632" y="74407"/>
            <a:ext cx="11300460" cy="637622"/>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766123" y="226178"/>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
        <p:nvSpPr>
          <p:cNvPr id="5" name="CuadroTexto 4"/>
          <p:cNvSpPr txBox="1"/>
          <p:nvPr/>
        </p:nvSpPr>
        <p:spPr>
          <a:xfrm>
            <a:off x="432719" y="712029"/>
            <a:ext cx="11313622" cy="646331"/>
          </a:xfrm>
          <a:prstGeom prst="rect">
            <a:avLst/>
          </a:prstGeom>
          <a:noFill/>
        </p:spPr>
        <p:txBody>
          <a:bodyPr wrap="square" rtlCol="0">
            <a:spAutoFit/>
          </a:bodyPr>
          <a:lstStyle/>
          <a:p>
            <a:pPr algn="just"/>
            <a:r>
              <a:rPr lang="es-ES" b="1" dirty="0" smtClean="0"/>
              <a:t>PATENTES E INNOVACIÒN </a:t>
            </a:r>
          </a:p>
          <a:p>
            <a:pPr algn="just"/>
            <a:endParaRPr lang="es-ES" dirty="0" smtClean="0">
              <a:solidFill>
                <a:schemeClr val="bg1">
                  <a:lumMod val="95000"/>
                </a:scheme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766" y="1129764"/>
            <a:ext cx="8850656" cy="5569590"/>
          </a:xfrm>
          <a:prstGeom prst="rect">
            <a:avLst/>
          </a:prstGeom>
        </p:spPr>
      </p:pic>
    </p:spTree>
    <p:extLst>
      <p:ext uri="{BB962C8B-B14F-4D97-AF65-F5344CB8AC3E}">
        <p14:creationId xmlns:p14="http://schemas.microsoft.com/office/powerpoint/2010/main" val="27728337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17033"/>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64090" y="174658"/>
            <a:ext cx="4646814" cy="584775"/>
          </a:xfrm>
          <a:prstGeom prst="rect">
            <a:avLst/>
          </a:prstGeom>
          <a:noFill/>
        </p:spPr>
        <p:txBody>
          <a:bodyPr wrap="square" rtlCol="0">
            <a:spAutoFit/>
          </a:bodyPr>
          <a:lstStyle/>
          <a:p>
            <a:pPr algn="ctr"/>
            <a:r>
              <a:rPr lang="es-ES" sz="3200" b="1" dirty="0" smtClean="0">
                <a:solidFill>
                  <a:schemeClr val="bg1"/>
                </a:solidFill>
              </a:rPr>
              <a:t>POSGRADO</a:t>
            </a:r>
            <a:endParaRPr lang="es-ES" sz="3200" b="1" dirty="0">
              <a:solidFill>
                <a:schemeClr val="bg1"/>
              </a:solidFill>
            </a:endParaRPr>
          </a:p>
        </p:txBody>
      </p:sp>
      <p:sp>
        <p:nvSpPr>
          <p:cNvPr id="5" name="CuadroTexto 4"/>
          <p:cNvSpPr txBox="1"/>
          <p:nvPr/>
        </p:nvSpPr>
        <p:spPr>
          <a:xfrm>
            <a:off x="432719" y="712029"/>
            <a:ext cx="11313622" cy="2585323"/>
          </a:xfrm>
          <a:prstGeom prst="rect">
            <a:avLst/>
          </a:prstGeom>
          <a:noFill/>
        </p:spPr>
        <p:txBody>
          <a:bodyPr wrap="square" rtlCol="0">
            <a:spAutoFit/>
          </a:bodyPr>
          <a:lstStyle/>
          <a:p>
            <a:pPr lvl="1"/>
            <a:r>
              <a:rPr lang="es-ES" b="1" dirty="0"/>
              <a:t>INGRESANTES Y </a:t>
            </a:r>
            <a:r>
              <a:rPr lang="es-ES" b="1" dirty="0" smtClean="0"/>
              <a:t>GRADUANDOS</a:t>
            </a:r>
          </a:p>
          <a:p>
            <a:pPr lvl="1"/>
            <a:endParaRPr lang="es-ES" b="1" dirty="0"/>
          </a:p>
          <a:p>
            <a:pPr lvl="1" algn="just"/>
            <a:r>
              <a:rPr lang="es-ES" dirty="0"/>
              <a:t>El número de ingresantes se incrementó en el 2019 respecto al 2018 pasando de 242 a 325 en doctorado, de 3,340 a 3,884 en maestría y de 944 a 1,041 en segunda especialidad. El número de estudiantes matriculados en los programas de posgrado durante el 2019 es de 9,458. Respecto a las cifras de graduados en el 2019, se presenta un </a:t>
            </a:r>
            <a:r>
              <a:rPr lang="es-ES" dirty="0" smtClean="0"/>
              <a:t>incremento </a:t>
            </a:r>
            <a:r>
              <a:rPr lang="es-ES" dirty="0"/>
              <a:t>en base al 2016 de 38% en doctorado y 509% en segunda especialidad; en cambio hubo un 17% menos de graduados en maestrías.</a:t>
            </a:r>
          </a:p>
          <a:p>
            <a:pPr lvl="1"/>
            <a:endParaRPr lang="es-ES" b="1" dirty="0">
              <a:solidFill>
                <a:schemeClr val="bg1">
                  <a:lumMod val="95000"/>
                </a:schemeClr>
              </a:solidFill>
            </a:endParaRPr>
          </a:p>
          <a:p>
            <a:pPr algn="just"/>
            <a:endParaRPr lang="es-ES" dirty="0" smtClean="0">
              <a:solidFill>
                <a:schemeClr val="bg1">
                  <a:lumMod val="95000"/>
                </a:schemeClr>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031" y="2790241"/>
            <a:ext cx="9310144" cy="3890192"/>
          </a:xfrm>
          <a:prstGeom prst="rect">
            <a:avLst/>
          </a:prstGeom>
        </p:spPr>
      </p:pic>
    </p:spTree>
    <p:extLst>
      <p:ext uri="{BB962C8B-B14F-4D97-AF65-F5344CB8AC3E}">
        <p14:creationId xmlns:p14="http://schemas.microsoft.com/office/powerpoint/2010/main" val="650876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Google Shape;69;p18"/>
          <p:cNvSpPr txBox="1"/>
          <p:nvPr/>
        </p:nvSpPr>
        <p:spPr>
          <a:xfrm>
            <a:off x="632179" y="43340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Título 1"/>
          <p:cNvSpPr>
            <a:spLocks noGrp="1"/>
          </p:cNvSpPr>
          <p:nvPr>
            <p:ph type="ctrTitle"/>
          </p:nvPr>
        </p:nvSpPr>
        <p:spPr>
          <a:xfrm>
            <a:off x="1986705" y="485837"/>
            <a:ext cx="7614459" cy="778818"/>
          </a:xfrm>
        </p:spPr>
        <p:txBody>
          <a:bodyPr>
            <a:normAutofit/>
          </a:bodyPr>
          <a:lstStyle/>
          <a:p>
            <a:r>
              <a:rPr lang="es-ES" sz="3600" b="1" dirty="0" smtClean="0">
                <a:solidFill>
                  <a:schemeClr val="bg1"/>
                </a:solidFill>
                <a:latin typeface="Gadugi" panose="020B0502040204020203" pitchFamily="34" charset="0"/>
                <a:ea typeface="Gadugi" panose="020B0502040204020203" pitchFamily="34" charset="0"/>
                <a:cs typeface="Leelawadee" panose="020B0502040204020203" pitchFamily="34" charset="-34"/>
              </a:rPr>
              <a:t>BIENES RECUPERADOS</a:t>
            </a:r>
            <a:endParaRPr lang="es-ES" sz="3600" b="1" dirty="0">
              <a:solidFill>
                <a:schemeClr val="bg1"/>
              </a:solidFill>
              <a:latin typeface="Gadugi" panose="020B0502040204020203" pitchFamily="34" charset="0"/>
              <a:ea typeface="Gadugi" panose="020B0502040204020203" pitchFamily="34" charset="0"/>
              <a:cs typeface="Leelawadee" panose="020B0502040204020203" pitchFamily="34" charset="-34"/>
            </a:endParaRPr>
          </a:p>
        </p:txBody>
      </p:sp>
      <p:pic>
        <p:nvPicPr>
          <p:cNvPr id="6" name="Imagen 5"/>
          <p:cNvPicPr/>
          <p:nvPr/>
        </p:nvPicPr>
        <p:blipFill rotWithShape="1">
          <a:blip r:embed="rId3" cstate="print">
            <a:extLst>
              <a:ext uri="{28A0092B-C50C-407E-A947-70E740481C1C}">
                <a14:useLocalDpi xmlns:a14="http://schemas.microsoft.com/office/drawing/2010/main" val="0"/>
              </a:ext>
            </a:extLst>
          </a:blip>
          <a:srcRect l="27162" t="56689" r="47328" b="9454"/>
          <a:stretch/>
        </p:blipFill>
        <p:spPr bwMode="auto">
          <a:xfrm>
            <a:off x="888742" y="2408103"/>
            <a:ext cx="3051313" cy="2044627"/>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cstate="print">
            <a:extLst>
              <a:ext uri="{28A0092B-C50C-407E-A947-70E740481C1C}">
                <a14:useLocalDpi xmlns:a14="http://schemas.microsoft.com/office/drawing/2010/main" val="0"/>
              </a:ext>
            </a:extLst>
          </a:blip>
          <a:srcRect l="52971" t="56690" r="21554" b="9811"/>
          <a:stretch/>
        </p:blipFill>
        <p:spPr bwMode="auto">
          <a:xfrm>
            <a:off x="888742" y="4536325"/>
            <a:ext cx="3051313" cy="2035384"/>
          </a:xfrm>
          <a:prstGeom prst="rect">
            <a:avLst/>
          </a:prstGeom>
          <a:ln>
            <a:noFill/>
          </a:ln>
          <a:extLst>
            <a:ext uri="{53640926-AAD7-44D8-BBD7-CCE9431645EC}">
              <a14:shadowObscured xmlns:a14="http://schemas.microsoft.com/office/drawing/2010/main"/>
            </a:ext>
          </a:extLst>
        </p:spPr>
      </p:pic>
      <p:sp>
        <p:nvSpPr>
          <p:cNvPr id="8" name="CuadroTexto 7"/>
          <p:cNvSpPr txBox="1"/>
          <p:nvPr/>
        </p:nvSpPr>
        <p:spPr>
          <a:xfrm>
            <a:off x="496505" y="1837580"/>
            <a:ext cx="4322618" cy="830997"/>
          </a:xfrm>
          <a:prstGeom prst="rect">
            <a:avLst/>
          </a:prstGeom>
          <a:noFill/>
        </p:spPr>
        <p:txBody>
          <a:bodyPr wrap="square" rtlCol="0">
            <a:spAutoFit/>
          </a:bodyPr>
          <a:lstStyle/>
          <a:p>
            <a:r>
              <a:rPr lang="es-MX" sz="2400" b="1" dirty="0"/>
              <a:t>JIRÓN CUSCO 773, 775, 771, 777</a:t>
            </a:r>
            <a:endParaRPr lang="es-ES" sz="2400" dirty="0"/>
          </a:p>
          <a:p>
            <a:endParaRPr lang="es-ES" sz="2400" dirty="0">
              <a:solidFill>
                <a:schemeClr val="bg1">
                  <a:lumMod val="95000"/>
                </a:schemeClr>
              </a:solidFill>
            </a:endParaRPr>
          </a:p>
        </p:txBody>
      </p:sp>
      <p:sp>
        <p:nvSpPr>
          <p:cNvPr id="9" name="CuadroTexto 8"/>
          <p:cNvSpPr txBox="1"/>
          <p:nvPr/>
        </p:nvSpPr>
        <p:spPr>
          <a:xfrm>
            <a:off x="5315628" y="1991468"/>
            <a:ext cx="6683397" cy="523220"/>
          </a:xfrm>
          <a:prstGeom prst="rect">
            <a:avLst/>
          </a:prstGeom>
          <a:noFill/>
        </p:spPr>
        <p:txBody>
          <a:bodyPr wrap="square" rtlCol="0">
            <a:spAutoFit/>
          </a:bodyPr>
          <a:lstStyle/>
          <a:p>
            <a:pPr algn="ctr"/>
            <a:r>
              <a:rPr lang="es-ES" sz="2800" dirty="0" smtClean="0"/>
              <a:t>Jirón Miroquesada 756-758-760-788</a:t>
            </a:r>
            <a:endParaRPr lang="es-ES" sz="2800" dirty="0"/>
          </a:p>
        </p:txBody>
      </p:sp>
      <p:pic>
        <p:nvPicPr>
          <p:cNvPr id="10" name="Imagen 9"/>
          <p:cNvPicPr/>
          <p:nvPr/>
        </p:nvPicPr>
        <p:blipFill rotWithShape="1">
          <a:blip r:embed="rId4" cstate="print">
            <a:extLst>
              <a:ext uri="{28A0092B-C50C-407E-A947-70E740481C1C}">
                <a14:useLocalDpi xmlns:a14="http://schemas.microsoft.com/office/drawing/2010/main" val="0"/>
              </a:ext>
            </a:extLst>
          </a:blip>
          <a:srcRect l="19045" t="30394" r="14165" b="25523"/>
          <a:stretch/>
        </p:blipFill>
        <p:spPr bwMode="auto">
          <a:xfrm>
            <a:off x="4504432" y="2950788"/>
            <a:ext cx="7136130" cy="2646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33006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364362"/>
            <a:ext cx="4646814" cy="584775"/>
          </a:xfrm>
          <a:prstGeom prst="rect">
            <a:avLst/>
          </a:prstGeom>
          <a:noFill/>
        </p:spPr>
        <p:txBody>
          <a:bodyPr wrap="square" rtlCol="0">
            <a:spAutoFit/>
          </a:bodyPr>
          <a:lstStyle/>
          <a:p>
            <a:pPr algn="ctr"/>
            <a:r>
              <a:rPr lang="es-ES" sz="3200" b="1" dirty="0" smtClean="0">
                <a:solidFill>
                  <a:schemeClr val="bg1"/>
                </a:solidFill>
              </a:rPr>
              <a:t>POSGRADO</a:t>
            </a:r>
            <a:endParaRPr lang="es-ES" sz="3200" b="1" dirty="0">
              <a:solidFill>
                <a:schemeClr val="bg1"/>
              </a:solidFill>
            </a:endParaRPr>
          </a:p>
        </p:txBody>
      </p:sp>
      <p:sp>
        <p:nvSpPr>
          <p:cNvPr id="5" name="CuadroTexto 4"/>
          <p:cNvSpPr txBox="1"/>
          <p:nvPr/>
        </p:nvSpPr>
        <p:spPr>
          <a:xfrm>
            <a:off x="538507" y="897634"/>
            <a:ext cx="11313622" cy="1200329"/>
          </a:xfrm>
          <a:prstGeom prst="rect">
            <a:avLst/>
          </a:prstGeom>
          <a:noFill/>
        </p:spPr>
        <p:txBody>
          <a:bodyPr wrap="square" rtlCol="0">
            <a:spAutoFit/>
          </a:bodyPr>
          <a:lstStyle/>
          <a:p>
            <a:pPr lvl="1"/>
            <a:r>
              <a:rPr lang="es-ES" b="1" dirty="0"/>
              <a:t>INGRESANTES Y </a:t>
            </a:r>
            <a:r>
              <a:rPr lang="es-ES" b="1" dirty="0" smtClean="0"/>
              <a:t>GRADUANDOS</a:t>
            </a:r>
          </a:p>
          <a:p>
            <a:pPr lvl="1"/>
            <a:endParaRPr lang="es-ES" b="1" dirty="0">
              <a:solidFill>
                <a:schemeClr val="bg1">
                  <a:lumMod val="95000"/>
                </a:schemeClr>
              </a:solidFill>
            </a:endParaRPr>
          </a:p>
          <a:p>
            <a:pPr lvl="1"/>
            <a:endParaRPr lang="es-ES" b="1" dirty="0">
              <a:solidFill>
                <a:schemeClr val="bg1">
                  <a:lumMod val="95000"/>
                </a:schemeClr>
              </a:solidFill>
            </a:endParaRPr>
          </a:p>
          <a:p>
            <a:pPr algn="just"/>
            <a:endParaRPr lang="es-ES" dirty="0" smtClean="0">
              <a:solidFill>
                <a:schemeClr val="bg1">
                  <a:lumMod val="95000"/>
                </a:scheme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718" y="1596063"/>
            <a:ext cx="10367027" cy="4773570"/>
          </a:xfrm>
          <a:prstGeom prst="rect">
            <a:avLst/>
          </a:prstGeom>
        </p:spPr>
      </p:pic>
    </p:spTree>
    <p:extLst>
      <p:ext uri="{BB962C8B-B14F-4D97-AF65-F5344CB8AC3E}">
        <p14:creationId xmlns:p14="http://schemas.microsoft.com/office/powerpoint/2010/main" val="41353764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6513635" y="157321"/>
            <a:ext cx="4389121"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6236766" y="157321"/>
            <a:ext cx="4646814" cy="584775"/>
          </a:xfrm>
          <a:prstGeom prst="rect">
            <a:avLst/>
          </a:prstGeom>
          <a:noFill/>
        </p:spPr>
        <p:txBody>
          <a:bodyPr wrap="square" rtlCol="0">
            <a:spAutoFit/>
          </a:bodyPr>
          <a:lstStyle/>
          <a:p>
            <a:pPr algn="ctr"/>
            <a:r>
              <a:rPr lang="es-ES" sz="3200" b="1" dirty="0" smtClean="0">
                <a:solidFill>
                  <a:schemeClr val="bg1"/>
                </a:solidFill>
              </a:rPr>
              <a:t>POSGRADO</a:t>
            </a:r>
            <a:endParaRPr lang="es-ES" sz="3200" b="1" dirty="0">
              <a:solidFill>
                <a:schemeClr val="bg1"/>
              </a:solidFill>
            </a:endParaRPr>
          </a:p>
        </p:txBody>
      </p:sp>
      <p:sp>
        <p:nvSpPr>
          <p:cNvPr id="5" name="CuadroTexto 4"/>
          <p:cNvSpPr txBox="1"/>
          <p:nvPr/>
        </p:nvSpPr>
        <p:spPr>
          <a:xfrm>
            <a:off x="487679" y="598602"/>
            <a:ext cx="5367095" cy="5293757"/>
          </a:xfrm>
          <a:prstGeom prst="rect">
            <a:avLst/>
          </a:prstGeom>
          <a:noFill/>
        </p:spPr>
        <p:txBody>
          <a:bodyPr wrap="square" rtlCol="0">
            <a:spAutoFit/>
          </a:bodyPr>
          <a:lstStyle/>
          <a:p>
            <a:pPr lvl="1"/>
            <a:r>
              <a:rPr lang="es-ES" sz="2400" b="1" dirty="0" smtClean="0"/>
              <a:t>BIBLIOTECAS Y PUBLICACIONES</a:t>
            </a:r>
          </a:p>
          <a:p>
            <a:pPr lvl="1"/>
            <a:endParaRPr lang="es-ES" b="1" dirty="0"/>
          </a:p>
          <a:p>
            <a:pPr algn="just"/>
            <a:r>
              <a:rPr lang="es-ES" sz="2000" dirty="0" smtClean="0"/>
              <a:t>El </a:t>
            </a:r>
            <a:r>
              <a:rPr lang="es-ES" sz="2000" dirty="0"/>
              <a:t>portal mantiene un total de 29 revistas </a:t>
            </a:r>
            <a:r>
              <a:rPr lang="es-ES" sz="2000" dirty="0" smtClean="0"/>
              <a:t>publicadas. </a:t>
            </a:r>
            <a:r>
              <a:rPr lang="es-ES" sz="2000" dirty="0"/>
              <a:t>Las revistas son </a:t>
            </a:r>
            <a:r>
              <a:rPr lang="es-ES" sz="2000" dirty="0" smtClean="0"/>
              <a:t>vigiladas </a:t>
            </a:r>
            <a:r>
              <a:rPr lang="es-ES" sz="2000" dirty="0"/>
              <a:t>por el Fondo Editorial en cuanto al cumplimiento de las Directivas para las revistas. </a:t>
            </a:r>
            <a:endParaRPr lang="es-ES" sz="2000" dirty="0" smtClean="0"/>
          </a:p>
          <a:p>
            <a:pPr algn="just"/>
            <a:r>
              <a:rPr lang="es-ES" sz="2000" dirty="0" smtClean="0"/>
              <a:t>El </a:t>
            </a:r>
            <a:r>
              <a:rPr lang="es-ES" sz="2000" dirty="0"/>
              <a:t>número de artículos publicados en total es de 12,670 y durante el año 2019 las 17 revistas activas en el portal produjeron 499 artículos.</a:t>
            </a:r>
          </a:p>
          <a:p>
            <a:pPr algn="just"/>
            <a:endParaRPr lang="es-ES" sz="2000" dirty="0" smtClean="0"/>
          </a:p>
          <a:p>
            <a:pPr algn="just"/>
            <a:r>
              <a:rPr lang="es-ES" sz="2000" dirty="0" smtClean="0"/>
              <a:t>Durante </a:t>
            </a:r>
            <a:r>
              <a:rPr lang="es-ES" sz="2000" dirty="0"/>
              <a:t>el 2019 el total de las revistas en el portal tuvieron 1,287,238 solicitudes de acceso, lo que significa 1,210,346 de solicitudes más que en el 2018, es decir se ha registrado un incremento del 1574%.</a:t>
            </a:r>
          </a:p>
          <a:p>
            <a:pPr algn="just"/>
            <a:endParaRPr lang="es-ES" dirty="0">
              <a:solidFill>
                <a:schemeClr val="bg1">
                  <a:lumMod val="95000"/>
                </a:schemeClr>
              </a:solidFill>
            </a:endParaRPr>
          </a:p>
          <a:p>
            <a:pPr algn="just"/>
            <a:endParaRPr lang="es-ES" dirty="0" smtClean="0">
              <a:solidFill>
                <a:schemeClr val="bg1">
                  <a:lumMod val="95000"/>
                </a:schemeClr>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785" y="1912898"/>
            <a:ext cx="2533447" cy="2348973"/>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173" y="1912898"/>
            <a:ext cx="3359648" cy="2349179"/>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18" y="5280793"/>
            <a:ext cx="10820400" cy="1590675"/>
          </a:xfrm>
          <a:prstGeom prst="rect">
            <a:avLst/>
          </a:prstGeom>
        </p:spPr>
      </p:pic>
    </p:spTree>
    <p:extLst>
      <p:ext uri="{BB962C8B-B14F-4D97-AF65-F5344CB8AC3E}">
        <p14:creationId xmlns:p14="http://schemas.microsoft.com/office/powerpoint/2010/main" val="40608704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69;p18"/>
          <p:cNvSpPr txBox="1"/>
          <p:nvPr/>
        </p:nvSpPr>
        <p:spPr>
          <a:xfrm>
            <a:off x="6558195" y="197252"/>
            <a:ext cx="4140926"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6052307" y="293097"/>
            <a:ext cx="4646814" cy="584775"/>
          </a:xfrm>
          <a:prstGeom prst="rect">
            <a:avLst/>
          </a:prstGeom>
          <a:noFill/>
        </p:spPr>
        <p:txBody>
          <a:bodyPr wrap="square" rtlCol="0">
            <a:spAutoFit/>
          </a:bodyPr>
          <a:lstStyle/>
          <a:p>
            <a:pPr algn="ctr"/>
            <a:r>
              <a:rPr lang="es-ES" sz="3200" b="1" dirty="0" smtClean="0">
                <a:solidFill>
                  <a:schemeClr val="bg1">
                    <a:lumMod val="95000"/>
                  </a:schemeClr>
                </a:solidFill>
              </a:rPr>
              <a:t>POSGRADO</a:t>
            </a:r>
            <a:endParaRPr lang="es-ES" sz="3200" b="1" dirty="0">
              <a:solidFill>
                <a:schemeClr val="bg1">
                  <a:lumMod val="95000"/>
                </a:schemeClr>
              </a:solidFill>
            </a:endParaRPr>
          </a:p>
        </p:txBody>
      </p:sp>
      <p:sp>
        <p:nvSpPr>
          <p:cNvPr id="5" name="CuadroTexto 4"/>
          <p:cNvSpPr txBox="1"/>
          <p:nvPr/>
        </p:nvSpPr>
        <p:spPr>
          <a:xfrm>
            <a:off x="432719" y="585485"/>
            <a:ext cx="11313622" cy="954107"/>
          </a:xfrm>
          <a:prstGeom prst="rect">
            <a:avLst/>
          </a:prstGeom>
          <a:noFill/>
        </p:spPr>
        <p:txBody>
          <a:bodyPr wrap="square" rtlCol="0">
            <a:spAutoFit/>
          </a:bodyPr>
          <a:lstStyle/>
          <a:p>
            <a:pPr lvl="1"/>
            <a:r>
              <a:rPr lang="es-ES" sz="2000" b="1" dirty="0"/>
              <a:t>BIBLIOTECAS Y PUBLICACIONES</a:t>
            </a:r>
          </a:p>
          <a:p>
            <a:pPr lvl="1"/>
            <a:endParaRPr lang="es-ES" b="1" dirty="0">
              <a:solidFill>
                <a:schemeClr val="bg1">
                  <a:lumMod val="95000"/>
                </a:schemeClr>
              </a:solidFill>
            </a:endParaRPr>
          </a:p>
          <a:p>
            <a:pPr algn="just"/>
            <a:endParaRPr lang="es-ES" dirty="0" smtClean="0">
              <a:solidFill>
                <a:schemeClr val="bg1">
                  <a:lumMod val="95000"/>
                </a:schemeClr>
              </a:solidFill>
            </a:endParaRPr>
          </a:p>
        </p:txBody>
      </p:sp>
      <p:sp>
        <p:nvSpPr>
          <p:cNvPr id="2" name="CuadroTexto 1"/>
          <p:cNvSpPr txBox="1"/>
          <p:nvPr/>
        </p:nvSpPr>
        <p:spPr>
          <a:xfrm>
            <a:off x="504840" y="1062538"/>
            <a:ext cx="11169377" cy="2246769"/>
          </a:xfrm>
          <a:prstGeom prst="rect">
            <a:avLst/>
          </a:prstGeom>
          <a:noFill/>
        </p:spPr>
        <p:txBody>
          <a:bodyPr wrap="square" rtlCol="0">
            <a:spAutoFit/>
          </a:bodyPr>
          <a:lstStyle/>
          <a:p>
            <a:pPr lvl="1"/>
            <a:r>
              <a:rPr lang="es-ES" sz="2000" b="1" dirty="0" smtClean="0"/>
              <a:t>FONDO EDITORIAL</a:t>
            </a:r>
          </a:p>
          <a:p>
            <a:pPr lvl="1"/>
            <a:endParaRPr lang="es-ES" sz="2000" b="1" dirty="0"/>
          </a:p>
          <a:p>
            <a:pPr algn="just"/>
            <a:r>
              <a:rPr lang="es-ES" sz="2000" dirty="0"/>
              <a:t>El Fondo Editorial de San Marcos ha iniciado una campaña de posicionamiento y recuperación de prestigio. Para ello se han mejorado las instalaciones del Fondo así como el manejo administrativo. Como producto de estos cambios, en el 2019, se ha presentado un notable aumento en el número de publicaciones llegando al 107%, de igual forma los ingresos en la venta de la producción se incrementaron en 133% en base al 2016</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159" y="3309307"/>
            <a:ext cx="9671934" cy="3124360"/>
          </a:xfrm>
          <a:prstGeom prst="rect">
            <a:avLst/>
          </a:prstGeom>
        </p:spPr>
      </p:pic>
    </p:spTree>
    <p:extLst>
      <p:ext uri="{BB962C8B-B14F-4D97-AF65-F5344CB8AC3E}">
        <p14:creationId xmlns:p14="http://schemas.microsoft.com/office/powerpoint/2010/main" val="20645221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364362"/>
            <a:ext cx="4646814" cy="584775"/>
          </a:xfrm>
          <a:prstGeom prst="rect">
            <a:avLst/>
          </a:prstGeom>
          <a:noFill/>
        </p:spPr>
        <p:txBody>
          <a:bodyPr wrap="square" rtlCol="0">
            <a:spAutoFit/>
          </a:bodyPr>
          <a:lstStyle/>
          <a:p>
            <a:pPr algn="ctr"/>
            <a:r>
              <a:rPr lang="es-ES" sz="3200" b="1" smtClean="0">
                <a:solidFill>
                  <a:schemeClr val="bg1"/>
                </a:solidFill>
              </a:rPr>
              <a:t>POSGRADO</a:t>
            </a:r>
            <a:endParaRPr lang="es-ES" sz="3200" b="1" dirty="0">
              <a:solidFill>
                <a:schemeClr val="bg1"/>
              </a:solidFill>
            </a:endParaRPr>
          </a:p>
        </p:txBody>
      </p:sp>
      <p:sp>
        <p:nvSpPr>
          <p:cNvPr id="5" name="CuadroTexto 4"/>
          <p:cNvSpPr txBox="1"/>
          <p:nvPr/>
        </p:nvSpPr>
        <p:spPr>
          <a:xfrm>
            <a:off x="432719" y="585485"/>
            <a:ext cx="11313622" cy="646331"/>
          </a:xfrm>
          <a:prstGeom prst="rect">
            <a:avLst/>
          </a:prstGeom>
          <a:noFill/>
        </p:spPr>
        <p:txBody>
          <a:bodyPr wrap="square" rtlCol="0">
            <a:spAutoFit/>
          </a:bodyPr>
          <a:lstStyle/>
          <a:p>
            <a:pPr lvl="1"/>
            <a:endParaRPr lang="es-ES" b="1" dirty="0">
              <a:solidFill>
                <a:schemeClr val="bg1">
                  <a:lumMod val="95000"/>
                </a:schemeClr>
              </a:solidFill>
            </a:endParaRPr>
          </a:p>
          <a:p>
            <a:pPr algn="just"/>
            <a:r>
              <a:rPr lang="es-ES" b="1" dirty="0" smtClean="0">
                <a:solidFill>
                  <a:schemeClr val="bg1">
                    <a:lumMod val="95000"/>
                  </a:schemeClr>
                </a:solidFill>
              </a:rPr>
              <a:t>UNIDADES DESCONCENTRADAS</a:t>
            </a:r>
          </a:p>
        </p:txBody>
      </p:sp>
      <p:sp>
        <p:nvSpPr>
          <p:cNvPr id="2" name="CuadroTexto 1"/>
          <p:cNvSpPr txBox="1"/>
          <p:nvPr/>
        </p:nvSpPr>
        <p:spPr>
          <a:xfrm>
            <a:off x="511311" y="881015"/>
            <a:ext cx="11169377" cy="4524315"/>
          </a:xfrm>
          <a:prstGeom prst="rect">
            <a:avLst/>
          </a:prstGeom>
          <a:noFill/>
        </p:spPr>
        <p:txBody>
          <a:bodyPr wrap="square" rtlCol="0">
            <a:spAutoFit/>
          </a:bodyPr>
          <a:lstStyle/>
          <a:p>
            <a:pPr algn="just"/>
            <a:r>
              <a:rPr lang="es-ES" b="1" dirty="0" smtClean="0"/>
              <a:t>UNIDADES DESCONCENTRADAS</a:t>
            </a:r>
          </a:p>
          <a:p>
            <a:pPr algn="just"/>
            <a:endParaRPr lang="es-ES" b="1" dirty="0" smtClean="0"/>
          </a:p>
          <a:p>
            <a:pPr algn="just"/>
            <a:r>
              <a:rPr lang="es-ES" b="1" dirty="0" smtClean="0"/>
              <a:t>MUSEO DE HISTORIA NATURAL</a:t>
            </a:r>
          </a:p>
          <a:p>
            <a:pPr algn="just"/>
            <a:endParaRPr lang="es-ES" b="1" dirty="0" smtClean="0"/>
          </a:p>
          <a:p>
            <a:pPr algn="just"/>
            <a:r>
              <a:rPr lang="es-ES" dirty="0" smtClean="0"/>
              <a:t>Durante </a:t>
            </a:r>
            <a:r>
              <a:rPr lang="es-ES" dirty="0"/>
              <a:t>el 2019 se han realizado los siguientes descubrimientos científicos reportados</a:t>
            </a:r>
            <a:r>
              <a:rPr lang="es-ES" dirty="0" smtClean="0"/>
              <a:t>:</a:t>
            </a:r>
          </a:p>
          <a:p>
            <a:pPr algn="just"/>
            <a:endParaRPr lang="es-ES" dirty="0"/>
          </a:p>
          <a:p>
            <a:pPr algn="just"/>
            <a:r>
              <a:rPr lang="es-ES" dirty="0"/>
              <a:t>-	Nuevo género de la familia de peces </a:t>
            </a:r>
            <a:r>
              <a:rPr lang="es-ES" dirty="0" err="1"/>
              <a:t>Ariidae</a:t>
            </a:r>
            <a:r>
              <a:rPr lang="es-ES" dirty="0"/>
              <a:t> (</a:t>
            </a:r>
            <a:r>
              <a:rPr lang="es-ES" dirty="0" err="1"/>
              <a:t>Siluriformes</a:t>
            </a:r>
            <a:r>
              <a:rPr lang="es-ES" dirty="0"/>
              <a:t>) y nueva especie:  </a:t>
            </a:r>
            <a:r>
              <a:rPr lang="es-ES" dirty="0" err="1"/>
              <a:t>Chinchaysuyoa</a:t>
            </a:r>
            <a:r>
              <a:rPr lang="es-ES" dirty="0"/>
              <a:t> </a:t>
            </a:r>
            <a:r>
              <a:rPr lang="es-ES" dirty="0" err="1"/>
              <a:t>ortegai</a:t>
            </a:r>
            <a:endParaRPr lang="es-ES" dirty="0"/>
          </a:p>
          <a:p>
            <a:pPr algn="just"/>
            <a:r>
              <a:rPr lang="es-ES" dirty="0"/>
              <a:t>-	Nuevo género de la familia de lagartijas (</a:t>
            </a:r>
            <a:r>
              <a:rPr lang="es-ES" dirty="0" err="1"/>
              <a:t>Dendrosauridion</a:t>
            </a:r>
            <a:r>
              <a:rPr lang="es-ES" dirty="0"/>
              <a:t>) que comprende la nueva especie de </a:t>
            </a:r>
            <a:r>
              <a:rPr lang="es-ES" dirty="0" err="1"/>
              <a:t>Dendrosauridion</a:t>
            </a:r>
            <a:r>
              <a:rPr lang="es-ES" dirty="0"/>
              <a:t> </a:t>
            </a:r>
            <a:r>
              <a:rPr lang="es-ES" dirty="0" smtClean="0"/>
              <a:t>	</a:t>
            </a:r>
            <a:r>
              <a:rPr lang="es-ES" dirty="0" err="1" smtClean="0"/>
              <a:t>yanesha</a:t>
            </a:r>
            <a:r>
              <a:rPr lang="es-ES" dirty="0"/>
              <a:t>, hallada en el Parque Nacional </a:t>
            </a:r>
            <a:r>
              <a:rPr lang="es-ES" dirty="0" err="1"/>
              <a:t>Yanachaga-Chemillen</a:t>
            </a:r>
            <a:r>
              <a:rPr lang="es-ES" dirty="0"/>
              <a:t>.</a:t>
            </a:r>
          </a:p>
          <a:p>
            <a:pPr algn="just"/>
            <a:r>
              <a:rPr lang="es-ES" dirty="0"/>
              <a:t>-	 Nueva especie de arbusto hallada en la cordillera El Sira </a:t>
            </a:r>
            <a:r>
              <a:rPr lang="es-ES" dirty="0" err="1"/>
              <a:t>Ladenbergia</a:t>
            </a:r>
            <a:r>
              <a:rPr lang="es-ES" dirty="0"/>
              <a:t> </a:t>
            </a:r>
            <a:r>
              <a:rPr lang="es-ES" dirty="0" err="1"/>
              <a:t>siranensis</a:t>
            </a:r>
            <a:r>
              <a:rPr lang="es-ES" dirty="0"/>
              <a:t> </a:t>
            </a:r>
            <a:r>
              <a:rPr lang="es-ES" dirty="0" err="1"/>
              <a:t>Chilq</a:t>
            </a:r>
            <a:r>
              <a:rPr lang="es-ES" dirty="0"/>
              <a:t>.</a:t>
            </a:r>
          </a:p>
          <a:p>
            <a:pPr algn="just"/>
            <a:r>
              <a:rPr lang="es-ES" dirty="0"/>
              <a:t>-	 Ballena primitiva de cuatro patas habitó la costa del Perú hace 43 millones de años</a:t>
            </a:r>
          </a:p>
          <a:p>
            <a:pPr algn="just"/>
            <a:r>
              <a:rPr lang="es-ES" dirty="0"/>
              <a:t>-	 Nueva especie de escarabajo del género </a:t>
            </a:r>
            <a:r>
              <a:rPr lang="es-ES" dirty="0" err="1"/>
              <a:t>Elmas</a:t>
            </a:r>
            <a:r>
              <a:rPr lang="es-ES" dirty="0"/>
              <a:t> </a:t>
            </a:r>
            <a:r>
              <a:rPr lang="es-ES" dirty="0" err="1"/>
              <a:t>gorky</a:t>
            </a:r>
            <a:r>
              <a:rPr lang="es-ES" dirty="0"/>
              <a:t>.</a:t>
            </a:r>
          </a:p>
          <a:p>
            <a:pPr algn="just"/>
            <a:endParaRPr lang="es-ES" dirty="0" smtClean="0"/>
          </a:p>
          <a:p>
            <a:pPr algn="just"/>
            <a:r>
              <a:rPr lang="es-ES" dirty="0" smtClean="0"/>
              <a:t>Asimismo</a:t>
            </a:r>
            <a:r>
              <a:rPr lang="es-ES" dirty="0"/>
              <a:t>, se han realizado 7 conferencias, 6 cursos, 8 talleres, 1 concurso de dibujo y se han renovado las salas de exposiciones permanentes y temporales.</a:t>
            </a:r>
          </a:p>
          <a:p>
            <a:pPr lvl="1" algn="just"/>
            <a:endParaRPr lang="es-ES" b="1" dirty="0">
              <a:solidFill>
                <a:schemeClr val="bg1">
                  <a:lumMod val="95000"/>
                </a:scheme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89" y="5362095"/>
            <a:ext cx="11888890" cy="1135980"/>
          </a:xfrm>
          <a:prstGeom prst="rect">
            <a:avLst/>
          </a:prstGeom>
        </p:spPr>
      </p:pic>
    </p:spTree>
    <p:extLst>
      <p:ext uri="{BB962C8B-B14F-4D97-AF65-F5344CB8AC3E}">
        <p14:creationId xmlns:p14="http://schemas.microsoft.com/office/powerpoint/2010/main" val="17377172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364362"/>
            <a:ext cx="4646814" cy="584775"/>
          </a:xfrm>
          <a:prstGeom prst="rect">
            <a:avLst/>
          </a:prstGeom>
          <a:noFill/>
        </p:spPr>
        <p:txBody>
          <a:bodyPr wrap="square" rtlCol="0">
            <a:spAutoFit/>
          </a:bodyPr>
          <a:lstStyle/>
          <a:p>
            <a:pPr algn="ctr"/>
            <a:r>
              <a:rPr lang="es-ES" sz="3200" b="1" dirty="0" smtClean="0">
                <a:solidFill>
                  <a:schemeClr val="bg1"/>
                </a:solidFill>
              </a:rPr>
              <a:t>POSGRADO</a:t>
            </a:r>
            <a:endParaRPr lang="es-ES" sz="3200" b="1" dirty="0">
              <a:solidFill>
                <a:schemeClr val="bg1"/>
              </a:solidFill>
            </a:endParaRPr>
          </a:p>
        </p:txBody>
      </p:sp>
      <p:sp>
        <p:nvSpPr>
          <p:cNvPr id="5" name="CuadroTexto 4"/>
          <p:cNvSpPr txBox="1"/>
          <p:nvPr/>
        </p:nvSpPr>
        <p:spPr>
          <a:xfrm>
            <a:off x="432719" y="734165"/>
            <a:ext cx="11313622" cy="646331"/>
          </a:xfrm>
          <a:prstGeom prst="rect">
            <a:avLst/>
          </a:prstGeom>
          <a:noFill/>
        </p:spPr>
        <p:txBody>
          <a:bodyPr wrap="square" rtlCol="0">
            <a:spAutoFit/>
          </a:bodyPr>
          <a:lstStyle/>
          <a:p>
            <a:pPr lvl="1"/>
            <a:endParaRPr lang="es-ES" b="1" dirty="0">
              <a:solidFill>
                <a:schemeClr val="bg1">
                  <a:lumMod val="95000"/>
                </a:schemeClr>
              </a:solidFill>
            </a:endParaRPr>
          </a:p>
          <a:p>
            <a:pPr algn="just"/>
            <a:r>
              <a:rPr lang="es-ES" b="1" dirty="0" smtClean="0"/>
              <a:t>UNIDADES DESCONCENTRADAS</a:t>
            </a:r>
          </a:p>
        </p:txBody>
      </p:sp>
      <p:sp>
        <p:nvSpPr>
          <p:cNvPr id="2" name="CuadroTexto 1"/>
          <p:cNvSpPr txBox="1"/>
          <p:nvPr/>
        </p:nvSpPr>
        <p:spPr>
          <a:xfrm>
            <a:off x="415871" y="1057331"/>
            <a:ext cx="11169377" cy="4555093"/>
          </a:xfrm>
          <a:prstGeom prst="rect">
            <a:avLst/>
          </a:prstGeom>
          <a:noFill/>
        </p:spPr>
        <p:txBody>
          <a:bodyPr wrap="square" rtlCol="0">
            <a:spAutoFit/>
          </a:bodyPr>
          <a:lstStyle/>
          <a:p>
            <a:pPr lvl="1"/>
            <a:endParaRPr lang="es-ES" dirty="0" smtClean="0">
              <a:solidFill>
                <a:schemeClr val="bg1">
                  <a:lumMod val="95000"/>
                </a:schemeClr>
              </a:solidFill>
            </a:endParaRPr>
          </a:p>
          <a:p>
            <a:pPr lvl="1"/>
            <a:endParaRPr lang="es-ES" b="1" dirty="0" smtClean="0">
              <a:solidFill>
                <a:schemeClr val="bg1">
                  <a:lumMod val="95000"/>
                </a:schemeClr>
              </a:solidFill>
            </a:endParaRPr>
          </a:p>
          <a:p>
            <a:pPr algn="just"/>
            <a:r>
              <a:rPr lang="es-ES" b="1" dirty="0" smtClean="0"/>
              <a:t>INSTITUTO RAÙL PORRAS BARRENECHEA</a:t>
            </a:r>
          </a:p>
          <a:p>
            <a:pPr algn="just"/>
            <a:endParaRPr lang="es-ES" b="1" dirty="0" smtClean="0"/>
          </a:p>
          <a:p>
            <a:pPr algn="just"/>
            <a:r>
              <a:rPr lang="es-ES" sz="2000" dirty="0"/>
              <a:t>Durante el presente año, se continuaron los trabajos de reforzamiento al local del Instituto Raúl Porras Barrenechea (IRPB) por parte de la empresa Promotora y Constructora Tradiciones S.A.  y la instalación en el área no histórica de la casona de oficinas, biblioteca, servicios higiénicos y otros. Los trabajos se encuentran en plena ejecución y las oficinas del IRPB han sido trasladadas temporalmente a un ambiente proporcionado por la empresa. La Oficina General de Infraestructura Universitaria (OGIU), la Oficina General de Asesoría Legal (OGAL), la DGUD – VRIP, el IRPB y la Municipalidad de Miraflores vienen supervisando la parte técnica de la obra.  </a:t>
            </a:r>
          </a:p>
          <a:p>
            <a:pPr algn="just"/>
            <a:r>
              <a:rPr lang="es-ES" sz="2000" dirty="0"/>
              <a:t>También se está realizando el inventario del archivo Porras, un logro importante para los estudios del maestro Porras Barrenechea y su obra. </a:t>
            </a:r>
          </a:p>
          <a:p>
            <a:pPr algn="just"/>
            <a:r>
              <a:rPr lang="es-ES" sz="2000" dirty="0"/>
              <a:t>Durante el 2019 se han realizado 50 actividades entre presentaciones de libros, coloquios y conferencias.</a:t>
            </a:r>
          </a:p>
          <a:p>
            <a:pPr lvl="1" algn="just"/>
            <a:endParaRPr lang="es-ES" b="1" dirty="0">
              <a:solidFill>
                <a:schemeClr val="bg1">
                  <a:lumMod val="95000"/>
                </a:schemeClr>
              </a:solidFill>
            </a:endParaRPr>
          </a:p>
        </p:txBody>
      </p:sp>
    </p:spTree>
    <p:extLst>
      <p:ext uri="{BB962C8B-B14F-4D97-AF65-F5344CB8AC3E}">
        <p14:creationId xmlns:p14="http://schemas.microsoft.com/office/powerpoint/2010/main" val="9456397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364362"/>
            <a:ext cx="4646814" cy="584775"/>
          </a:xfrm>
          <a:prstGeom prst="rect">
            <a:avLst/>
          </a:prstGeom>
          <a:noFill/>
        </p:spPr>
        <p:txBody>
          <a:bodyPr wrap="square" rtlCol="0">
            <a:spAutoFit/>
          </a:bodyPr>
          <a:lstStyle/>
          <a:p>
            <a:pPr algn="ctr"/>
            <a:r>
              <a:rPr lang="es-ES" sz="3200" b="1" dirty="0" smtClean="0">
                <a:solidFill>
                  <a:schemeClr val="bg1"/>
                </a:solidFill>
              </a:rPr>
              <a:t>POSGRADO</a:t>
            </a:r>
            <a:endParaRPr lang="es-ES" sz="3200" b="1" dirty="0">
              <a:solidFill>
                <a:schemeClr val="bg1"/>
              </a:solidFill>
            </a:endParaRPr>
          </a:p>
        </p:txBody>
      </p:sp>
      <p:sp>
        <p:nvSpPr>
          <p:cNvPr id="5" name="CuadroTexto 4"/>
          <p:cNvSpPr txBox="1"/>
          <p:nvPr/>
        </p:nvSpPr>
        <p:spPr>
          <a:xfrm>
            <a:off x="432719" y="734165"/>
            <a:ext cx="11313622" cy="646331"/>
          </a:xfrm>
          <a:prstGeom prst="rect">
            <a:avLst/>
          </a:prstGeom>
          <a:noFill/>
        </p:spPr>
        <p:txBody>
          <a:bodyPr wrap="square" rtlCol="0">
            <a:spAutoFit/>
          </a:bodyPr>
          <a:lstStyle/>
          <a:p>
            <a:pPr lvl="1"/>
            <a:endParaRPr lang="es-ES" b="1" dirty="0"/>
          </a:p>
          <a:p>
            <a:pPr algn="just"/>
            <a:r>
              <a:rPr lang="es-ES" b="1" dirty="0" smtClean="0"/>
              <a:t>UNIDADES DESCONCENTRADAS</a:t>
            </a:r>
          </a:p>
        </p:txBody>
      </p:sp>
      <p:sp>
        <p:nvSpPr>
          <p:cNvPr id="2" name="CuadroTexto 1"/>
          <p:cNvSpPr txBox="1"/>
          <p:nvPr/>
        </p:nvSpPr>
        <p:spPr>
          <a:xfrm>
            <a:off x="415871" y="1057331"/>
            <a:ext cx="11169377" cy="3354765"/>
          </a:xfrm>
          <a:prstGeom prst="rect">
            <a:avLst/>
          </a:prstGeom>
          <a:noFill/>
        </p:spPr>
        <p:txBody>
          <a:bodyPr wrap="square" rtlCol="0">
            <a:spAutoFit/>
          </a:bodyPr>
          <a:lstStyle/>
          <a:p>
            <a:pPr lvl="1"/>
            <a:endParaRPr lang="es-ES" b="1" dirty="0" smtClean="0">
              <a:solidFill>
                <a:schemeClr val="bg1">
                  <a:lumMod val="95000"/>
                </a:schemeClr>
              </a:solidFill>
            </a:endParaRPr>
          </a:p>
          <a:p>
            <a:pPr lvl="1"/>
            <a:endParaRPr lang="es-ES" b="1" dirty="0" smtClean="0">
              <a:solidFill>
                <a:schemeClr val="bg1">
                  <a:lumMod val="95000"/>
                </a:schemeClr>
              </a:solidFill>
            </a:endParaRPr>
          </a:p>
          <a:p>
            <a:pPr algn="just"/>
            <a:r>
              <a:rPr lang="es-ES" b="1" dirty="0"/>
              <a:t>CENTRO DE INVESTIGACIÓN DE RECURSOS NATURALES (CIRNA</a:t>
            </a:r>
            <a:r>
              <a:rPr lang="es-ES" b="1" dirty="0" smtClean="0"/>
              <a:t>)</a:t>
            </a:r>
          </a:p>
          <a:p>
            <a:pPr algn="just"/>
            <a:endParaRPr lang="es-ES" b="1" dirty="0"/>
          </a:p>
          <a:p>
            <a:pPr algn="just"/>
            <a:endParaRPr lang="es-ES" sz="2000" b="1" dirty="0"/>
          </a:p>
          <a:p>
            <a:pPr algn="just"/>
            <a:r>
              <a:rPr lang="es-ES" sz="2000" dirty="0"/>
              <a:t>El Centro de Investigación de Recursos Naturales de la Universidad Nacional Mayor de San Marcos (CIRNA-UNMSM), firmó un convenio con el MININTER a través de la DIRANDRO), con el propósito de conocer las diversas variantes de la coca y analizar el contenido de sus componentes. Por este convenio, el CIRNA realizará un amplio programa de investigación que abarcará también otras plantas de importancia médica como la marihuana.</a:t>
            </a:r>
          </a:p>
          <a:p>
            <a:pPr algn="just"/>
            <a:endParaRPr lang="es-ES" sz="2000" b="1" dirty="0" smtClean="0">
              <a:solidFill>
                <a:schemeClr val="bg1">
                  <a:lumMod val="95000"/>
                </a:schemeClr>
              </a:solidFill>
            </a:endParaRPr>
          </a:p>
        </p:txBody>
      </p:sp>
    </p:spTree>
    <p:extLst>
      <p:ext uri="{BB962C8B-B14F-4D97-AF65-F5344CB8AC3E}">
        <p14:creationId xmlns:p14="http://schemas.microsoft.com/office/powerpoint/2010/main" val="17201836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677153" y="364362"/>
            <a:ext cx="4646814" cy="584775"/>
          </a:xfrm>
          <a:prstGeom prst="rect">
            <a:avLst/>
          </a:prstGeom>
          <a:noFill/>
        </p:spPr>
        <p:txBody>
          <a:bodyPr wrap="square" rtlCol="0">
            <a:spAutoFit/>
          </a:bodyPr>
          <a:lstStyle/>
          <a:p>
            <a:pPr algn="ctr"/>
            <a:r>
              <a:rPr lang="es-ES" sz="3200" b="1" dirty="0" smtClean="0">
                <a:solidFill>
                  <a:schemeClr val="bg1"/>
                </a:solidFill>
              </a:rPr>
              <a:t>POSGRADO</a:t>
            </a:r>
            <a:endParaRPr lang="es-ES" sz="3200" b="1" dirty="0">
              <a:solidFill>
                <a:schemeClr val="bg1"/>
              </a:solidFill>
            </a:endParaRPr>
          </a:p>
        </p:txBody>
      </p:sp>
      <p:sp>
        <p:nvSpPr>
          <p:cNvPr id="5" name="CuadroTexto 4"/>
          <p:cNvSpPr txBox="1"/>
          <p:nvPr/>
        </p:nvSpPr>
        <p:spPr>
          <a:xfrm>
            <a:off x="432719" y="734165"/>
            <a:ext cx="11313622" cy="646331"/>
          </a:xfrm>
          <a:prstGeom prst="rect">
            <a:avLst/>
          </a:prstGeom>
          <a:noFill/>
        </p:spPr>
        <p:txBody>
          <a:bodyPr wrap="square" rtlCol="0">
            <a:spAutoFit/>
          </a:bodyPr>
          <a:lstStyle/>
          <a:p>
            <a:pPr lvl="1"/>
            <a:endParaRPr lang="es-ES" b="1" dirty="0">
              <a:solidFill>
                <a:schemeClr val="bg1">
                  <a:lumMod val="95000"/>
                </a:schemeClr>
              </a:solidFill>
            </a:endParaRPr>
          </a:p>
          <a:p>
            <a:pPr algn="just"/>
            <a:r>
              <a:rPr lang="es-ES" b="1" dirty="0" smtClean="0"/>
              <a:t>UNIDADES DESCONCENTRADAS</a:t>
            </a:r>
          </a:p>
        </p:txBody>
      </p:sp>
      <p:sp>
        <p:nvSpPr>
          <p:cNvPr id="2" name="CuadroTexto 1"/>
          <p:cNvSpPr txBox="1"/>
          <p:nvPr/>
        </p:nvSpPr>
        <p:spPr>
          <a:xfrm>
            <a:off x="4048533" y="1513500"/>
            <a:ext cx="7098834" cy="4801314"/>
          </a:xfrm>
          <a:prstGeom prst="rect">
            <a:avLst/>
          </a:prstGeom>
          <a:noFill/>
        </p:spPr>
        <p:txBody>
          <a:bodyPr wrap="square" rtlCol="0">
            <a:spAutoFit/>
          </a:bodyPr>
          <a:lstStyle/>
          <a:p>
            <a:pPr lvl="1"/>
            <a:endParaRPr lang="es-ES" b="1" dirty="0" smtClean="0">
              <a:solidFill>
                <a:schemeClr val="bg1">
                  <a:lumMod val="95000"/>
                </a:schemeClr>
              </a:solidFill>
            </a:endParaRPr>
          </a:p>
          <a:p>
            <a:pPr lvl="1"/>
            <a:endParaRPr lang="es-ES" b="1" dirty="0" smtClean="0"/>
          </a:p>
          <a:p>
            <a:pPr algn="just"/>
            <a:r>
              <a:rPr lang="es-ES" b="1" dirty="0"/>
              <a:t>CENTROS DE DESARROLLO REGIONAL</a:t>
            </a:r>
          </a:p>
          <a:p>
            <a:pPr algn="just"/>
            <a:endParaRPr lang="es-ES" b="1" dirty="0" smtClean="0"/>
          </a:p>
          <a:p>
            <a:pPr algn="just"/>
            <a:r>
              <a:rPr lang="es-ES" dirty="0"/>
              <a:t>Durante el 2019 se ha sostenido reuniones de coordinación con los Gobiernos Regionales de Lima, Ucayali, Loreto, Cusco y Junín en busca de convenios de cooperación y trabajo conjunto con los CDR. </a:t>
            </a:r>
          </a:p>
          <a:p>
            <a:pPr algn="just"/>
            <a:r>
              <a:rPr lang="es-ES" dirty="0"/>
              <a:t> </a:t>
            </a:r>
          </a:p>
          <a:p>
            <a:pPr algn="just"/>
            <a:r>
              <a:rPr lang="es-ES" dirty="0"/>
              <a:t>Además, se llevó a cabo II Taller: “Encuentro de investigadores de la UNMSM y la UNT”, en el marco del convenio firmado con la Universidad Nacional de Trujillo (UNT) donde participaron docentes investigadores de ambas instituciones.</a:t>
            </a:r>
          </a:p>
          <a:p>
            <a:pPr algn="just"/>
            <a:r>
              <a:rPr lang="es-ES" dirty="0"/>
              <a:t> </a:t>
            </a:r>
          </a:p>
          <a:p>
            <a:pPr algn="just"/>
            <a:r>
              <a:rPr lang="es-ES" dirty="0"/>
              <a:t>Se presentó, el informe final del Plan de fortalecimiento de los CDR, elaborado por la Comisión Pro Fortalecimiento de Desarrollo Académico e Investigativo del CDR integrada por los doctores Cesar </a:t>
            </a:r>
            <a:r>
              <a:rPr lang="es-ES" dirty="0" err="1"/>
              <a:t>Germaná</a:t>
            </a:r>
            <a:r>
              <a:rPr lang="es-ES" dirty="0"/>
              <a:t>, Cesar Cabezas, Rubén Velarde, Cesar Gavidia y Manuel Carpio</a:t>
            </a:r>
            <a:r>
              <a:rPr lang="es-ES" dirty="0" smtClean="0"/>
              <a:t>.</a:t>
            </a:r>
            <a:endParaRPr lang="es-ES" sz="2000" b="1" dirty="0" smtClean="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19" y="1841243"/>
            <a:ext cx="3012134" cy="4409764"/>
          </a:xfrm>
          <a:prstGeom prst="rect">
            <a:avLst/>
          </a:prstGeom>
        </p:spPr>
      </p:pic>
    </p:spTree>
    <p:extLst>
      <p:ext uri="{BB962C8B-B14F-4D97-AF65-F5344CB8AC3E}">
        <p14:creationId xmlns:p14="http://schemas.microsoft.com/office/powerpoint/2010/main" val="30597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9;p18"/>
          <p:cNvSpPr txBox="1"/>
          <p:nvPr/>
        </p:nvSpPr>
        <p:spPr>
          <a:xfrm>
            <a:off x="538507" y="74407"/>
            <a:ext cx="11300460" cy="593682"/>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CuadroTexto 5"/>
          <p:cNvSpPr txBox="1"/>
          <p:nvPr/>
        </p:nvSpPr>
        <p:spPr>
          <a:xfrm>
            <a:off x="3766123" y="83314"/>
            <a:ext cx="4646814" cy="584775"/>
          </a:xfrm>
          <a:prstGeom prst="rect">
            <a:avLst/>
          </a:prstGeom>
          <a:noFill/>
        </p:spPr>
        <p:txBody>
          <a:bodyPr wrap="square" rtlCol="0">
            <a:spAutoFit/>
          </a:bodyPr>
          <a:lstStyle/>
          <a:p>
            <a:pPr algn="ctr"/>
            <a:r>
              <a:rPr lang="es-ES" sz="3200" b="1" dirty="0" smtClean="0">
                <a:solidFill>
                  <a:schemeClr val="bg1"/>
                </a:solidFill>
              </a:rPr>
              <a:t>POSGRADO</a:t>
            </a:r>
            <a:endParaRPr lang="es-ES" sz="3200" b="1" dirty="0">
              <a:solidFill>
                <a:schemeClr val="bg1"/>
              </a:solidFill>
            </a:endParaRPr>
          </a:p>
        </p:txBody>
      </p:sp>
      <p:sp>
        <p:nvSpPr>
          <p:cNvPr id="5" name="CuadroTexto 4"/>
          <p:cNvSpPr txBox="1"/>
          <p:nvPr/>
        </p:nvSpPr>
        <p:spPr>
          <a:xfrm>
            <a:off x="432719" y="668089"/>
            <a:ext cx="11313622" cy="461665"/>
          </a:xfrm>
          <a:prstGeom prst="rect">
            <a:avLst/>
          </a:prstGeom>
          <a:noFill/>
        </p:spPr>
        <p:txBody>
          <a:bodyPr wrap="square" rtlCol="0">
            <a:spAutoFit/>
          </a:bodyPr>
          <a:lstStyle/>
          <a:p>
            <a:pPr lvl="1"/>
            <a:r>
              <a:rPr lang="es-ES" sz="2400" b="1" dirty="0" smtClean="0"/>
              <a:t>OTRAS ACTIVIDADES</a:t>
            </a:r>
          </a:p>
        </p:txBody>
      </p:sp>
      <p:sp>
        <p:nvSpPr>
          <p:cNvPr id="2" name="CuadroTexto 1"/>
          <p:cNvSpPr txBox="1"/>
          <p:nvPr/>
        </p:nvSpPr>
        <p:spPr>
          <a:xfrm>
            <a:off x="853401" y="964997"/>
            <a:ext cx="10587721" cy="3447098"/>
          </a:xfrm>
          <a:prstGeom prst="rect">
            <a:avLst/>
          </a:prstGeom>
          <a:noFill/>
        </p:spPr>
        <p:txBody>
          <a:bodyPr wrap="square" rtlCol="0">
            <a:spAutoFit/>
          </a:bodyPr>
          <a:lstStyle/>
          <a:p>
            <a:pPr algn="just"/>
            <a:endParaRPr lang="es-ES" dirty="0">
              <a:solidFill>
                <a:schemeClr val="bg1">
                  <a:lumMod val="95000"/>
                </a:schemeClr>
              </a:solidFill>
            </a:endParaRPr>
          </a:p>
          <a:p>
            <a:pPr algn="just"/>
            <a:r>
              <a:rPr lang="es-ES" sz="2000" b="1" dirty="0" smtClean="0"/>
              <a:t>CENTRO DE EXCELENCIA</a:t>
            </a:r>
          </a:p>
          <a:p>
            <a:pPr algn="just"/>
            <a:endParaRPr lang="es-ES" sz="2000" dirty="0"/>
          </a:p>
          <a:p>
            <a:pPr lvl="0" algn="just"/>
            <a:r>
              <a:rPr lang="es-ES" sz="2000" dirty="0"/>
              <a:t>15 proyectos de investigación entre el Centro y las facultades de Medicina Humana, Ciencias Físicas, Ciencias Biológicas, Ingeniería Eléctrica y Electrónica, Odontología y Letras y Ciencias Humanas.</a:t>
            </a:r>
          </a:p>
          <a:p>
            <a:pPr algn="just"/>
            <a:r>
              <a:rPr lang="es-ES" sz="2000" dirty="0"/>
              <a:t> </a:t>
            </a:r>
          </a:p>
          <a:p>
            <a:pPr lvl="0" algn="just"/>
            <a:r>
              <a:rPr lang="es-ES" sz="2000" dirty="0"/>
              <a:t>22 artículos en revistas indexadas y dos patentes en trámite.</a:t>
            </a:r>
          </a:p>
          <a:p>
            <a:pPr algn="just"/>
            <a:r>
              <a:rPr lang="es-ES" sz="2000" dirty="0"/>
              <a:t> </a:t>
            </a:r>
          </a:p>
          <a:p>
            <a:pPr lvl="0" algn="just"/>
            <a:r>
              <a:rPr lang="es-ES" sz="2000" dirty="0"/>
              <a:t>S/ 22.7 millones de financiamiento para proyectos entre el 2014 y el 2019</a:t>
            </a:r>
          </a:p>
          <a:p>
            <a:pPr algn="just"/>
            <a:endParaRPr lang="es-ES" sz="2000" dirty="0" smtClean="0">
              <a:solidFill>
                <a:schemeClr val="bg1">
                  <a:lumMod val="95000"/>
                </a:schemeClr>
              </a:solidFill>
            </a:endParaRPr>
          </a:p>
          <a:p>
            <a:pPr algn="just"/>
            <a:endParaRPr lang="es-ES" sz="2000" dirty="0" smtClean="0">
              <a:solidFill>
                <a:schemeClr val="bg1">
                  <a:lumMod val="95000"/>
                </a:schemeClr>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1" y="3904503"/>
            <a:ext cx="7306887" cy="2797768"/>
          </a:xfrm>
          <a:prstGeom prst="rect">
            <a:avLst/>
          </a:prstGeom>
        </p:spPr>
      </p:pic>
    </p:spTree>
    <p:extLst>
      <p:ext uri="{BB962C8B-B14F-4D97-AF65-F5344CB8AC3E}">
        <p14:creationId xmlns:p14="http://schemas.microsoft.com/office/powerpoint/2010/main" val="9380622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4251093" y="2967335"/>
            <a:ext cx="3908169" cy="461665"/>
          </a:xfrm>
          <a:prstGeom prst="rect">
            <a:avLst/>
          </a:prstGeom>
          <a:noFill/>
        </p:spPr>
        <p:txBody>
          <a:bodyPr wrap="square" rtlCol="0">
            <a:spAutoFit/>
          </a:bodyPr>
          <a:lstStyle/>
          <a:p>
            <a:pPr lvl="1"/>
            <a:r>
              <a:rPr lang="es-ES" sz="2400" b="1" dirty="0" smtClean="0"/>
              <a:t>MUCHAS GRACIAS</a:t>
            </a:r>
          </a:p>
        </p:txBody>
      </p:sp>
    </p:spTree>
    <p:extLst>
      <p:ext uri="{BB962C8B-B14F-4D97-AF65-F5344CB8AC3E}">
        <p14:creationId xmlns:p14="http://schemas.microsoft.com/office/powerpoint/2010/main" val="1885840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13"/>
            <a:ext cx="12204940" cy="6871468"/>
          </a:xfrm>
          <a:prstGeom prst="rect">
            <a:avLst/>
          </a:prstGeom>
        </p:spPr>
      </p:pic>
      <p:sp>
        <p:nvSpPr>
          <p:cNvPr id="5" name="Título 4"/>
          <p:cNvSpPr>
            <a:spLocks noGrp="1"/>
          </p:cNvSpPr>
          <p:nvPr>
            <p:ph type="ctrTitle"/>
          </p:nvPr>
        </p:nvSpPr>
        <p:spPr>
          <a:xfrm>
            <a:off x="1239988" y="3566160"/>
            <a:ext cx="9724963" cy="2057966"/>
          </a:xfrm>
        </p:spPr>
        <p:txBody>
          <a:bodyPr/>
          <a:lstStyle/>
          <a:p>
            <a:r>
              <a:rPr lang="es-ES" b="1" dirty="0" smtClean="0">
                <a:solidFill>
                  <a:schemeClr val="bg1">
                    <a:lumMod val="95000"/>
                  </a:schemeClr>
                </a:solidFill>
                <a:latin typeface="+mn-lt"/>
              </a:rPr>
              <a:t>COOPERACIÒN Y RELACIONES INTERINSTITUCIONALES </a:t>
            </a:r>
            <a:endParaRPr lang="es-ES" b="1" dirty="0">
              <a:solidFill>
                <a:schemeClr val="bg1">
                  <a:lumMod val="95000"/>
                </a:schemeClr>
              </a:solidFill>
              <a:latin typeface="+mn-lt"/>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137" y="1017196"/>
            <a:ext cx="1810093" cy="2277519"/>
          </a:xfrm>
          <a:prstGeom prst="rect">
            <a:avLst/>
          </a:prstGeom>
          <a:noFill/>
          <a:ln>
            <a:noFill/>
          </a:ln>
        </p:spPr>
      </p:pic>
    </p:spTree>
    <p:extLst>
      <p:ext uri="{BB962C8B-B14F-4D97-AF65-F5344CB8AC3E}">
        <p14:creationId xmlns:p14="http://schemas.microsoft.com/office/powerpoint/2010/main" val="806621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cstate="print">
            <a:extLst>
              <a:ext uri="{28A0092B-C50C-407E-A947-70E740481C1C}">
                <a14:useLocalDpi xmlns:a14="http://schemas.microsoft.com/office/drawing/2010/main" val="0"/>
              </a:ext>
            </a:extLst>
          </a:blip>
          <a:srcRect t="93058"/>
          <a:stretch/>
        </p:blipFill>
        <p:spPr>
          <a:xfrm>
            <a:off x="2014772" y="994904"/>
            <a:ext cx="9618785" cy="768369"/>
          </a:xfrm>
          <a:prstGeom prst="rect">
            <a:avLst/>
          </a:prstGeom>
        </p:spPr>
      </p:pic>
      <p:graphicFrame>
        <p:nvGraphicFramePr>
          <p:cNvPr id="6" name="Marcador de contenido 5"/>
          <p:cNvGraphicFramePr>
            <a:graphicFrameLocks noGrp="1"/>
          </p:cNvGraphicFramePr>
          <p:nvPr>
            <p:ph idx="4294967295"/>
            <p:extLst/>
          </p:nvPr>
        </p:nvGraphicFramePr>
        <p:xfrm>
          <a:off x="2153615" y="2191261"/>
          <a:ext cx="9337572" cy="3678238"/>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p:cNvSpPr txBox="1"/>
          <p:nvPr/>
        </p:nvSpPr>
        <p:spPr>
          <a:xfrm>
            <a:off x="9245238" y="5948722"/>
            <a:ext cx="21964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8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8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grpSp>
        <p:nvGrpSpPr>
          <p:cNvPr id="5" name="Grupo 4"/>
          <p:cNvGrpSpPr/>
          <p:nvPr/>
        </p:nvGrpSpPr>
        <p:grpSpPr>
          <a:xfrm>
            <a:off x="0" y="0"/>
            <a:ext cx="1621766" cy="6863400"/>
            <a:chOff x="0" y="0"/>
            <a:chExt cx="1621766" cy="6863400"/>
          </a:xfrm>
        </p:grpSpPr>
        <p:grpSp>
          <p:nvGrpSpPr>
            <p:cNvPr id="7" name="Grupo 6"/>
            <p:cNvGrpSpPr/>
            <p:nvPr/>
          </p:nvGrpSpPr>
          <p:grpSpPr>
            <a:xfrm>
              <a:off x="0" y="0"/>
              <a:ext cx="1621766" cy="6863400"/>
              <a:chOff x="0" y="0"/>
              <a:chExt cx="1621766" cy="6863400"/>
            </a:xfrm>
          </p:grpSpPr>
          <p:pic>
            <p:nvPicPr>
              <p:cNvPr id="9"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0"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1" name="CuadroTexto 10"/>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2" name="CuadroTexto 11"/>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3" name="CuadroTexto 12"/>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sp>
        <p:nvSpPr>
          <p:cNvPr id="4" name="Rectángulo 3"/>
          <p:cNvSpPr/>
          <p:nvPr/>
        </p:nvSpPr>
        <p:spPr>
          <a:xfrm>
            <a:off x="3906982" y="1061879"/>
            <a:ext cx="7267699" cy="523220"/>
          </a:xfrm>
          <a:prstGeom prst="rect">
            <a:avLst/>
          </a:prstGeom>
        </p:spPr>
        <p:txBody>
          <a:bodyPr wrap="square">
            <a:spAutoFit/>
          </a:bodyPr>
          <a:lstStyle/>
          <a:p>
            <a:pPr algn="ctr"/>
            <a:r>
              <a:rPr lang="es-PE" sz="2800" b="1" dirty="0" smtClean="0">
                <a:solidFill>
                  <a:schemeClr val="bg1"/>
                </a:solidFill>
                <a:latin typeface="Arial Narrow" panose="020B0606020202030204" pitchFamily="34" charset="0"/>
                <a:ea typeface="+mj-ea"/>
                <a:cs typeface="Leelawadee" panose="020B0502040204020203" pitchFamily="34" charset="-34"/>
              </a:rPr>
              <a:t>CONVENIOS SUSCRITOS POR SEMESTRE</a:t>
            </a:r>
            <a:endParaRPr lang="es-PE" sz="2800" b="1" dirty="0">
              <a:solidFill>
                <a:schemeClr val="bg1"/>
              </a:solidFill>
              <a:latin typeface="Arial Narrow" panose="020B0606020202030204" pitchFamily="34" charset="0"/>
              <a:ea typeface="+mj-ea"/>
              <a:cs typeface="Leelawadee" panose="020B0502040204020203" pitchFamily="34" charset="-34"/>
            </a:endParaRPr>
          </a:p>
        </p:txBody>
      </p:sp>
      <p:pic>
        <p:nvPicPr>
          <p:cNvPr id="2" name="Imagen 1"/>
          <p:cNvPicPr>
            <a:picLocks noChangeAspect="1"/>
          </p:cNvPicPr>
          <p:nvPr/>
        </p:nvPicPr>
        <p:blipFill>
          <a:blip r:embed="rId7"/>
          <a:stretch>
            <a:fillRect/>
          </a:stretch>
        </p:blipFill>
        <p:spPr>
          <a:xfrm>
            <a:off x="158554" y="5617544"/>
            <a:ext cx="1304657" cy="591363"/>
          </a:xfrm>
          <a:prstGeom prst="rect">
            <a:avLst/>
          </a:prstGeom>
        </p:spPr>
      </p:pic>
      <p:pic>
        <p:nvPicPr>
          <p:cNvPr id="15" name="Imagen 14"/>
          <p:cNvPicPr>
            <a:picLocks noChangeAspect="1"/>
          </p:cNvPicPr>
          <p:nvPr/>
        </p:nvPicPr>
        <p:blipFill rotWithShape="1">
          <a:blip r:embed="rId8" cstate="print">
            <a:extLst>
              <a:ext uri="{28A0092B-C50C-407E-A947-70E740481C1C}">
                <a14:useLocalDpi xmlns:a14="http://schemas.microsoft.com/office/drawing/2010/main" val="0"/>
              </a:ext>
            </a:extLst>
          </a:blip>
          <a:srcRect l="61646"/>
          <a:stretch/>
        </p:blipFill>
        <p:spPr>
          <a:xfrm>
            <a:off x="2153615" y="978939"/>
            <a:ext cx="1342874" cy="528257"/>
          </a:xfrm>
          <a:prstGeom prst="rect">
            <a:avLst/>
          </a:prstGeom>
        </p:spPr>
      </p:pic>
      <p:sp>
        <p:nvSpPr>
          <p:cNvPr id="16" name="CuadroTexto 15"/>
          <p:cNvSpPr txBox="1"/>
          <p:nvPr/>
        </p:nvSpPr>
        <p:spPr>
          <a:xfrm>
            <a:off x="1984144" y="1458142"/>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17" name="Rectángulo 16"/>
          <p:cNvSpPr/>
          <p:nvPr/>
        </p:nvSpPr>
        <p:spPr>
          <a:xfrm>
            <a:off x="2014772" y="1699393"/>
            <a:ext cx="9573285" cy="4737502"/>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CuadroTexto 2"/>
          <p:cNvSpPr txBox="1"/>
          <p:nvPr/>
        </p:nvSpPr>
        <p:spPr>
          <a:xfrm>
            <a:off x="2699955" y="6024241"/>
            <a:ext cx="10699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8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TOTAL</a:t>
            </a:r>
            <a:r>
              <a:rPr kumimoji="0" lang="es-PE" sz="1800" b="0" i="1" u="none" strike="noStrike" kern="1200" cap="none" spc="0" normalizeH="0" baseline="0" noProof="0" smtClean="0">
                <a:ln>
                  <a:noFill/>
                </a:ln>
                <a:solidFill>
                  <a:srgbClr val="000000"/>
                </a:solidFill>
                <a:effectLst/>
                <a:uLnTx/>
                <a:uFillTx/>
                <a:latin typeface="Gill Sans MT" panose="020B0502020104020203"/>
                <a:ea typeface="+mn-ea"/>
                <a:cs typeface="+mn-cs"/>
              </a:rPr>
              <a:t>: 86</a:t>
            </a:r>
            <a:endParaRPr kumimoji="0" lang="es-PE" sz="18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14175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rotWithShape="1">
          <a:blip r:embed="rId2" cstate="print">
            <a:extLst>
              <a:ext uri="{28A0092B-C50C-407E-A947-70E740481C1C}">
                <a14:useLocalDpi xmlns:a14="http://schemas.microsoft.com/office/drawing/2010/main" val="0"/>
              </a:ext>
            </a:extLst>
          </a:blip>
          <a:srcRect t="93058"/>
          <a:stretch/>
        </p:blipFill>
        <p:spPr>
          <a:xfrm>
            <a:off x="1756734" y="97102"/>
            <a:ext cx="10347750" cy="768369"/>
          </a:xfrm>
          <a:prstGeom prst="rect">
            <a:avLst/>
          </a:prstGeom>
        </p:spPr>
      </p:pic>
      <p:grpSp>
        <p:nvGrpSpPr>
          <p:cNvPr id="5" name="Grupo 4"/>
          <p:cNvGrpSpPr/>
          <p:nvPr/>
        </p:nvGrpSpPr>
        <p:grpSpPr>
          <a:xfrm>
            <a:off x="0" y="0"/>
            <a:ext cx="1621766" cy="6863400"/>
            <a:chOff x="0" y="0"/>
            <a:chExt cx="1621766" cy="6863400"/>
          </a:xfrm>
        </p:grpSpPr>
        <p:grpSp>
          <p:nvGrpSpPr>
            <p:cNvPr id="6" name="Grupo 5"/>
            <p:cNvGrpSpPr/>
            <p:nvPr/>
          </p:nvGrpSpPr>
          <p:grpSpPr>
            <a:xfrm>
              <a:off x="0" y="0"/>
              <a:ext cx="1621766" cy="6863400"/>
              <a:chOff x="0" y="0"/>
              <a:chExt cx="1621766" cy="6863400"/>
            </a:xfrm>
          </p:grpSpPr>
          <p:pic>
            <p:nvPicPr>
              <p:cNvPr id="8"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9"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0" name="CuadroTexto 9"/>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1" name="CuadroTexto 10"/>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2" name="CuadroTexto 11"/>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17544"/>
            <a:ext cx="1304657" cy="591363"/>
          </a:xfrm>
          <a:prstGeom prst="rect">
            <a:avLst/>
          </a:prstGeom>
        </p:spPr>
      </p:pic>
      <p:sp>
        <p:nvSpPr>
          <p:cNvPr id="32" name="Rectángulo 31"/>
          <p:cNvSpPr/>
          <p:nvPr/>
        </p:nvSpPr>
        <p:spPr>
          <a:xfrm>
            <a:off x="4296537" y="193044"/>
            <a:ext cx="5272535" cy="523220"/>
          </a:xfrm>
          <a:prstGeom prst="rect">
            <a:avLst/>
          </a:prstGeom>
        </p:spPr>
        <p:txBody>
          <a:bodyPr wrap="square">
            <a:spAutoFit/>
          </a:bodyPr>
          <a:lstStyle/>
          <a:p>
            <a:pPr algn="ctr"/>
            <a:r>
              <a:rPr lang="es-ES" sz="2800" b="1" dirty="0" smtClean="0">
                <a:solidFill>
                  <a:schemeClr val="bg1"/>
                </a:solidFill>
                <a:latin typeface="Arial Narrow" panose="020B0606020202030204" pitchFamily="34" charset="0"/>
                <a:cs typeface="Leelawadee" panose="020B0502040204020203" pitchFamily="34" charset="-34"/>
              </a:rPr>
              <a:t>MOVILIDAD ACADÉMICA </a:t>
            </a:r>
            <a:endParaRPr lang="es-PE" sz="2800" dirty="0">
              <a:solidFill>
                <a:schemeClr val="bg1"/>
              </a:solidFill>
            </a:endParaRPr>
          </a:p>
        </p:txBody>
      </p:sp>
      <p:pic>
        <p:nvPicPr>
          <p:cNvPr id="33" name="Imagen 32"/>
          <p:cNvPicPr>
            <a:picLocks noChangeAspect="1"/>
          </p:cNvPicPr>
          <p:nvPr/>
        </p:nvPicPr>
        <p:blipFill rotWithShape="1">
          <a:blip r:embed="rId7"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34" name="CuadroTexto 33"/>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35" name="Rectángulo 34"/>
          <p:cNvSpPr/>
          <p:nvPr/>
        </p:nvSpPr>
        <p:spPr>
          <a:xfrm>
            <a:off x="1771538" y="847983"/>
            <a:ext cx="10306086" cy="5897233"/>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aphicFrame>
        <p:nvGraphicFramePr>
          <p:cNvPr id="37" name="Marcador de contenido 5"/>
          <p:cNvGraphicFramePr>
            <a:graphicFrameLocks noGrp="1"/>
          </p:cNvGraphicFramePr>
          <p:nvPr>
            <p:ph idx="4294967295"/>
            <p:extLst/>
          </p:nvPr>
        </p:nvGraphicFramePr>
        <p:xfrm>
          <a:off x="2350080" y="1904255"/>
          <a:ext cx="9085943" cy="4277632"/>
        </p:xfrm>
        <a:graphic>
          <a:graphicData uri="http://schemas.openxmlformats.org/drawingml/2006/chart">
            <c:chart xmlns:c="http://schemas.openxmlformats.org/drawingml/2006/chart" xmlns:r="http://schemas.openxmlformats.org/officeDocument/2006/relationships" r:id="rId8"/>
          </a:graphicData>
        </a:graphic>
      </p:graphicFrame>
      <p:sp>
        <p:nvSpPr>
          <p:cNvPr id="38" name="CuadroTexto 37"/>
          <p:cNvSpPr txBox="1"/>
          <p:nvPr/>
        </p:nvSpPr>
        <p:spPr>
          <a:xfrm>
            <a:off x="9569072" y="6179636"/>
            <a:ext cx="21964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8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8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73371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contenido 2"/>
          <p:cNvSpPr>
            <a:spLocks noGrp="1"/>
          </p:cNvSpPr>
          <p:nvPr>
            <p:ph idx="4294967295"/>
          </p:nvPr>
        </p:nvSpPr>
        <p:spPr>
          <a:xfrm>
            <a:off x="2093871" y="1307881"/>
            <a:ext cx="4348211" cy="909947"/>
          </a:xfrm>
        </p:spPr>
        <p:txBody>
          <a:bodyPr>
            <a:normAutofit lnSpcReduction="10000"/>
          </a:bodyPr>
          <a:lstStyle/>
          <a:p>
            <a:pPr marL="0" indent="0" algn="ctr">
              <a:buNone/>
            </a:pPr>
            <a:r>
              <a:rPr lang="es-ES" sz="1800" b="1" dirty="0" err="1" smtClean="0">
                <a:latin typeface="Arial Narrow" panose="020B0606020202030204" pitchFamily="34" charset="0"/>
              </a:rPr>
              <a:t>Huawei</a:t>
            </a:r>
            <a:r>
              <a:rPr lang="es-ES" sz="1800" b="1" dirty="0" smtClean="0">
                <a:latin typeface="Arial Narrow" panose="020B0606020202030204" pitchFamily="34" charset="0"/>
              </a:rPr>
              <a:t> ICT </a:t>
            </a:r>
            <a:r>
              <a:rPr lang="es-ES" sz="1800" b="1" dirty="0" err="1" smtClean="0">
                <a:latin typeface="Arial Narrow" panose="020B0606020202030204" pitchFamily="34" charset="0"/>
              </a:rPr>
              <a:t>Competition</a:t>
            </a:r>
            <a:r>
              <a:rPr lang="es-ES" sz="1800" b="1" dirty="0" smtClean="0">
                <a:latin typeface="Arial Narrow" panose="020B0606020202030204" pitchFamily="34" charset="0"/>
              </a:rPr>
              <a:t> 2018 – 2019</a:t>
            </a:r>
          </a:p>
          <a:p>
            <a:pPr marL="0" indent="0" algn="ctr">
              <a:buNone/>
            </a:pPr>
            <a:r>
              <a:rPr lang="es-ES" sz="1800" dirty="0" smtClean="0">
                <a:latin typeface="Arial Narrow" panose="020B0606020202030204" pitchFamily="34" charset="0"/>
              </a:rPr>
              <a:t>(Ganadores a nivel global con Inteligencia Artificial) </a:t>
            </a:r>
          </a:p>
        </p:txBody>
      </p:sp>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sp>
        <p:nvSpPr>
          <p:cNvPr id="20" name="Título 1"/>
          <p:cNvSpPr txBox="1">
            <a:spLocks/>
          </p:cNvSpPr>
          <p:nvPr/>
        </p:nvSpPr>
        <p:spPr>
          <a:xfrm>
            <a:off x="2093871" y="77618"/>
            <a:ext cx="98713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smtClean="0">
                <a:solidFill>
                  <a:srgbClr val="C00000"/>
                </a:solidFill>
                <a:latin typeface="Arial Narrow" panose="020B0606020202030204" pitchFamily="34" charset="0"/>
                <a:cs typeface="Leelawadee" panose="020B0502040204020203" pitchFamily="34" charset="-34"/>
              </a:rPr>
              <a:t>COMPETENCIAS GANADAS</a:t>
            </a:r>
            <a:endParaRPr lang="es-ES" sz="2800" b="1" dirty="0">
              <a:solidFill>
                <a:srgbClr val="C00000"/>
              </a:solidFill>
              <a:latin typeface="Arial Narrow" panose="020B0606020202030204" pitchFamily="34" charset="0"/>
              <a:cs typeface="Leelawadee" panose="020B0502040204020203" pitchFamily="34" charset="-34"/>
            </a:endParaRPr>
          </a:p>
        </p:txBody>
      </p:sp>
      <p:pic>
        <p:nvPicPr>
          <p:cNvPr id="22" name="Picture 4" descr="http://unmsm.edu.pe/noticias/templates/noticias2019/mayo/d27/huawei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7473" y="2288622"/>
            <a:ext cx="4334609" cy="2888610"/>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6470550" y="1320330"/>
            <a:ext cx="5494640" cy="646331"/>
          </a:xfrm>
          <a:prstGeom prst="rect">
            <a:avLst/>
          </a:prstGeom>
        </p:spPr>
        <p:txBody>
          <a:bodyPr wrap="square">
            <a:spAutoFit/>
          </a:bodyPr>
          <a:lstStyle/>
          <a:p>
            <a:pPr algn="ctr"/>
            <a:r>
              <a:rPr lang="es-ES" b="1" dirty="0" err="1" smtClean="0">
                <a:latin typeface="Arial Narrow" panose="020B0606020202030204" pitchFamily="34" charset="0"/>
              </a:rPr>
              <a:t>Seeds</a:t>
            </a:r>
            <a:r>
              <a:rPr lang="es-ES" b="1" dirty="0" smtClean="0">
                <a:latin typeface="Arial Narrow" panose="020B0606020202030204" pitchFamily="34" charset="0"/>
              </a:rPr>
              <a:t> </a:t>
            </a:r>
            <a:r>
              <a:rPr lang="es-ES" b="1" dirty="0" err="1">
                <a:latin typeface="Arial Narrow" panose="020B0606020202030204" pitchFamily="34" charset="0"/>
              </a:rPr>
              <a:t>for</a:t>
            </a:r>
            <a:r>
              <a:rPr lang="es-ES" b="1" dirty="0">
                <a:latin typeface="Arial Narrow" panose="020B0606020202030204" pitchFamily="34" charset="0"/>
              </a:rPr>
              <a:t> </a:t>
            </a:r>
            <a:r>
              <a:rPr lang="es-ES" b="1" dirty="0" err="1">
                <a:latin typeface="Arial Narrow" panose="020B0606020202030204" pitchFamily="34" charset="0"/>
              </a:rPr>
              <a:t>the</a:t>
            </a:r>
            <a:r>
              <a:rPr lang="es-ES" b="1" dirty="0">
                <a:latin typeface="Arial Narrow" panose="020B0606020202030204" pitchFamily="34" charset="0"/>
              </a:rPr>
              <a:t> </a:t>
            </a:r>
            <a:r>
              <a:rPr lang="es-ES" b="1" dirty="0" err="1">
                <a:latin typeface="Arial Narrow" panose="020B0606020202030204" pitchFamily="34" charset="0"/>
              </a:rPr>
              <a:t>Future</a:t>
            </a:r>
            <a:r>
              <a:rPr lang="es-ES" b="1" dirty="0">
                <a:latin typeface="Arial Narrow" panose="020B0606020202030204" pitchFamily="34" charset="0"/>
              </a:rPr>
              <a:t> de </a:t>
            </a:r>
            <a:r>
              <a:rPr lang="es-ES" b="1" dirty="0" err="1">
                <a:latin typeface="Arial Narrow" panose="020B0606020202030204" pitchFamily="34" charset="0"/>
              </a:rPr>
              <a:t>Huawei</a:t>
            </a:r>
            <a:r>
              <a:rPr lang="es-ES" b="1" dirty="0">
                <a:latin typeface="Arial Narrow" panose="020B0606020202030204" pitchFamily="34" charset="0"/>
              </a:rPr>
              <a:t> </a:t>
            </a:r>
            <a:endParaRPr lang="es-ES" b="1" dirty="0" smtClean="0">
              <a:latin typeface="Arial Narrow" panose="020B0606020202030204" pitchFamily="34" charset="0"/>
            </a:endParaRPr>
          </a:p>
          <a:p>
            <a:pPr algn="ctr"/>
            <a:r>
              <a:rPr lang="es-ES" dirty="0">
                <a:latin typeface="Arial Narrow" panose="020B0606020202030204" pitchFamily="34" charset="0"/>
              </a:rPr>
              <a:t>(Ganadores permanentes del programa)</a:t>
            </a:r>
          </a:p>
        </p:txBody>
      </p:sp>
      <p:sp>
        <p:nvSpPr>
          <p:cNvPr id="24" name="CuadroTexto 23"/>
          <p:cNvSpPr txBox="1"/>
          <p:nvPr/>
        </p:nvSpPr>
        <p:spPr>
          <a:xfrm>
            <a:off x="2117293" y="5248026"/>
            <a:ext cx="4334609" cy="1354217"/>
          </a:xfrm>
          <a:prstGeom prst="rect">
            <a:avLst/>
          </a:prstGeom>
          <a:noFill/>
        </p:spPr>
        <p:txBody>
          <a:bodyPr wrap="square" rtlCol="0">
            <a:spAutoFit/>
          </a:bodyPr>
          <a:lstStyle/>
          <a:p>
            <a:r>
              <a:rPr lang="es-ES" sz="1100" b="1" dirty="0">
                <a:latin typeface="Arial Narrow" panose="020B0606020202030204" pitchFamily="34" charset="0"/>
              </a:rPr>
              <a:t>Noticia de ganadores de </a:t>
            </a:r>
            <a:r>
              <a:rPr lang="es-ES" sz="1100" b="1" dirty="0" smtClean="0">
                <a:latin typeface="Arial Narrow" panose="020B0606020202030204" pitchFamily="34" charset="0"/>
              </a:rPr>
              <a:t>Latinoamérica </a:t>
            </a:r>
            <a:r>
              <a:rPr lang="es-ES" sz="1100" b="1" dirty="0">
                <a:latin typeface="Arial Narrow" panose="020B0606020202030204" pitchFamily="34" charset="0"/>
              </a:rPr>
              <a:t>(semifinal)</a:t>
            </a:r>
          </a:p>
          <a:p>
            <a:r>
              <a:rPr lang="es-ES" sz="1000" dirty="0">
                <a:latin typeface="Arial Narrow" panose="020B0606020202030204" pitchFamily="34" charset="0"/>
                <a:hlinkClick r:id="rId7"/>
              </a:rPr>
              <a:t>http://</a:t>
            </a:r>
            <a:r>
              <a:rPr lang="es-ES" sz="1000" dirty="0" smtClean="0">
                <a:latin typeface="Arial Narrow" panose="020B0606020202030204" pitchFamily="34" charset="0"/>
                <a:hlinkClick r:id="rId7"/>
              </a:rPr>
              <a:t>www.unmsm.edu.pe/noticias/ver/sanmarquinos-ganadores-de-concurso-de-huawei-se-alistan-para-fase-final-en-china</a:t>
            </a:r>
            <a:endParaRPr lang="es-ES" sz="1000" dirty="0" smtClean="0">
              <a:latin typeface="Arial Narrow" panose="020B0606020202030204" pitchFamily="34" charset="0"/>
            </a:endParaRPr>
          </a:p>
          <a:p>
            <a:endParaRPr lang="es-ES" sz="1000" dirty="0" smtClean="0">
              <a:latin typeface="Arial Narrow" panose="020B0606020202030204" pitchFamily="34" charset="0"/>
            </a:endParaRPr>
          </a:p>
          <a:p>
            <a:r>
              <a:rPr lang="es-ES" sz="1100" b="1" dirty="0" smtClean="0">
                <a:latin typeface="Arial Narrow" panose="020B0606020202030204" pitchFamily="34" charset="0"/>
              </a:rPr>
              <a:t>Noticia </a:t>
            </a:r>
            <a:r>
              <a:rPr lang="es-ES" sz="1100" b="1" dirty="0">
                <a:latin typeface="Arial Narrow" panose="020B0606020202030204" pitchFamily="34" charset="0"/>
              </a:rPr>
              <a:t>de ganadores a nivel mundial (final)</a:t>
            </a:r>
          </a:p>
          <a:p>
            <a:r>
              <a:rPr lang="es-ES" sz="1000" dirty="0">
                <a:latin typeface="Arial Narrow" panose="020B0606020202030204" pitchFamily="34" charset="0"/>
                <a:hlinkClick r:id="rId8"/>
              </a:rPr>
              <a:t>http://</a:t>
            </a:r>
            <a:r>
              <a:rPr lang="es-ES" sz="1000" dirty="0" smtClean="0">
                <a:latin typeface="Arial Narrow" panose="020B0606020202030204" pitchFamily="34" charset="0"/>
                <a:hlinkClick r:id="rId8"/>
              </a:rPr>
              <a:t>unmsm.edu.pe/noticias/ver/Estudiantes-de-San-Marcos-ganan-concurso-mundial-de-inteligencia-artificial-en-China</a:t>
            </a:r>
            <a:endParaRPr lang="es-ES" sz="1000" dirty="0" smtClean="0">
              <a:latin typeface="Arial Narrow" panose="020B0606020202030204" pitchFamily="34" charset="0"/>
            </a:endParaRPr>
          </a:p>
          <a:p>
            <a:r>
              <a:rPr lang="es-ES" sz="1000" dirty="0" smtClean="0">
                <a:latin typeface="Arial Narrow" panose="020B0606020202030204" pitchFamily="34" charset="0"/>
              </a:rPr>
              <a:t> </a:t>
            </a:r>
            <a:endParaRPr lang="es-PE" sz="1000" dirty="0">
              <a:latin typeface="Arial Narrow" panose="020B0606020202030204" pitchFamily="34" charset="0"/>
            </a:endParaRPr>
          </a:p>
        </p:txBody>
      </p:sp>
      <p:pic>
        <p:nvPicPr>
          <p:cNvPr id="25" name="Picture 10" descr="http://unmsm.edu.pe/noticias/templates/noticias2019/abril/d26/huawei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90455" y="2288622"/>
            <a:ext cx="4324789" cy="28892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25"/>
          <p:cNvSpPr/>
          <p:nvPr/>
        </p:nvSpPr>
        <p:spPr>
          <a:xfrm>
            <a:off x="7120292" y="5313127"/>
            <a:ext cx="4465114" cy="569387"/>
          </a:xfrm>
          <a:prstGeom prst="rect">
            <a:avLst/>
          </a:prstGeom>
        </p:spPr>
        <p:txBody>
          <a:bodyPr wrap="square">
            <a:spAutoFit/>
          </a:bodyPr>
          <a:lstStyle/>
          <a:p>
            <a:r>
              <a:rPr lang="es-ES" sz="1100" b="1" dirty="0">
                <a:latin typeface="Arial Narrow" panose="020B0606020202030204" pitchFamily="34" charset="0"/>
              </a:rPr>
              <a:t>Noticia de ganadores </a:t>
            </a:r>
            <a:endParaRPr lang="es-ES" sz="1100" b="1" dirty="0" smtClean="0">
              <a:latin typeface="Arial Narrow" panose="020B0606020202030204" pitchFamily="34" charset="0"/>
            </a:endParaRPr>
          </a:p>
          <a:p>
            <a:r>
              <a:rPr lang="es-PE" sz="1000" dirty="0" smtClean="0">
                <a:latin typeface="Arial Narrow" panose="020B0606020202030204" pitchFamily="34" charset="0"/>
                <a:hlinkClick r:id="rId10"/>
              </a:rPr>
              <a:t>http</a:t>
            </a:r>
            <a:r>
              <a:rPr lang="es-PE" sz="1000" dirty="0">
                <a:latin typeface="Arial Narrow" panose="020B0606020202030204" pitchFamily="34" charset="0"/>
                <a:hlinkClick r:id="rId10"/>
              </a:rPr>
              <a:t>://www.unmsm.edu.pe/noticias/ver/huawei-premio-a-sanmarquinos-ganadores-del-programa-seeds-for-the-future</a:t>
            </a:r>
            <a:endParaRPr lang="es-PE" sz="1000" dirty="0">
              <a:latin typeface="Arial Narrow" panose="020B0606020202030204" pitchFamily="34" charset="0"/>
            </a:endParaRPr>
          </a:p>
        </p:txBody>
      </p:sp>
      <p:pic>
        <p:nvPicPr>
          <p:cNvPr id="3" name="Imagen 2"/>
          <p:cNvPicPr>
            <a:picLocks noChangeAspect="1"/>
          </p:cNvPicPr>
          <p:nvPr/>
        </p:nvPicPr>
        <p:blipFill>
          <a:blip r:embed="rId11"/>
          <a:stretch>
            <a:fillRect/>
          </a:stretch>
        </p:blipFill>
        <p:spPr>
          <a:xfrm>
            <a:off x="158554" y="5666845"/>
            <a:ext cx="1304657" cy="591363"/>
          </a:xfrm>
          <a:prstGeom prst="rect">
            <a:avLst/>
          </a:prstGeom>
        </p:spPr>
      </p:pic>
    </p:spTree>
    <p:extLst>
      <p:ext uri="{BB962C8B-B14F-4D97-AF65-F5344CB8AC3E}">
        <p14:creationId xmlns:p14="http://schemas.microsoft.com/office/powerpoint/2010/main" val="1512605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rotWithShape="1">
          <a:blip r:embed="rId2" cstate="print">
            <a:extLst>
              <a:ext uri="{28A0092B-C50C-407E-A947-70E740481C1C}">
                <a14:useLocalDpi xmlns:a14="http://schemas.microsoft.com/office/drawing/2010/main" val="0"/>
              </a:ext>
            </a:extLst>
          </a:blip>
          <a:srcRect t="93058"/>
          <a:stretch/>
        </p:blipFill>
        <p:spPr>
          <a:xfrm>
            <a:off x="1756734" y="97102"/>
            <a:ext cx="10347750" cy="768369"/>
          </a:xfrm>
          <a:prstGeom prst="rect">
            <a:avLst/>
          </a:prstGeom>
        </p:spPr>
      </p:pic>
      <p:sp>
        <p:nvSpPr>
          <p:cNvPr id="2" name="Título 1"/>
          <p:cNvSpPr>
            <a:spLocks noGrp="1"/>
          </p:cNvSpPr>
          <p:nvPr>
            <p:ph type="title"/>
          </p:nvPr>
        </p:nvSpPr>
        <p:spPr>
          <a:xfrm>
            <a:off x="1744678" y="1501561"/>
            <a:ext cx="2786428" cy="1325563"/>
          </a:xfrm>
        </p:spPr>
        <p:txBody>
          <a:bodyPr>
            <a:normAutofit/>
          </a:bodyPr>
          <a:lstStyle/>
          <a:p>
            <a:pPr algn="ctr"/>
            <a:r>
              <a:rPr lang="es-ES" sz="2000" b="1" dirty="0" smtClean="0">
                <a:solidFill>
                  <a:srgbClr val="C00000"/>
                </a:solidFill>
                <a:latin typeface="Arial Narrow" panose="020B0606020202030204" pitchFamily="34" charset="0"/>
                <a:cs typeface="Leelawadee" panose="020B0502040204020203" pitchFamily="34" charset="-34"/>
              </a:rPr>
              <a:t>FERIA DE ESTUDIOS CON EMBAJADAS</a:t>
            </a:r>
            <a:endParaRPr lang="es-ES" sz="2000" b="1" dirty="0">
              <a:solidFill>
                <a:srgbClr val="C00000"/>
              </a:solidFill>
              <a:latin typeface="Arial Narrow" panose="020B0606020202030204" pitchFamily="34" charset="0"/>
              <a:cs typeface="Leelawadee" panose="020B0502040204020203" pitchFamily="34" charset="-34"/>
            </a:endParaRPr>
          </a:p>
        </p:txBody>
      </p:sp>
      <p:pic>
        <p:nvPicPr>
          <p:cNvPr id="2050" name="Picture 2" descr="https://scontent.flim1-2.fna.fbcdn.net/v/t1.0-9/s960x960/64426934_1257967331041526_8270227182219952128_o.jpg?_nc_cat=109&amp;_nc_ohc=ztUw2PKYCFwAQmm_r021AaQ9jke3Cu5m8AJKHSh891c8s76LcKySWUeLw&amp;_nc_ht=scontent.flim1-2.fna&amp;oh=6bb0627a2accd7df1a11cd425f5c4efb&amp;oe=5E7573A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0415" y="998427"/>
            <a:ext cx="1164069" cy="232813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0" y="0"/>
            <a:ext cx="1621766" cy="6863400"/>
            <a:chOff x="0" y="0"/>
            <a:chExt cx="1621766" cy="6863400"/>
          </a:xfrm>
        </p:grpSpPr>
        <p:grpSp>
          <p:nvGrpSpPr>
            <p:cNvPr id="6" name="Grupo 5"/>
            <p:cNvGrpSpPr/>
            <p:nvPr/>
          </p:nvGrpSpPr>
          <p:grpSpPr>
            <a:xfrm>
              <a:off x="0" y="0"/>
              <a:ext cx="1621766" cy="6863400"/>
              <a:chOff x="0" y="0"/>
              <a:chExt cx="1621766" cy="6863400"/>
            </a:xfrm>
          </p:grpSpPr>
          <p:pic>
            <p:nvPicPr>
              <p:cNvPr id="8"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9"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0" name="CuadroTexto 9"/>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1" name="CuadroTexto 10"/>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2" name="CuadroTexto 11"/>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2052" name="Picture 4" descr="https://scontent.flim1-2.fna.fbcdn.net/v/t1.0-9/p720x720/52504060_1180381235466803_5330866244759322624_o.jpg?_nc_cat=108&amp;_nc_ohc=UCZDuB9qzTYAQkKJUFjKIuAcHQoaffs7llfzl818Za8mFgTwWHpBaTJuA&amp;_nc_ht=scontent.flim1-2.fna&amp;oh=7093d6127e94ee5a1ce158e245d1dbc4&amp;oe=5E88605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5995" y="1022458"/>
            <a:ext cx="1712827" cy="22837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 imagen puede contener: text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8817" y="1003037"/>
            <a:ext cx="2258881" cy="22588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3738782" y="3368706"/>
            <a:ext cx="3002930" cy="369332"/>
          </a:xfrm>
          <a:prstGeom prst="rect">
            <a:avLst/>
          </a:prstGeom>
        </p:spPr>
        <p:txBody>
          <a:bodyPr wrap="square">
            <a:spAutoFit/>
          </a:bodyPr>
          <a:lstStyle/>
          <a:p>
            <a:pPr algn="ctr"/>
            <a:r>
              <a:rPr lang="es-ES" b="1" dirty="0" smtClean="0">
                <a:latin typeface="Arial Narrow" panose="020B0606020202030204" pitchFamily="34" charset="0"/>
              </a:rPr>
              <a:t>SUECIA</a:t>
            </a:r>
            <a:endParaRPr lang="es-ES" sz="2000" b="1" dirty="0" smtClean="0">
              <a:latin typeface="Arial Narrow" panose="020B0606020202030204" pitchFamily="34" charset="0"/>
            </a:endParaRPr>
          </a:p>
        </p:txBody>
      </p:sp>
      <p:sp>
        <p:nvSpPr>
          <p:cNvPr id="16" name="Rectángulo 15"/>
          <p:cNvSpPr/>
          <p:nvPr/>
        </p:nvSpPr>
        <p:spPr>
          <a:xfrm>
            <a:off x="6320081" y="3342668"/>
            <a:ext cx="2474778" cy="369332"/>
          </a:xfrm>
          <a:prstGeom prst="rect">
            <a:avLst/>
          </a:prstGeom>
        </p:spPr>
        <p:txBody>
          <a:bodyPr wrap="square">
            <a:spAutoFit/>
          </a:bodyPr>
          <a:lstStyle/>
          <a:p>
            <a:pPr algn="ctr"/>
            <a:r>
              <a:rPr lang="es-ES" b="1" dirty="0" smtClean="0">
                <a:latin typeface="Arial Narrow" panose="020B0606020202030204" pitchFamily="34" charset="0"/>
              </a:rPr>
              <a:t>ESTADOS UNIDOS</a:t>
            </a:r>
          </a:p>
        </p:txBody>
      </p:sp>
      <p:sp>
        <p:nvSpPr>
          <p:cNvPr id="17" name="Rectángulo 16"/>
          <p:cNvSpPr/>
          <p:nvPr/>
        </p:nvSpPr>
        <p:spPr>
          <a:xfrm>
            <a:off x="8504173" y="3330572"/>
            <a:ext cx="3002930" cy="369332"/>
          </a:xfrm>
          <a:prstGeom prst="rect">
            <a:avLst/>
          </a:prstGeom>
        </p:spPr>
        <p:txBody>
          <a:bodyPr wrap="square">
            <a:spAutoFit/>
          </a:bodyPr>
          <a:lstStyle/>
          <a:p>
            <a:pPr algn="ctr"/>
            <a:r>
              <a:rPr lang="es-ES" b="1" dirty="0" smtClean="0">
                <a:latin typeface="Arial Narrow" panose="020B0606020202030204" pitchFamily="34" charset="0"/>
              </a:rPr>
              <a:t>JAPÓN</a:t>
            </a:r>
          </a:p>
        </p:txBody>
      </p:sp>
      <p:pic>
        <p:nvPicPr>
          <p:cNvPr id="19" name="Picture 6" descr="La imagen puede contener: una o varias persona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0799" y="3798209"/>
            <a:ext cx="1736263" cy="24584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3763260" y="6309663"/>
            <a:ext cx="3002930" cy="369332"/>
          </a:xfrm>
          <a:prstGeom prst="rect">
            <a:avLst/>
          </a:prstGeom>
        </p:spPr>
        <p:txBody>
          <a:bodyPr wrap="square">
            <a:spAutoFit/>
          </a:bodyPr>
          <a:lstStyle/>
          <a:p>
            <a:pPr algn="ctr"/>
            <a:r>
              <a:rPr lang="es-ES" b="1" dirty="0" smtClean="0">
                <a:latin typeface="Arial Narrow" panose="020B0606020202030204" pitchFamily="34" charset="0"/>
              </a:rPr>
              <a:t>PRONABEC</a:t>
            </a:r>
          </a:p>
        </p:txBody>
      </p:sp>
      <p:sp>
        <p:nvSpPr>
          <p:cNvPr id="24" name="Título 1"/>
          <p:cNvSpPr txBox="1">
            <a:spLocks/>
          </p:cNvSpPr>
          <p:nvPr/>
        </p:nvSpPr>
        <p:spPr>
          <a:xfrm>
            <a:off x="1918760" y="4524696"/>
            <a:ext cx="24972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600" b="1" dirty="0" smtClean="0">
                <a:solidFill>
                  <a:srgbClr val="C00000"/>
                </a:solidFill>
                <a:latin typeface="Arial Narrow" panose="020B0606020202030204" pitchFamily="34" charset="0"/>
                <a:cs typeface="Leelawadee" panose="020B0502040204020203" pitchFamily="34" charset="-34"/>
              </a:rPr>
              <a:t>CHARLAS SOBRE DIFUSIÓN DE PROGRAMA DE BECAS Y CON UNIVERSIDADES EXTRANJERAS</a:t>
            </a:r>
            <a:endParaRPr lang="es-ES" sz="1600" b="1" dirty="0">
              <a:solidFill>
                <a:srgbClr val="C00000"/>
              </a:solidFill>
              <a:latin typeface="Arial Narrow" panose="020B0606020202030204" pitchFamily="34" charset="0"/>
              <a:cs typeface="Leelawadee" panose="020B0502040204020203" pitchFamily="34" charset="-34"/>
            </a:endParaRPr>
          </a:p>
        </p:txBody>
      </p:sp>
      <p:pic>
        <p:nvPicPr>
          <p:cNvPr id="25" name="Picture 2" descr="No hay descripción de la foto disponib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0768" y="3806946"/>
            <a:ext cx="1893405" cy="24496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La imagen puede contener: 7 personas, personas sonriendo, text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25894" y="3794830"/>
            <a:ext cx="2930008" cy="2456220"/>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26"/>
          <p:cNvSpPr/>
          <p:nvPr/>
        </p:nvSpPr>
        <p:spPr>
          <a:xfrm flipH="1">
            <a:off x="9569072" y="6309663"/>
            <a:ext cx="2212192" cy="369332"/>
          </a:xfrm>
          <a:prstGeom prst="rect">
            <a:avLst/>
          </a:prstGeom>
        </p:spPr>
        <p:txBody>
          <a:bodyPr wrap="square">
            <a:spAutoFit/>
          </a:bodyPr>
          <a:lstStyle/>
          <a:p>
            <a:pPr algn="ctr"/>
            <a:r>
              <a:rPr lang="es-ES" b="1" dirty="0" smtClean="0">
                <a:latin typeface="Arial Narrow" panose="020B0606020202030204" pitchFamily="34" charset="0"/>
              </a:rPr>
              <a:t>WSB </a:t>
            </a:r>
            <a:r>
              <a:rPr lang="es-ES" b="1" dirty="0" err="1" smtClean="0">
                <a:latin typeface="Arial Narrow" panose="020B0606020202030204" pitchFamily="34" charset="0"/>
              </a:rPr>
              <a:t>University</a:t>
            </a:r>
            <a:endParaRPr lang="es-ES" b="1" dirty="0" smtClean="0">
              <a:latin typeface="Arial Narrow" panose="020B0606020202030204" pitchFamily="34" charset="0"/>
            </a:endParaRPr>
          </a:p>
        </p:txBody>
      </p:sp>
      <p:sp>
        <p:nvSpPr>
          <p:cNvPr id="28" name="Rectángulo 27"/>
          <p:cNvSpPr/>
          <p:nvPr/>
        </p:nvSpPr>
        <p:spPr>
          <a:xfrm>
            <a:off x="5779444" y="6281458"/>
            <a:ext cx="3661143" cy="369332"/>
          </a:xfrm>
          <a:prstGeom prst="rect">
            <a:avLst/>
          </a:prstGeom>
        </p:spPr>
        <p:txBody>
          <a:bodyPr wrap="square">
            <a:spAutoFit/>
          </a:bodyPr>
          <a:lstStyle/>
          <a:p>
            <a:pPr algn="ctr"/>
            <a:r>
              <a:rPr lang="es-ES" b="1" dirty="0" smtClean="0">
                <a:latin typeface="Arial Narrow" panose="020B0606020202030204" pitchFamily="34" charset="0"/>
              </a:rPr>
              <a:t>Universidad de Stanford</a:t>
            </a:r>
          </a:p>
        </p:txBody>
      </p:sp>
      <p:pic>
        <p:nvPicPr>
          <p:cNvPr id="3" name="Imagen 2"/>
          <p:cNvPicPr>
            <a:picLocks noChangeAspect="1"/>
          </p:cNvPicPr>
          <p:nvPr/>
        </p:nvPicPr>
        <p:blipFill>
          <a:blip r:embed="rId12"/>
          <a:stretch>
            <a:fillRect/>
          </a:stretch>
        </p:blipFill>
        <p:spPr>
          <a:xfrm>
            <a:off x="158554" y="5617544"/>
            <a:ext cx="1304657" cy="591363"/>
          </a:xfrm>
          <a:prstGeom prst="rect">
            <a:avLst/>
          </a:prstGeom>
        </p:spPr>
      </p:pic>
      <p:sp>
        <p:nvSpPr>
          <p:cNvPr id="32" name="Rectángulo 31"/>
          <p:cNvSpPr/>
          <p:nvPr/>
        </p:nvSpPr>
        <p:spPr>
          <a:xfrm>
            <a:off x="5848047" y="230965"/>
            <a:ext cx="3135438" cy="523220"/>
          </a:xfrm>
          <a:prstGeom prst="rect">
            <a:avLst/>
          </a:prstGeom>
        </p:spPr>
        <p:txBody>
          <a:bodyPr wrap="square">
            <a:spAutoFit/>
          </a:bodyPr>
          <a:lstStyle/>
          <a:p>
            <a:pPr algn="ctr"/>
            <a:r>
              <a:rPr lang="es-ES" sz="2800" b="1" dirty="0" smtClean="0">
                <a:solidFill>
                  <a:schemeClr val="bg1"/>
                </a:solidFill>
                <a:latin typeface="Arial Narrow" panose="020B0606020202030204" pitchFamily="34" charset="0"/>
                <a:cs typeface="Leelawadee" panose="020B0502040204020203" pitchFamily="34" charset="-34"/>
              </a:rPr>
              <a:t>EVENTOS</a:t>
            </a:r>
            <a:endParaRPr lang="es-PE" sz="2800" dirty="0">
              <a:solidFill>
                <a:schemeClr val="bg1"/>
              </a:solidFill>
            </a:endParaRPr>
          </a:p>
        </p:txBody>
      </p:sp>
      <p:pic>
        <p:nvPicPr>
          <p:cNvPr id="33" name="Imagen 32"/>
          <p:cNvPicPr>
            <a:picLocks noChangeAspect="1"/>
          </p:cNvPicPr>
          <p:nvPr/>
        </p:nvPicPr>
        <p:blipFill rotWithShape="1">
          <a:blip r:embed="rId13"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34" name="CuadroTexto 33"/>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35" name="Rectángulo 34"/>
          <p:cNvSpPr/>
          <p:nvPr/>
        </p:nvSpPr>
        <p:spPr>
          <a:xfrm>
            <a:off x="1771538" y="847983"/>
            <a:ext cx="10306086" cy="5897233"/>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891146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526939" y="230585"/>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745435" y="252568"/>
            <a:ext cx="4606342" cy="894935"/>
          </a:xfrm>
        </p:spPr>
        <p:txBody>
          <a:bodyPr>
            <a:normAutofit fontScale="90000"/>
          </a:bodyPr>
          <a:lstStyle/>
          <a:p>
            <a:r>
              <a:rPr lang="es-PE" b="1" dirty="0" smtClean="0">
                <a:solidFill>
                  <a:schemeClr val="bg1"/>
                </a:solidFill>
                <a:latin typeface="+mn-lt"/>
              </a:rPr>
              <a:t>INFRAESTRUCTURA</a:t>
            </a:r>
            <a:endParaRPr lang="es-PE" b="1" dirty="0">
              <a:solidFill>
                <a:schemeClr val="bg1"/>
              </a:solidFill>
              <a:latin typeface="+mn-lt"/>
            </a:endParaRP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2227575303"/>
              </p:ext>
            </p:extLst>
          </p:nvPr>
        </p:nvGraphicFramePr>
        <p:xfrm>
          <a:off x="745435" y="1341782"/>
          <a:ext cx="10863469" cy="4800598"/>
        </p:xfrm>
        <a:graphic>
          <a:graphicData uri="http://schemas.openxmlformats.org/drawingml/2006/table">
            <a:tbl>
              <a:tblPr>
                <a:tableStyleId>{5C22544A-7EE6-4342-B048-85BDC9FD1C3A}</a:tableStyleId>
              </a:tblPr>
              <a:tblGrid>
                <a:gridCol w="7756669">
                  <a:extLst>
                    <a:ext uri="{9D8B030D-6E8A-4147-A177-3AD203B41FA5}">
                      <a16:colId xmlns:a16="http://schemas.microsoft.com/office/drawing/2014/main" xmlns="" val="20000"/>
                    </a:ext>
                  </a:extLst>
                </a:gridCol>
                <a:gridCol w="1498290">
                  <a:extLst>
                    <a:ext uri="{9D8B030D-6E8A-4147-A177-3AD203B41FA5}">
                      <a16:colId xmlns:a16="http://schemas.microsoft.com/office/drawing/2014/main" xmlns="" val="20001"/>
                    </a:ext>
                  </a:extLst>
                </a:gridCol>
                <a:gridCol w="1608510">
                  <a:extLst>
                    <a:ext uri="{9D8B030D-6E8A-4147-A177-3AD203B41FA5}">
                      <a16:colId xmlns:a16="http://schemas.microsoft.com/office/drawing/2014/main" xmlns="" val="20002"/>
                    </a:ext>
                  </a:extLst>
                </a:gridCol>
              </a:tblGrid>
              <a:tr h="493600">
                <a:tc gridSpan="3">
                  <a:txBody>
                    <a:bodyPr/>
                    <a:lstStyle/>
                    <a:p>
                      <a:pPr algn="ctr" fontAlgn="ctr"/>
                      <a:r>
                        <a:rPr lang="es-PE" sz="1100" b="1" u="none" strike="noStrike" dirty="0">
                          <a:effectLst/>
                        </a:rPr>
                        <a:t>PROYECTOS DE INVERSION PARA EL EJERCICIO 2019</a:t>
                      </a:r>
                      <a:endParaRPr lang="es-PE" sz="1100" b="1" i="0" u="none" strike="noStrike" dirty="0">
                        <a:solidFill>
                          <a:srgbClr val="000000"/>
                        </a:solidFill>
                        <a:effectLst/>
                        <a:latin typeface="Cambria"/>
                      </a:endParaRPr>
                    </a:p>
                  </a:txBody>
                  <a:tcPr marL="7620" marR="7620" marT="7620"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0"/>
                  </a:ext>
                </a:extLst>
              </a:tr>
              <a:tr h="493600">
                <a:tc gridSpan="3">
                  <a:txBody>
                    <a:bodyPr/>
                    <a:lstStyle/>
                    <a:p>
                      <a:pPr algn="ctr" fontAlgn="ctr"/>
                      <a:r>
                        <a:rPr lang="es-PE" sz="1100" b="1" u="none" strike="noStrike" dirty="0">
                          <a:effectLst/>
                        </a:rPr>
                        <a:t>FUENTE 09: RECURSOS DIRECTAMENTE RECAUDADOS</a:t>
                      </a:r>
                      <a:endParaRPr lang="es-PE" sz="1100" b="1" i="0" u="none" strike="noStrike" dirty="0">
                        <a:solidFill>
                          <a:srgbClr val="000000"/>
                        </a:solidFill>
                        <a:effectLst/>
                        <a:latin typeface="Cambria"/>
                      </a:endParaRPr>
                    </a:p>
                  </a:txBody>
                  <a:tcPr marL="7620" marR="7620" marT="7620"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1"/>
                  </a:ext>
                </a:extLst>
              </a:tr>
              <a:tr h="851783">
                <a:tc>
                  <a:txBody>
                    <a:bodyPr/>
                    <a:lstStyle/>
                    <a:p>
                      <a:pPr algn="ctr" fontAlgn="ctr"/>
                      <a:r>
                        <a:rPr lang="es-PE" sz="1100" b="1" u="none" strike="noStrike" dirty="0">
                          <a:effectLst/>
                        </a:rPr>
                        <a:t>PROYECTO</a:t>
                      </a:r>
                      <a:endParaRPr lang="es-PE" sz="1100" b="1" i="0" u="none" strike="noStrike" dirty="0">
                        <a:solidFill>
                          <a:srgbClr val="000000"/>
                        </a:solidFill>
                        <a:effectLst/>
                        <a:latin typeface="Cambria"/>
                      </a:endParaRPr>
                    </a:p>
                  </a:txBody>
                  <a:tcPr marL="7620" marR="7620" marT="7620" marB="0" anchor="ctr"/>
                </a:tc>
                <a:tc>
                  <a:txBody>
                    <a:bodyPr/>
                    <a:lstStyle/>
                    <a:p>
                      <a:pPr algn="ctr" fontAlgn="ctr"/>
                      <a:r>
                        <a:rPr lang="es-PE" sz="1100" b="1" u="none" strike="noStrike">
                          <a:effectLst/>
                        </a:rPr>
                        <a:t>PIM</a:t>
                      </a:r>
                      <a:endParaRPr lang="es-PE" sz="1100" b="1" i="0" u="none" strike="noStrike">
                        <a:solidFill>
                          <a:srgbClr val="000000"/>
                        </a:solidFill>
                        <a:effectLst/>
                        <a:latin typeface="Cambria"/>
                      </a:endParaRPr>
                    </a:p>
                  </a:txBody>
                  <a:tcPr marL="7620" marR="7620" marT="7620" marB="0" anchor="ctr"/>
                </a:tc>
                <a:tc>
                  <a:txBody>
                    <a:bodyPr/>
                    <a:lstStyle/>
                    <a:p>
                      <a:pPr algn="ctr" fontAlgn="ctr"/>
                      <a:r>
                        <a:rPr lang="es-PE" sz="1100" b="1" u="none" strike="noStrike" dirty="0">
                          <a:effectLst/>
                        </a:rPr>
                        <a:t>% DE AVANCE DE EJECUCIÓN</a:t>
                      </a:r>
                      <a:endParaRPr lang="es-PE" sz="1100" b="1" i="0" u="none" strike="noStrike" dirty="0">
                        <a:solidFill>
                          <a:srgbClr val="000000"/>
                        </a:solidFill>
                        <a:effectLst/>
                        <a:latin typeface="Cambria"/>
                      </a:endParaRPr>
                    </a:p>
                  </a:txBody>
                  <a:tcPr marL="7620" marR="7620" marT="7620" marB="0" anchor="ctr"/>
                </a:tc>
                <a:extLst>
                  <a:ext uri="{0D108BD9-81ED-4DB2-BD59-A6C34878D82A}">
                    <a16:rowId xmlns:a16="http://schemas.microsoft.com/office/drawing/2014/main" xmlns="" val="10002"/>
                  </a:ext>
                </a:extLst>
              </a:tr>
              <a:tr h="987205">
                <a:tc>
                  <a:txBody>
                    <a:bodyPr/>
                    <a:lstStyle/>
                    <a:p>
                      <a:pPr algn="l" fontAlgn="b"/>
                      <a:r>
                        <a:rPr lang="es-PE" sz="1200" u="none" strike="noStrike" dirty="0" smtClean="0">
                          <a:effectLst/>
                        </a:rPr>
                        <a:t>Mejoramiento y rehabilitación del servicio de agua potable y alcantarillado en la ciudad universitaria de la UNMSM</a:t>
                      </a:r>
                      <a:endParaRPr lang="es-PE" sz="1200" b="0" i="0" u="none" strike="noStrike" dirty="0">
                        <a:solidFill>
                          <a:srgbClr val="000000"/>
                        </a:solidFill>
                        <a:effectLst/>
                        <a:latin typeface="Calibri"/>
                      </a:endParaRPr>
                    </a:p>
                  </a:txBody>
                  <a:tcPr marL="7620" marR="7620" marT="7620" marB="0" anchor="b"/>
                </a:tc>
                <a:tc>
                  <a:txBody>
                    <a:bodyPr/>
                    <a:lstStyle/>
                    <a:p>
                      <a:pPr algn="ctr" fontAlgn="ctr"/>
                      <a:r>
                        <a:rPr lang="es-PE" sz="1200" u="none" strike="noStrike" dirty="0">
                          <a:effectLst/>
                        </a:rPr>
                        <a:t>988,733.00</a:t>
                      </a:r>
                      <a:endParaRPr lang="es-PE" sz="1200" b="0" i="0" u="none" strike="noStrike" dirty="0">
                        <a:solidFill>
                          <a:srgbClr val="000000"/>
                        </a:solidFill>
                        <a:effectLst/>
                        <a:latin typeface="Cambria"/>
                      </a:endParaRPr>
                    </a:p>
                  </a:txBody>
                  <a:tcPr marL="7620" marR="7620" marT="7620" marB="0" anchor="ctr"/>
                </a:tc>
                <a:tc>
                  <a:txBody>
                    <a:bodyPr/>
                    <a:lstStyle/>
                    <a:p>
                      <a:pPr algn="ctr" fontAlgn="ctr"/>
                      <a:r>
                        <a:rPr lang="es-PE" sz="1200" u="none" strike="noStrike" dirty="0">
                          <a:effectLst/>
                        </a:rPr>
                        <a:t>91.03%</a:t>
                      </a:r>
                      <a:endParaRPr lang="es-PE" sz="1200" b="0" i="0" u="none" strike="noStrike" dirty="0">
                        <a:solidFill>
                          <a:srgbClr val="000000"/>
                        </a:solidFill>
                        <a:effectLst/>
                        <a:latin typeface="Cambria"/>
                      </a:endParaRPr>
                    </a:p>
                  </a:txBody>
                  <a:tcPr marL="7620" marR="7620" marT="7620" marB="0" anchor="ctr"/>
                </a:tc>
                <a:extLst>
                  <a:ext uri="{0D108BD9-81ED-4DB2-BD59-A6C34878D82A}">
                    <a16:rowId xmlns:a16="http://schemas.microsoft.com/office/drawing/2014/main" xmlns="" val="10003"/>
                  </a:ext>
                </a:extLst>
              </a:tr>
              <a:tr h="987205">
                <a:tc>
                  <a:txBody>
                    <a:bodyPr/>
                    <a:lstStyle/>
                    <a:p>
                      <a:pPr algn="l" fontAlgn="b"/>
                      <a:r>
                        <a:rPr lang="es-PE" sz="1200" u="none" strike="noStrike" dirty="0" smtClean="0">
                          <a:effectLst/>
                        </a:rPr>
                        <a:t>Mejoramiento de los servicios académicos de la biblioteca de la facultad de ciencias sociales de la UNMSM</a:t>
                      </a:r>
                      <a:endParaRPr lang="es-PE" sz="1200" b="0" i="0" u="none" strike="noStrike" dirty="0">
                        <a:solidFill>
                          <a:srgbClr val="000000"/>
                        </a:solidFill>
                        <a:effectLst/>
                        <a:latin typeface="Calibri"/>
                      </a:endParaRPr>
                    </a:p>
                  </a:txBody>
                  <a:tcPr marL="7620" marR="7620" marT="7620" marB="0" anchor="b"/>
                </a:tc>
                <a:tc>
                  <a:txBody>
                    <a:bodyPr/>
                    <a:lstStyle/>
                    <a:p>
                      <a:pPr algn="ctr" fontAlgn="ctr"/>
                      <a:r>
                        <a:rPr lang="es-PE" sz="1200" u="none" strike="noStrike">
                          <a:effectLst/>
                        </a:rPr>
                        <a:t>22,177.00</a:t>
                      </a:r>
                      <a:endParaRPr lang="es-PE" sz="1200" b="0" i="0" u="none" strike="noStrike">
                        <a:solidFill>
                          <a:srgbClr val="000000"/>
                        </a:solidFill>
                        <a:effectLst/>
                        <a:latin typeface="Cambria"/>
                      </a:endParaRPr>
                    </a:p>
                  </a:txBody>
                  <a:tcPr marL="7620" marR="7620" marT="7620" marB="0" anchor="ctr"/>
                </a:tc>
                <a:tc>
                  <a:txBody>
                    <a:bodyPr/>
                    <a:lstStyle/>
                    <a:p>
                      <a:pPr algn="ctr" fontAlgn="ctr"/>
                      <a:r>
                        <a:rPr lang="es-PE" sz="1200" u="none" strike="noStrike" dirty="0">
                          <a:effectLst/>
                        </a:rPr>
                        <a:t>72.94%</a:t>
                      </a:r>
                      <a:endParaRPr lang="es-PE" sz="1200" b="0" i="0" u="none" strike="noStrike" dirty="0">
                        <a:solidFill>
                          <a:srgbClr val="000000"/>
                        </a:solidFill>
                        <a:effectLst/>
                        <a:latin typeface="Cambria"/>
                      </a:endParaRPr>
                    </a:p>
                  </a:txBody>
                  <a:tcPr marL="7620" marR="7620" marT="7620" marB="0" anchor="ctr"/>
                </a:tc>
                <a:extLst>
                  <a:ext uri="{0D108BD9-81ED-4DB2-BD59-A6C34878D82A}">
                    <a16:rowId xmlns:a16="http://schemas.microsoft.com/office/drawing/2014/main" xmlns="" val="10004"/>
                  </a:ext>
                </a:extLst>
              </a:tr>
              <a:tr h="987205">
                <a:tc>
                  <a:txBody>
                    <a:bodyPr/>
                    <a:lstStyle/>
                    <a:p>
                      <a:pPr algn="l" fontAlgn="b"/>
                      <a:r>
                        <a:rPr lang="es-PE" sz="1200" u="none" strike="noStrike" dirty="0" smtClean="0">
                          <a:effectLst/>
                        </a:rPr>
                        <a:t>Ampliación y mejoramiento de los servicios académicos y administrativos de la EAP de Psicología- Facultad de Psicología – </a:t>
                      </a:r>
                      <a:r>
                        <a:rPr lang="es-PE" sz="1200" u="none" strike="noStrike" dirty="0">
                          <a:effectLst/>
                        </a:rPr>
                        <a:t>UNMSM</a:t>
                      </a:r>
                      <a:endParaRPr lang="es-PE" sz="1200" b="0" i="0" u="none" strike="noStrike" dirty="0">
                        <a:solidFill>
                          <a:srgbClr val="000000"/>
                        </a:solidFill>
                        <a:effectLst/>
                        <a:latin typeface="Calibri"/>
                      </a:endParaRPr>
                    </a:p>
                  </a:txBody>
                  <a:tcPr marL="7620" marR="7620" marT="7620" marB="0" anchor="b"/>
                </a:tc>
                <a:tc>
                  <a:txBody>
                    <a:bodyPr/>
                    <a:lstStyle/>
                    <a:p>
                      <a:pPr algn="ctr" fontAlgn="ctr"/>
                      <a:r>
                        <a:rPr lang="es-PE" sz="1200" u="none" strike="noStrike">
                          <a:effectLst/>
                        </a:rPr>
                        <a:t>57,000.00</a:t>
                      </a:r>
                      <a:endParaRPr lang="es-PE" sz="1200" b="0" i="0" u="none" strike="noStrike">
                        <a:solidFill>
                          <a:srgbClr val="000000"/>
                        </a:solidFill>
                        <a:effectLst/>
                        <a:latin typeface="Cambria"/>
                      </a:endParaRPr>
                    </a:p>
                  </a:txBody>
                  <a:tcPr marL="7620" marR="7620" marT="7620" marB="0" anchor="ctr"/>
                </a:tc>
                <a:tc>
                  <a:txBody>
                    <a:bodyPr/>
                    <a:lstStyle/>
                    <a:p>
                      <a:pPr algn="ctr" fontAlgn="ctr"/>
                      <a:r>
                        <a:rPr lang="es-PE" sz="1200" u="none" strike="noStrike" dirty="0">
                          <a:effectLst/>
                        </a:rPr>
                        <a:t>70.18%</a:t>
                      </a:r>
                      <a:endParaRPr lang="es-PE" sz="1200" b="0" i="0" u="none" strike="noStrike" dirty="0">
                        <a:solidFill>
                          <a:srgbClr val="000000"/>
                        </a:solidFill>
                        <a:effectLst/>
                        <a:latin typeface="Cambria"/>
                      </a:endParaRPr>
                    </a:p>
                  </a:txBody>
                  <a:tcPr marL="7620" marR="7620" marT="762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26398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Google Shape;69;p18"/>
          <p:cNvSpPr txBox="1"/>
          <p:nvPr/>
        </p:nvSpPr>
        <p:spPr>
          <a:xfrm>
            <a:off x="520770" y="243300"/>
            <a:ext cx="11300460" cy="1238203"/>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838492" y="243655"/>
            <a:ext cx="4606342" cy="1021147"/>
          </a:xfrm>
        </p:spPr>
        <p:txBody>
          <a:bodyPr>
            <a:normAutofit fontScale="90000"/>
          </a:bodyPr>
          <a:lstStyle/>
          <a:p>
            <a:r>
              <a:rPr lang="es-PE" b="1" dirty="0" smtClean="0">
                <a:solidFill>
                  <a:schemeClr val="bg1"/>
                </a:solidFill>
                <a:latin typeface="+mn-lt"/>
              </a:rPr>
              <a:t>INFRAESTRUCTURA</a:t>
            </a:r>
            <a:endParaRPr lang="es-PE" b="1" dirty="0">
              <a:solidFill>
                <a:schemeClr val="bg1"/>
              </a:solidFill>
              <a:latin typeface="+mn-lt"/>
            </a:endParaRPr>
          </a:p>
        </p:txBody>
      </p:sp>
      <p:sp>
        <p:nvSpPr>
          <p:cNvPr id="4" name="CuadroTexto 3"/>
          <p:cNvSpPr txBox="1"/>
          <p:nvPr/>
        </p:nvSpPr>
        <p:spPr>
          <a:xfrm>
            <a:off x="843739" y="1005486"/>
            <a:ext cx="9202189" cy="738664"/>
          </a:xfrm>
          <a:prstGeom prst="rect">
            <a:avLst/>
          </a:prstGeom>
          <a:noFill/>
        </p:spPr>
        <p:txBody>
          <a:bodyPr wrap="square" rtlCol="0">
            <a:spAutoFit/>
          </a:bodyPr>
          <a:lstStyle/>
          <a:p>
            <a:r>
              <a:rPr lang="es-ES" sz="2400" b="1" dirty="0">
                <a:solidFill>
                  <a:schemeClr val="bg1"/>
                </a:solidFill>
              </a:rPr>
              <a:t>San Marcos presenta una nueva imagen en su </a:t>
            </a:r>
            <a:r>
              <a:rPr lang="es-ES" sz="2400" b="1" dirty="0" smtClean="0">
                <a:solidFill>
                  <a:schemeClr val="bg1"/>
                </a:solidFill>
              </a:rPr>
              <a:t>infraestructura</a:t>
            </a:r>
            <a:endParaRPr lang="es-ES" sz="2400" b="1" dirty="0">
              <a:solidFill>
                <a:schemeClr val="bg1"/>
              </a:solidFill>
            </a:endParaRPr>
          </a:p>
          <a:p>
            <a:endParaRPr lang="es-ES"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118" y="1610219"/>
            <a:ext cx="4398526" cy="242172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107" y="1583837"/>
            <a:ext cx="4480560" cy="2463108"/>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719" y="4160655"/>
            <a:ext cx="4604263" cy="2346899"/>
          </a:xfrm>
          <a:prstGeom prst="rect">
            <a:avLst/>
          </a:prstGeom>
        </p:spPr>
      </p:pic>
      <p:sp>
        <p:nvSpPr>
          <p:cNvPr id="9" name="CuadroTexto 8"/>
          <p:cNvSpPr txBox="1"/>
          <p:nvPr/>
        </p:nvSpPr>
        <p:spPr>
          <a:xfrm>
            <a:off x="748817" y="4154417"/>
            <a:ext cx="2611290" cy="646331"/>
          </a:xfrm>
          <a:prstGeom prst="rect">
            <a:avLst/>
          </a:prstGeom>
          <a:noFill/>
        </p:spPr>
        <p:txBody>
          <a:bodyPr wrap="square" rtlCol="0">
            <a:spAutoFit/>
          </a:bodyPr>
          <a:lstStyle/>
          <a:p>
            <a:r>
              <a:rPr lang="es-ES" dirty="0" smtClean="0"/>
              <a:t>Pistas, sardineles y áreas verdes</a:t>
            </a:r>
            <a:r>
              <a:rPr lang="es-ES" dirty="0" smtClean="0">
                <a:solidFill>
                  <a:schemeClr val="bg1">
                    <a:lumMod val="95000"/>
                  </a:schemeClr>
                </a:solidFill>
              </a:rPr>
              <a:t>.</a:t>
            </a:r>
            <a:endParaRPr lang="es-ES" dirty="0">
              <a:solidFill>
                <a:schemeClr val="bg1">
                  <a:lumMod val="95000"/>
                </a:schemeClr>
              </a:solidFill>
            </a:endParaRPr>
          </a:p>
        </p:txBody>
      </p:sp>
      <p:sp>
        <p:nvSpPr>
          <p:cNvPr id="11" name="CuadroTexto 10"/>
          <p:cNvSpPr txBox="1"/>
          <p:nvPr/>
        </p:nvSpPr>
        <p:spPr>
          <a:xfrm>
            <a:off x="8593594" y="4154417"/>
            <a:ext cx="2611290" cy="646331"/>
          </a:xfrm>
          <a:prstGeom prst="rect">
            <a:avLst/>
          </a:prstGeom>
          <a:noFill/>
        </p:spPr>
        <p:txBody>
          <a:bodyPr wrap="square" rtlCol="0">
            <a:spAutoFit/>
          </a:bodyPr>
          <a:lstStyle/>
          <a:p>
            <a:r>
              <a:rPr lang="es-ES" dirty="0" smtClean="0"/>
              <a:t>Paraderos con paneles solares</a:t>
            </a:r>
            <a:endParaRPr lang="es-ES" dirty="0"/>
          </a:p>
        </p:txBody>
      </p:sp>
      <p:sp>
        <p:nvSpPr>
          <p:cNvPr id="12" name="CuadroTexto 11"/>
          <p:cNvSpPr txBox="1"/>
          <p:nvPr/>
        </p:nvSpPr>
        <p:spPr>
          <a:xfrm>
            <a:off x="5444833" y="6507554"/>
            <a:ext cx="1452334" cy="369332"/>
          </a:xfrm>
          <a:prstGeom prst="rect">
            <a:avLst/>
          </a:prstGeom>
          <a:noFill/>
        </p:spPr>
        <p:txBody>
          <a:bodyPr wrap="square" rtlCol="0">
            <a:spAutoFit/>
          </a:bodyPr>
          <a:lstStyle/>
          <a:p>
            <a:r>
              <a:rPr lang="es-ES" dirty="0" smtClean="0"/>
              <a:t>Señalización </a:t>
            </a:r>
            <a:endParaRPr lang="es-ES" dirty="0"/>
          </a:p>
        </p:txBody>
      </p:sp>
    </p:spTree>
    <p:extLst>
      <p:ext uri="{BB962C8B-B14F-4D97-AF65-F5344CB8AC3E}">
        <p14:creationId xmlns:p14="http://schemas.microsoft.com/office/powerpoint/2010/main" val="4291202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781396" y="596234"/>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1 Título"/>
          <p:cNvSpPr txBox="1">
            <a:spLocks/>
          </p:cNvSpPr>
          <p:nvPr/>
        </p:nvSpPr>
        <p:spPr>
          <a:xfrm>
            <a:off x="1071543" y="723208"/>
            <a:ext cx="4946872" cy="66297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PE" sz="4400" b="1" dirty="0" smtClean="0">
                <a:solidFill>
                  <a:schemeClr val="bg1"/>
                </a:solidFill>
                <a:latin typeface="+mn-lt"/>
              </a:rPr>
              <a:t>INFRAESTRUCTURA</a:t>
            </a:r>
            <a:endParaRPr lang="es-PE" sz="4400" b="1" dirty="0">
              <a:solidFill>
                <a:schemeClr val="bg1"/>
              </a:solidFill>
              <a:latin typeface="+mn-lt"/>
            </a:endParaRPr>
          </a:p>
        </p:txBody>
      </p:sp>
      <p:graphicFrame>
        <p:nvGraphicFramePr>
          <p:cNvPr id="5" name="4 Tabla"/>
          <p:cNvGraphicFramePr>
            <a:graphicFrameLocks noGrp="1"/>
          </p:cNvGraphicFramePr>
          <p:nvPr>
            <p:extLst>
              <p:ext uri="{D42A27DB-BD31-4B8C-83A1-F6EECF244321}">
                <p14:modId xmlns:p14="http://schemas.microsoft.com/office/powerpoint/2010/main" val="2853515525"/>
              </p:ext>
            </p:extLst>
          </p:nvPr>
        </p:nvGraphicFramePr>
        <p:xfrm>
          <a:off x="781396" y="1762295"/>
          <a:ext cx="10839797" cy="4447311"/>
        </p:xfrm>
        <a:graphic>
          <a:graphicData uri="http://schemas.openxmlformats.org/drawingml/2006/table">
            <a:tbl>
              <a:tblPr>
                <a:tableStyleId>{5C22544A-7EE6-4342-B048-85BDC9FD1C3A}</a:tableStyleId>
              </a:tblPr>
              <a:tblGrid>
                <a:gridCol w="8269639">
                  <a:extLst>
                    <a:ext uri="{9D8B030D-6E8A-4147-A177-3AD203B41FA5}">
                      <a16:colId xmlns:a16="http://schemas.microsoft.com/office/drawing/2014/main" xmlns="" val="20000"/>
                    </a:ext>
                  </a:extLst>
                </a:gridCol>
                <a:gridCol w="1374344">
                  <a:extLst>
                    <a:ext uri="{9D8B030D-6E8A-4147-A177-3AD203B41FA5}">
                      <a16:colId xmlns:a16="http://schemas.microsoft.com/office/drawing/2014/main" xmlns="" val="20001"/>
                    </a:ext>
                  </a:extLst>
                </a:gridCol>
                <a:gridCol w="1195814">
                  <a:extLst>
                    <a:ext uri="{9D8B030D-6E8A-4147-A177-3AD203B41FA5}">
                      <a16:colId xmlns:a16="http://schemas.microsoft.com/office/drawing/2014/main" xmlns="" val="20002"/>
                    </a:ext>
                  </a:extLst>
                </a:gridCol>
              </a:tblGrid>
              <a:tr h="251047">
                <a:tc gridSpan="3">
                  <a:txBody>
                    <a:bodyPr/>
                    <a:lstStyle/>
                    <a:p>
                      <a:pPr algn="ctr" fontAlgn="ctr"/>
                      <a:r>
                        <a:rPr lang="es-PE" sz="1100" b="1" u="none" strike="noStrike" dirty="0">
                          <a:effectLst/>
                        </a:rPr>
                        <a:t>PROYECTOS DE INVERSION PARA EL EJERCICIO 2019</a:t>
                      </a:r>
                      <a:endParaRPr lang="es-PE" sz="1100" b="1" i="0" u="none" strike="noStrike" dirty="0">
                        <a:solidFill>
                          <a:srgbClr val="000000"/>
                        </a:solidFill>
                        <a:effectLst/>
                        <a:latin typeface="Cambria"/>
                      </a:endParaRPr>
                    </a:p>
                  </a:txBody>
                  <a:tcPr marL="7620" marR="7620" marT="7620"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0"/>
                  </a:ext>
                </a:extLst>
              </a:tr>
              <a:tr h="251047">
                <a:tc gridSpan="3">
                  <a:txBody>
                    <a:bodyPr/>
                    <a:lstStyle/>
                    <a:p>
                      <a:pPr algn="ctr" fontAlgn="ctr"/>
                      <a:r>
                        <a:rPr lang="es-PE" sz="1100" b="1" u="none" strike="noStrike">
                          <a:effectLst/>
                        </a:rPr>
                        <a:t>FUENTE 00: RECURSOS ORDINARIOS</a:t>
                      </a:r>
                      <a:endParaRPr lang="es-PE" sz="1100" b="1" i="0" u="none" strike="noStrike">
                        <a:solidFill>
                          <a:srgbClr val="000000"/>
                        </a:solidFill>
                        <a:effectLst/>
                        <a:latin typeface="Cambria"/>
                      </a:endParaRPr>
                    </a:p>
                  </a:txBody>
                  <a:tcPr marL="7620" marR="7620" marT="7620"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1"/>
                  </a:ext>
                </a:extLst>
              </a:tr>
              <a:tr h="629300">
                <a:tc>
                  <a:txBody>
                    <a:bodyPr/>
                    <a:lstStyle/>
                    <a:p>
                      <a:pPr algn="ctr" fontAlgn="ctr"/>
                      <a:r>
                        <a:rPr lang="es-PE" sz="1100" b="1" u="none" strike="noStrike" dirty="0">
                          <a:effectLst/>
                        </a:rPr>
                        <a:t>PROYECTO</a:t>
                      </a:r>
                      <a:endParaRPr lang="es-PE" sz="1100" b="1" i="0" u="none" strike="noStrike" dirty="0">
                        <a:solidFill>
                          <a:srgbClr val="000000"/>
                        </a:solidFill>
                        <a:effectLst/>
                        <a:latin typeface="Cambria"/>
                      </a:endParaRPr>
                    </a:p>
                  </a:txBody>
                  <a:tcPr marL="7620" marR="7620" marT="7620" marB="0" anchor="ctr"/>
                </a:tc>
                <a:tc>
                  <a:txBody>
                    <a:bodyPr/>
                    <a:lstStyle/>
                    <a:p>
                      <a:pPr algn="ctr" fontAlgn="ctr"/>
                      <a:r>
                        <a:rPr lang="es-PE" sz="1100" b="1" u="none" strike="noStrike">
                          <a:effectLst/>
                        </a:rPr>
                        <a:t>PIM</a:t>
                      </a:r>
                      <a:endParaRPr lang="es-PE" sz="1100" b="1" i="0" u="none" strike="noStrike">
                        <a:solidFill>
                          <a:srgbClr val="000000"/>
                        </a:solidFill>
                        <a:effectLst/>
                        <a:latin typeface="Cambria"/>
                      </a:endParaRPr>
                    </a:p>
                  </a:txBody>
                  <a:tcPr marL="7620" marR="7620" marT="7620" marB="0" anchor="ctr"/>
                </a:tc>
                <a:tc>
                  <a:txBody>
                    <a:bodyPr/>
                    <a:lstStyle/>
                    <a:p>
                      <a:pPr algn="ctr" fontAlgn="ctr"/>
                      <a:r>
                        <a:rPr lang="es-PE" sz="1100" b="1" u="none" strike="noStrike" dirty="0">
                          <a:effectLst/>
                        </a:rPr>
                        <a:t>% DE AVANCE DE EJECUCIÓN</a:t>
                      </a:r>
                      <a:endParaRPr lang="es-PE" sz="1100" b="1" i="0" u="none" strike="noStrike" dirty="0">
                        <a:solidFill>
                          <a:srgbClr val="000000"/>
                        </a:solidFill>
                        <a:effectLst/>
                        <a:latin typeface="Cambria"/>
                      </a:endParaRPr>
                    </a:p>
                  </a:txBody>
                  <a:tcPr marL="7620" marR="7620" marT="7620" marB="0" anchor="ctr"/>
                </a:tc>
                <a:extLst>
                  <a:ext uri="{0D108BD9-81ED-4DB2-BD59-A6C34878D82A}">
                    <a16:rowId xmlns:a16="http://schemas.microsoft.com/office/drawing/2014/main" xmlns="" val="10002"/>
                  </a:ext>
                </a:extLst>
              </a:tr>
              <a:tr h="512555">
                <a:tc>
                  <a:txBody>
                    <a:bodyPr/>
                    <a:lstStyle/>
                    <a:p>
                      <a:pPr algn="l" fontAlgn="b"/>
                      <a:r>
                        <a:rPr lang="es-PE" sz="1200" u="none" strike="noStrike" dirty="0" smtClean="0">
                          <a:effectLst/>
                        </a:rPr>
                        <a:t>Instalación del pabellón administrativo de la facultad de odontología en la universidad nacional mayor de san marcos</a:t>
                      </a:r>
                      <a:endParaRPr lang="es-PE" sz="1200" b="0" i="0" u="none" strike="noStrike" dirty="0">
                        <a:solidFill>
                          <a:srgbClr val="000000"/>
                        </a:solidFill>
                        <a:effectLst/>
                        <a:latin typeface="Calibri"/>
                      </a:endParaRPr>
                    </a:p>
                  </a:txBody>
                  <a:tcPr marL="7620" marR="7620" marT="7620" marB="0" anchor="b"/>
                </a:tc>
                <a:tc>
                  <a:txBody>
                    <a:bodyPr/>
                    <a:lstStyle/>
                    <a:p>
                      <a:pPr algn="l" fontAlgn="ctr"/>
                      <a:r>
                        <a:rPr lang="es-PE" sz="1200" u="none" strike="noStrike">
                          <a:effectLst/>
                        </a:rPr>
                        <a:t> S/.     1,110,917.00 </a:t>
                      </a:r>
                      <a:endParaRPr lang="es-PE" sz="1200" b="0" i="0" u="none" strike="noStrike">
                        <a:solidFill>
                          <a:srgbClr val="000000"/>
                        </a:solidFill>
                        <a:effectLst/>
                        <a:latin typeface="Cambria"/>
                      </a:endParaRPr>
                    </a:p>
                  </a:txBody>
                  <a:tcPr marL="7620" marR="7620" marT="7620" marB="0" anchor="ctr"/>
                </a:tc>
                <a:tc>
                  <a:txBody>
                    <a:bodyPr/>
                    <a:lstStyle/>
                    <a:p>
                      <a:pPr algn="r" fontAlgn="ctr"/>
                      <a:r>
                        <a:rPr lang="es-PE" sz="1200" u="none" strike="noStrike">
                          <a:effectLst/>
                        </a:rPr>
                        <a:t>97.91%</a:t>
                      </a:r>
                      <a:endParaRPr lang="es-PE" sz="1200" b="0" i="0" u="none" strike="noStrike">
                        <a:solidFill>
                          <a:srgbClr val="000000"/>
                        </a:solidFill>
                        <a:effectLst/>
                        <a:latin typeface="Cambria"/>
                      </a:endParaRPr>
                    </a:p>
                  </a:txBody>
                  <a:tcPr marL="7620" marR="7620" marT="7620" marB="0" anchor="ctr"/>
                </a:tc>
                <a:extLst>
                  <a:ext uri="{0D108BD9-81ED-4DB2-BD59-A6C34878D82A}">
                    <a16:rowId xmlns:a16="http://schemas.microsoft.com/office/drawing/2014/main" xmlns="" val="10003"/>
                  </a:ext>
                </a:extLst>
              </a:tr>
              <a:tr h="753142">
                <a:tc>
                  <a:txBody>
                    <a:bodyPr/>
                    <a:lstStyle/>
                    <a:p>
                      <a:pPr algn="l" fontAlgn="b"/>
                      <a:r>
                        <a:rPr lang="es-PE" sz="1200" u="none" strike="noStrike" dirty="0" smtClean="0">
                          <a:effectLst/>
                        </a:rPr>
                        <a:t>Mejoramiento de los servicios académicos de las escuelas académico profesionales de lingüística, literatura, arte, filosofía, danza, conservación y restauración de la facultad de letras y ciencias humanas de la UNMSM</a:t>
                      </a:r>
                      <a:endParaRPr lang="es-PE" sz="1200" b="0" i="0" u="none" strike="noStrike" dirty="0">
                        <a:solidFill>
                          <a:srgbClr val="000000"/>
                        </a:solidFill>
                        <a:effectLst/>
                        <a:latin typeface="Calibri"/>
                      </a:endParaRPr>
                    </a:p>
                  </a:txBody>
                  <a:tcPr marL="7620" marR="7620" marT="7620" marB="0" anchor="b"/>
                </a:tc>
                <a:tc>
                  <a:txBody>
                    <a:bodyPr/>
                    <a:lstStyle/>
                    <a:p>
                      <a:pPr algn="l" fontAlgn="ctr"/>
                      <a:r>
                        <a:rPr lang="es-PE" sz="1200" u="none" strike="noStrike">
                          <a:effectLst/>
                        </a:rPr>
                        <a:t> S/.        653,616.00 </a:t>
                      </a:r>
                      <a:endParaRPr lang="es-PE" sz="1200" b="0" i="0" u="none" strike="noStrike">
                        <a:solidFill>
                          <a:srgbClr val="000000"/>
                        </a:solidFill>
                        <a:effectLst/>
                        <a:latin typeface="Cambria"/>
                      </a:endParaRPr>
                    </a:p>
                  </a:txBody>
                  <a:tcPr marL="7620" marR="7620" marT="7620" marB="0" anchor="ctr"/>
                </a:tc>
                <a:tc>
                  <a:txBody>
                    <a:bodyPr/>
                    <a:lstStyle/>
                    <a:p>
                      <a:pPr algn="r" fontAlgn="ctr"/>
                      <a:r>
                        <a:rPr lang="es-PE" sz="1200" u="none" strike="noStrike">
                          <a:effectLst/>
                        </a:rPr>
                        <a:t>96.76%</a:t>
                      </a:r>
                      <a:endParaRPr lang="es-PE" sz="1200" b="0" i="0" u="none" strike="noStrike">
                        <a:solidFill>
                          <a:srgbClr val="000000"/>
                        </a:solidFill>
                        <a:effectLst/>
                        <a:latin typeface="Cambria"/>
                      </a:endParaRPr>
                    </a:p>
                  </a:txBody>
                  <a:tcPr marL="7620" marR="7620" marT="7620" marB="0" anchor="ctr"/>
                </a:tc>
                <a:extLst>
                  <a:ext uri="{0D108BD9-81ED-4DB2-BD59-A6C34878D82A}">
                    <a16:rowId xmlns:a16="http://schemas.microsoft.com/office/drawing/2014/main" xmlns="" val="10004"/>
                  </a:ext>
                </a:extLst>
              </a:tr>
              <a:tr h="512555">
                <a:tc>
                  <a:txBody>
                    <a:bodyPr/>
                    <a:lstStyle/>
                    <a:p>
                      <a:pPr algn="l" fontAlgn="b"/>
                      <a:r>
                        <a:rPr lang="es-PE" sz="1200" u="none" strike="noStrike" dirty="0" smtClean="0">
                          <a:effectLst/>
                        </a:rPr>
                        <a:t>Mejoramiento de los servicios académicos de la biblioteca de la facultad de ciencias sociales de la UNMSM</a:t>
                      </a:r>
                      <a:endParaRPr lang="es-PE" sz="1200" b="0" i="0" u="none" strike="noStrike" dirty="0">
                        <a:solidFill>
                          <a:srgbClr val="000000"/>
                        </a:solidFill>
                        <a:effectLst/>
                        <a:latin typeface="Calibri"/>
                      </a:endParaRPr>
                    </a:p>
                  </a:txBody>
                  <a:tcPr marL="7620" marR="7620" marT="7620" marB="0" anchor="b"/>
                </a:tc>
                <a:tc>
                  <a:txBody>
                    <a:bodyPr/>
                    <a:lstStyle/>
                    <a:p>
                      <a:pPr algn="l" fontAlgn="ctr"/>
                      <a:r>
                        <a:rPr lang="es-PE" sz="1200" u="none" strike="noStrike">
                          <a:effectLst/>
                        </a:rPr>
                        <a:t> S/.           92,238.00 </a:t>
                      </a:r>
                      <a:endParaRPr lang="es-PE" sz="1200" b="0" i="0" u="none" strike="noStrike">
                        <a:solidFill>
                          <a:srgbClr val="000000"/>
                        </a:solidFill>
                        <a:effectLst/>
                        <a:latin typeface="Cambria"/>
                      </a:endParaRPr>
                    </a:p>
                  </a:txBody>
                  <a:tcPr marL="7620" marR="7620" marT="7620" marB="0" anchor="ctr"/>
                </a:tc>
                <a:tc>
                  <a:txBody>
                    <a:bodyPr/>
                    <a:lstStyle/>
                    <a:p>
                      <a:pPr algn="r" fontAlgn="ctr"/>
                      <a:r>
                        <a:rPr lang="es-PE" sz="1200" u="none" strike="noStrike">
                          <a:effectLst/>
                        </a:rPr>
                        <a:t>100.00%</a:t>
                      </a:r>
                      <a:endParaRPr lang="es-PE" sz="1200" b="0" i="0" u="none" strike="noStrike">
                        <a:solidFill>
                          <a:srgbClr val="000000"/>
                        </a:solidFill>
                        <a:effectLst/>
                        <a:latin typeface="Cambria"/>
                      </a:endParaRPr>
                    </a:p>
                  </a:txBody>
                  <a:tcPr marL="7620" marR="7620" marT="7620" marB="0" anchor="ctr"/>
                </a:tc>
                <a:extLst>
                  <a:ext uri="{0D108BD9-81ED-4DB2-BD59-A6C34878D82A}">
                    <a16:rowId xmlns:a16="http://schemas.microsoft.com/office/drawing/2014/main" xmlns="" val="10005"/>
                  </a:ext>
                </a:extLst>
              </a:tr>
              <a:tr h="512555">
                <a:tc>
                  <a:txBody>
                    <a:bodyPr/>
                    <a:lstStyle/>
                    <a:p>
                      <a:pPr algn="l" fontAlgn="b"/>
                      <a:r>
                        <a:rPr lang="es-PE" sz="1200" u="none" strike="noStrike" dirty="0" smtClean="0">
                          <a:effectLst/>
                        </a:rPr>
                        <a:t>Mejoramiento del servicio académico de las áreas de laboratorio de las EAP Química e Ingeniería Química – UNMSM</a:t>
                      </a:r>
                      <a:endParaRPr lang="es-PE" sz="1200" b="0" i="0" u="none" strike="noStrike" dirty="0">
                        <a:solidFill>
                          <a:srgbClr val="000000"/>
                        </a:solidFill>
                        <a:effectLst/>
                        <a:latin typeface="Calibri"/>
                      </a:endParaRPr>
                    </a:p>
                  </a:txBody>
                  <a:tcPr marL="7620" marR="7620" marT="7620" marB="0" anchor="b"/>
                </a:tc>
                <a:tc>
                  <a:txBody>
                    <a:bodyPr/>
                    <a:lstStyle/>
                    <a:p>
                      <a:pPr algn="l" fontAlgn="ctr"/>
                      <a:r>
                        <a:rPr lang="es-PE" sz="1200" u="none" strike="noStrike">
                          <a:effectLst/>
                        </a:rPr>
                        <a:t> S/.     2,867,968.00 </a:t>
                      </a:r>
                      <a:endParaRPr lang="es-PE" sz="1200" b="0" i="0" u="none" strike="noStrike">
                        <a:solidFill>
                          <a:srgbClr val="000000"/>
                        </a:solidFill>
                        <a:effectLst/>
                        <a:latin typeface="Cambria"/>
                      </a:endParaRPr>
                    </a:p>
                  </a:txBody>
                  <a:tcPr marL="7620" marR="7620" marT="7620" marB="0" anchor="ctr"/>
                </a:tc>
                <a:tc>
                  <a:txBody>
                    <a:bodyPr/>
                    <a:lstStyle/>
                    <a:p>
                      <a:pPr algn="r" fontAlgn="ctr"/>
                      <a:r>
                        <a:rPr lang="es-PE" sz="1200" u="none" strike="noStrike">
                          <a:effectLst/>
                        </a:rPr>
                        <a:t>100.00%</a:t>
                      </a:r>
                      <a:endParaRPr lang="es-PE" sz="1200" b="0" i="0" u="none" strike="noStrike">
                        <a:solidFill>
                          <a:srgbClr val="000000"/>
                        </a:solidFill>
                        <a:effectLst/>
                        <a:latin typeface="Cambria"/>
                      </a:endParaRPr>
                    </a:p>
                  </a:txBody>
                  <a:tcPr marL="7620" marR="7620" marT="7620" marB="0" anchor="ctr"/>
                </a:tc>
                <a:extLst>
                  <a:ext uri="{0D108BD9-81ED-4DB2-BD59-A6C34878D82A}">
                    <a16:rowId xmlns:a16="http://schemas.microsoft.com/office/drawing/2014/main" xmlns="" val="10006"/>
                  </a:ext>
                </a:extLst>
              </a:tr>
              <a:tr h="512555">
                <a:tc>
                  <a:txBody>
                    <a:bodyPr/>
                    <a:lstStyle/>
                    <a:p>
                      <a:pPr algn="l" fontAlgn="b"/>
                      <a:r>
                        <a:rPr lang="es-PE" sz="1200" u="none" strike="noStrike" dirty="0" smtClean="0">
                          <a:effectLst/>
                        </a:rPr>
                        <a:t>Mejoramiento de los servicios Informáticos del centro de manufactura avanzada de la facultad de Ingeniería Industrial de la UNMSM.</a:t>
                      </a:r>
                      <a:endParaRPr lang="es-PE" sz="1200" b="0" i="0" u="none" strike="noStrike" dirty="0">
                        <a:solidFill>
                          <a:srgbClr val="000000"/>
                        </a:solidFill>
                        <a:effectLst/>
                        <a:latin typeface="Calibri"/>
                      </a:endParaRPr>
                    </a:p>
                  </a:txBody>
                  <a:tcPr marL="7620" marR="7620" marT="7620" marB="0" anchor="b"/>
                </a:tc>
                <a:tc>
                  <a:txBody>
                    <a:bodyPr/>
                    <a:lstStyle/>
                    <a:p>
                      <a:pPr algn="l" fontAlgn="ctr"/>
                      <a:r>
                        <a:rPr lang="es-PE" sz="1200" u="none" strike="noStrike">
                          <a:effectLst/>
                        </a:rPr>
                        <a:t> S/.     2,838,880.00 </a:t>
                      </a:r>
                      <a:endParaRPr lang="es-PE" sz="1200" b="0" i="0" u="none" strike="noStrike">
                        <a:solidFill>
                          <a:srgbClr val="000000"/>
                        </a:solidFill>
                        <a:effectLst/>
                        <a:latin typeface="Cambria"/>
                      </a:endParaRPr>
                    </a:p>
                  </a:txBody>
                  <a:tcPr marL="7620" marR="7620" marT="7620" marB="0" anchor="ctr"/>
                </a:tc>
                <a:tc>
                  <a:txBody>
                    <a:bodyPr/>
                    <a:lstStyle/>
                    <a:p>
                      <a:pPr algn="r" fontAlgn="ctr"/>
                      <a:r>
                        <a:rPr lang="es-PE" sz="1200" u="none" strike="noStrike">
                          <a:effectLst/>
                        </a:rPr>
                        <a:t>97.26%</a:t>
                      </a:r>
                      <a:endParaRPr lang="es-PE" sz="1200" b="0" i="0" u="none" strike="noStrike">
                        <a:solidFill>
                          <a:srgbClr val="000000"/>
                        </a:solidFill>
                        <a:effectLst/>
                        <a:latin typeface="Cambria"/>
                      </a:endParaRPr>
                    </a:p>
                  </a:txBody>
                  <a:tcPr marL="7620" marR="7620" marT="7620" marB="0" anchor="ctr"/>
                </a:tc>
                <a:extLst>
                  <a:ext uri="{0D108BD9-81ED-4DB2-BD59-A6C34878D82A}">
                    <a16:rowId xmlns:a16="http://schemas.microsoft.com/office/drawing/2014/main" xmlns="" val="10007"/>
                  </a:ext>
                </a:extLst>
              </a:tr>
              <a:tr h="512555">
                <a:tc>
                  <a:txBody>
                    <a:bodyPr/>
                    <a:lstStyle/>
                    <a:p>
                      <a:pPr algn="l" fontAlgn="b"/>
                      <a:r>
                        <a:rPr lang="es-PE" sz="1200" u="none" strike="noStrike" dirty="0" smtClean="0">
                          <a:effectLst/>
                        </a:rPr>
                        <a:t>Ampliación marginal del servicio educativo en laboratorios de las áreas académicas de ciencias básicas y ciencias de salud de la UNMSM.</a:t>
                      </a:r>
                      <a:endParaRPr lang="es-PE" sz="1200" b="0" i="0" u="none" strike="noStrike" dirty="0">
                        <a:solidFill>
                          <a:srgbClr val="000000"/>
                        </a:solidFill>
                        <a:effectLst/>
                        <a:latin typeface="Calibri"/>
                      </a:endParaRPr>
                    </a:p>
                  </a:txBody>
                  <a:tcPr marL="7620" marR="7620" marT="7620" marB="0" anchor="b"/>
                </a:tc>
                <a:tc>
                  <a:txBody>
                    <a:bodyPr/>
                    <a:lstStyle/>
                    <a:p>
                      <a:pPr algn="l" fontAlgn="ctr"/>
                      <a:r>
                        <a:rPr lang="es-PE" sz="1200" u="none" strike="noStrike">
                          <a:effectLst/>
                        </a:rPr>
                        <a:t> S/.           50,644.00 </a:t>
                      </a:r>
                      <a:endParaRPr lang="es-PE" sz="1200" b="0" i="0" u="none" strike="noStrike">
                        <a:solidFill>
                          <a:srgbClr val="000000"/>
                        </a:solidFill>
                        <a:effectLst/>
                        <a:latin typeface="Cambria"/>
                      </a:endParaRPr>
                    </a:p>
                  </a:txBody>
                  <a:tcPr marL="7620" marR="7620" marT="7620" marB="0" anchor="ctr"/>
                </a:tc>
                <a:tc>
                  <a:txBody>
                    <a:bodyPr/>
                    <a:lstStyle/>
                    <a:p>
                      <a:pPr algn="r" fontAlgn="ctr"/>
                      <a:r>
                        <a:rPr lang="es-PE" sz="1200" u="none" strike="noStrike" dirty="0">
                          <a:effectLst/>
                        </a:rPr>
                        <a:t>100.00%</a:t>
                      </a:r>
                      <a:endParaRPr lang="es-PE" sz="1200" b="0" i="0" u="none" strike="noStrike" dirty="0">
                        <a:solidFill>
                          <a:srgbClr val="000000"/>
                        </a:solidFill>
                        <a:effectLst/>
                        <a:latin typeface="Cambria"/>
                      </a:endParaRPr>
                    </a:p>
                  </a:txBody>
                  <a:tcPr marL="7620" marR="7620" marT="7620" marB="0"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236116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4940" cy="6871468"/>
          </a:xfrm>
          <a:prstGeom prst="rect">
            <a:avLst/>
          </a:prstGeom>
        </p:spPr>
      </p:pic>
      <p:sp>
        <p:nvSpPr>
          <p:cNvPr id="2" name="Título 1"/>
          <p:cNvSpPr>
            <a:spLocks noGrp="1"/>
          </p:cNvSpPr>
          <p:nvPr>
            <p:ph type="ctrTitle"/>
          </p:nvPr>
        </p:nvSpPr>
        <p:spPr>
          <a:xfrm>
            <a:off x="2192354" y="3645359"/>
            <a:ext cx="7614459" cy="1080654"/>
          </a:xfrm>
        </p:spPr>
        <p:txBody>
          <a:bodyPr>
            <a:normAutofit/>
          </a:bodyPr>
          <a:lstStyle/>
          <a:p>
            <a:r>
              <a:rPr lang="es-ES" sz="5400" b="1" dirty="0" smtClean="0">
                <a:solidFill>
                  <a:schemeClr val="bg1"/>
                </a:solidFill>
                <a:latin typeface="Calibri" panose="020F0502020204030204" pitchFamily="34" charset="0"/>
                <a:cs typeface="Calibri" panose="020F0502020204030204" pitchFamily="34" charset="0"/>
              </a:rPr>
              <a:t>LOGROS</a:t>
            </a:r>
            <a:endParaRPr lang="es-ES" sz="5400" b="1" dirty="0">
              <a:solidFill>
                <a:schemeClr val="bg1"/>
              </a:solidFill>
              <a:latin typeface="Calibri" panose="020F0502020204030204" pitchFamily="34" charset="0"/>
              <a:cs typeface="Calibri" panose="020F05020202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780877"/>
            <a:ext cx="1810093" cy="2277519"/>
          </a:xfrm>
          <a:prstGeom prst="rect">
            <a:avLst/>
          </a:prstGeom>
          <a:noFill/>
          <a:ln>
            <a:noFill/>
          </a:ln>
        </p:spPr>
      </p:pic>
    </p:spTree>
    <p:extLst>
      <p:ext uri="{BB962C8B-B14F-4D97-AF65-F5344CB8AC3E}">
        <p14:creationId xmlns:p14="http://schemas.microsoft.com/office/powerpoint/2010/main" val="2768174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Google Shape;69;p18"/>
          <p:cNvSpPr txBox="1"/>
          <p:nvPr/>
        </p:nvSpPr>
        <p:spPr>
          <a:xfrm>
            <a:off x="206797" y="126034"/>
            <a:ext cx="563230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1 Título"/>
          <p:cNvSpPr txBox="1">
            <a:spLocks/>
          </p:cNvSpPr>
          <p:nvPr/>
        </p:nvSpPr>
        <p:spPr>
          <a:xfrm>
            <a:off x="407685" y="253008"/>
            <a:ext cx="4946872" cy="66297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PE" sz="4400" b="1" dirty="0" smtClean="0">
                <a:solidFill>
                  <a:schemeClr val="bg1"/>
                </a:solidFill>
                <a:latin typeface="+mn-lt"/>
              </a:rPr>
              <a:t>INFRAESTRUCTURA</a:t>
            </a:r>
            <a:endParaRPr lang="es-PE" sz="4400" b="1" dirty="0">
              <a:solidFill>
                <a:schemeClr val="bg1"/>
              </a:solidFill>
              <a:latin typeface="+mn-lt"/>
            </a:endParaRPr>
          </a:p>
        </p:txBody>
      </p:sp>
      <p:sp>
        <p:nvSpPr>
          <p:cNvPr id="6" name="CuadroTexto 5"/>
          <p:cNvSpPr txBox="1"/>
          <p:nvPr/>
        </p:nvSpPr>
        <p:spPr>
          <a:xfrm>
            <a:off x="407685" y="1125691"/>
            <a:ext cx="4780541" cy="1107996"/>
          </a:xfrm>
          <a:prstGeom prst="rect">
            <a:avLst/>
          </a:prstGeom>
          <a:noFill/>
        </p:spPr>
        <p:txBody>
          <a:bodyPr wrap="square" rtlCol="0">
            <a:spAutoFit/>
          </a:bodyPr>
          <a:lstStyle/>
          <a:p>
            <a:pPr algn="just"/>
            <a:r>
              <a:rPr lang="es-ES" sz="2400" dirty="0"/>
              <a:t>Remodelados ambientes de la </a:t>
            </a:r>
            <a:r>
              <a:rPr lang="es-ES" sz="2400" dirty="0" smtClean="0"/>
              <a:t>Biblioteca Central y nuevo mobiliario</a:t>
            </a:r>
            <a:endParaRPr lang="es-ES" sz="2400" dirty="0"/>
          </a:p>
          <a:p>
            <a:endParaRPr lang="es-ES" dirty="0">
              <a:solidFill>
                <a:schemeClr val="bg1">
                  <a:lumMod val="95000"/>
                </a:schemeClr>
              </a:solidFill>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85" y="2043652"/>
            <a:ext cx="4148050" cy="233327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37" y="3988754"/>
            <a:ext cx="4162698" cy="2341517"/>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053" y="1136845"/>
            <a:ext cx="4778764" cy="2536230"/>
          </a:xfrm>
          <a:prstGeom prst="rect">
            <a:avLst/>
          </a:prstGeom>
        </p:spPr>
      </p:pic>
      <p:sp>
        <p:nvSpPr>
          <p:cNvPr id="11" name="CuadroTexto 10"/>
          <p:cNvSpPr txBox="1"/>
          <p:nvPr/>
        </p:nvSpPr>
        <p:spPr>
          <a:xfrm>
            <a:off x="6084454" y="464479"/>
            <a:ext cx="5883965" cy="738664"/>
          </a:xfrm>
          <a:prstGeom prst="rect">
            <a:avLst/>
          </a:prstGeom>
          <a:noFill/>
        </p:spPr>
        <p:txBody>
          <a:bodyPr wrap="square" rtlCol="0">
            <a:spAutoFit/>
          </a:bodyPr>
          <a:lstStyle/>
          <a:p>
            <a:pPr algn="just"/>
            <a:r>
              <a:rPr lang="es-ES" sz="2400" dirty="0" smtClean="0"/>
              <a:t>Equipamiento Laboratorio Facultad de Letras</a:t>
            </a:r>
            <a:r>
              <a:rPr lang="es-ES" sz="2400" dirty="0" smtClean="0">
                <a:solidFill>
                  <a:schemeClr val="bg1">
                    <a:lumMod val="95000"/>
                  </a:schemeClr>
                </a:solidFill>
              </a:rPr>
              <a:t>.</a:t>
            </a:r>
            <a:endParaRPr lang="es-ES" sz="2400" dirty="0">
              <a:solidFill>
                <a:schemeClr val="bg1">
                  <a:lumMod val="95000"/>
                </a:schemeClr>
              </a:solidFill>
            </a:endParaRPr>
          </a:p>
          <a:p>
            <a:endParaRPr lang="es-ES" dirty="0">
              <a:solidFill>
                <a:schemeClr val="bg1">
                  <a:lumMod val="95000"/>
                </a:schemeClr>
              </a:solidFill>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570" y="4376930"/>
            <a:ext cx="3309731" cy="2206487"/>
          </a:xfrm>
          <a:prstGeom prst="rect">
            <a:avLst/>
          </a:prstGeom>
        </p:spPr>
      </p:pic>
      <p:sp>
        <p:nvSpPr>
          <p:cNvPr id="13" name="CuadroTexto 12"/>
          <p:cNvSpPr txBox="1"/>
          <p:nvPr/>
        </p:nvSpPr>
        <p:spPr>
          <a:xfrm>
            <a:off x="6637053" y="3832212"/>
            <a:ext cx="5305991" cy="738664"/>
          </a:xfrm>
          <a:prstGeom prst="rect">
            <a:avLst/>
          </a:prstGeom>
          <a:noFill/>
        </p:spPr>
        <p:txBody>
          <a:bodyPr wrap="square" rtlCol="0">
            <a:spAutoFit/>
          </a:bodyPr>
          <a:lstStyle/>
          <a:p>
            <a:pPr algn="just"/>
            <a:r>
              <a:rPr lang="es-ES" sz="2400" dirty="0" smtClean="0"/>
              <a:t>Remodelación de la Biblioteca de la FISI</a:t>
            </a:r>
            <a:endParaRPr lang="es-ES" sz="2400" dirty="0"/>
          </a:p>
          <a:p>
            <a:endParaRPr lang="es-ES" dirty="0">
              <a:solidFill>
                <a:schemeClr val="bg1">
                  <a:lumMod val="95000"/>
                </a:schemeClr>
              </a:solidFill>
            </a:endParaRPr>
          </a:p>
        </p:txBody>
      </p:sp>
    </p:spTree>
    <p:extLst>
      <p:ext uri="{BB962C8B-B14F-4D97-AF65-F5344CB8AC3E}">
        <p14:creationId xmlns:p14="http://schemas.microsoft.com/office/powerpoint/2010/main" val="3001985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288512" y="455181"/>
            <a:ext cx="3182797" cy="130425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88512" y="701109"/>
            <a:ext cx="3207025" cy="812401"/>
          </a:xfrm>
        </p:spPr>
        <p:txBody>
          <a:bodyPr>
            <a:normAutofit fontScale="90000"/>
          </a:bodyPr>
          <a:lstStyle/>
          <a:p>
            <a:r>
              <a:rPr lang="es-PE" sz="4300" b="1" dirty="0">
                <a:solidFill>
                  <a:schemeClr val="bg1"/>
                </a:solidFill>
                <a:latin typeface="+mn-lt"/>
                <a:ea typeface="Source Sans Pro"/>
                <a:cs typeface="Source Sans Pro"/>
                <a:sym typeface="Source Sans Pro"/>
              </a:rPr>
              <a:t>RECURSOS </a:t>
            </a:r>
            <a:r>
              <a:rPr lang="es-PE" sz="4300" b="1" dirty="0" smtClean="0">
                <a:solidFill>
                  <a:schemeClr val="bg1"/>
                </a:solidFill>
                <a:latin typeface="+mn-lt"/>
                <a:ea typeface="Source Sans Pro"/>
                <a:cs typeface="Source Sans Pro"/>
                <a:sym typeface="Source Sans Pro"/>
              </a:rPr>
              <a:t/>
            </a:r>
            <a:br>
              <a:rPr lang="es-PE" sz="4300" b="1" dirty="0" smtClean="0">
                <a:solidFill>
                  <a:schemeClr val="bg1"/>
                </a:solidFill>
                <a:latin typeface="+mn-lt"/>
                <a:ea typeface="Source Sans Pro"/>
                <a:cs typeface="Source Sans Pro"/>
                <a:sym typeface="Source Sans Pro"/>
              </a:rPr>
            </a:br>
            <a:r>
              <a:rPr lang="es-PE" sz="4300" b="1" dirty="0" smtClean="0">
                <a:solidFill>
                  <a:schemeClr val="bg1"/>
                </a:solidFill>
                <a:latin typeface="+mn-lt"/>
                <a:ea typeface="Source Sans Pro"/>
                <a:cs typeface="Source Sans Pro"/>
                <a:sym typeface="Source Sans Pro"/>
              </a:rPr>
              <a:t>ADICIONALES</a:t>
            </a:r>
            <a:endParaRPr lang="es-PE" b="1" dirty="0">
              <a:solidFill>
                <a:schemeClr val="bg1"/>
              </a:solidFill>
              <a:latin typeface="+mn-lt"/>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194315601"/>
              </p:ext>
            </p:extLst>
          </p:nvPr>
        </p:nvGraphicFramePr>
        <p:xfrm>
          <a:off x="3637722" y="79513"/>
          <a:ext cx="8328991" cy="6649277"/>
        </p:xfrm>
        <a:graphic>
          <a:graphicData uri="http://schemas.openxmlformats.org/drawingml/2006/table">
            <a:tbl>
              <a:tblPr>
                <a:tableStyleId>{5C22544A-7EE6-4342-B048-85BDC9FD1C3A}</a:tableStyleId>
              </a:tblPr>
              <a:tblGrid>
                <a:gridCol w="1206149">
                  <a:extLst>
                    <a:ext uri="{9D8B030D-6E8A-4147-A177-3AD203B41FA5}">
                      <a16:colId xmlns:a16="http://schemas.microsoft.com/office/drawing/2014/main" xmlns="" val="20000"/>
                    </a:ext>
                  </a:extLst>
                </a:gridCol>
                <a:gridCol w="776879">
                  <a:extLst>
                    <a:ext uri="{9D8B030D-6E8A-4147-A177-3AD203B41FA5}">
                      <a16:colId xmlns:a16="http://schemas.microsoft.com/office/drawing/2014/main" xmlns="" val="20001"/>
                    </a:ext>
                  </a:extLst>
                </a:gridCol>
                <a:gridCol w="1667234">
                  <a:extLst>
                    <a:ext uri="{9D8B030D-6E8A-4147-A177-3AD203B41FA5}">
                      <a16:colId xmlns:a16="http://schemas.microsoft.com/office/drawing/2014/main" xmlns="" val="20002"/>
                    </a:ext>
                  </a:extLst>
                </a:gridCol>
                <a:gridCol w="1099850">
                  <a:extLst>
                    <a:ext uri="{9D8B030D-6E8A-4147-A177-3AD203B41FA5}">
                      <a16:colId xmlns:a16="http://schemas.microsoft.com/office/drawing/2014/main" xmlns="" val="20003"/>
                    </a:ext>
                  </a:extLst>
                </a:gridCol>
                <a:gridCol w="1588674">
                  <a:extLst>
                    <a:ext uri="{9D8B030D-6E8A-4147-A177-3AD203B41FA5}">
                      <a16:colId xmlns:a16="http://schemas.microsoft.com/office/drawing/2014/main" xmlns="" val="20004"/>
                    </a:ext>
                  </a:extLst>
                </a:gridCol>
                <a:gridCol w="968916">
                  <a:extLst>
                    <a:ext uri="{9D8B030D-6E8A-4147-A177-3AD203B41FA5}">
                      <a16:colId xmlns:a16="http://schemas.microsoft.com/office/drawing/2014/main" xmlns="" val="20005"/>
                    </a:ext>
                  </a:extLst>
                </a:gridCol>
                <a:gridCol w="1021289">
                  <a:extLst>
                    <a:ext uri="{9D8B030D-6E8A-4147-A177-3AD203B41FA5}">
                      <a16:colId xmlns:a16="http://schemas.microsoft.com/office/drawing/2014/main" xmlns="" val="20006"/>
                    </a:ext>
                  </a:extLst>
                </a:gridCol>
              </a:tblGrid>
              <a:tr h="358805">
                <a:tc>
                  <a:txBody>
                    <a:bodyPr/>
                    <a:lstStyle/>
                    <a:p>
                      <a:pPr algn="ctr" fontAlgn="ctr"/>
                      <a:r>
                        <a:rPr lang="es-PE" sz="800" b="1" u="none" strike="noStrike" dirty="0" smtClean="0">
                          <a:effectLst/>
                        </a:rPr>
                        <a:t>Líneas </a:t>
                      </a:r>
                      <a:r>
                        <a:rPr lang="es-PE" sz="800" b="1" u="none" strike="noStrike" dirty="0">
                          <a:effectLst/>
                        </a:rPr>
                        <a:t>de </a:t>
                      </a:r>
                      <a:r>
                        <a:rPr lang="es-PE" sz="800" b="1" u="none" strike="noStrike" dirty="0" smtClean="0">
                          <a:effectLst/>
                        </a:rPr>
                        <a:t>Intervención</a:t>
                      </a:r>
                      <a:endParaRPr lang="es-PE" sz="800" b="1" i="0" u="none" strike="noStrike" dirty="0">
                        <a:solidFill>
                          <a:srgbClr val="000000"/>
                        </a:solidFill>
                        <a:effectLst/>
                        <a:latin typeface="Century Gothic"/>
                      </a:endParaRPr>
                    </a:p>
                  </a:txBody>
                  <a:tcPr marL="3430" marR="3430" marT="3430" marB="0" anchor="ctr"/>
                </a:tc>
                <a:tc>
                  <a:txBody>
                    <a:bodyPr/>
                    <a:lstStyle/>
                    <a:p>
                      <a:pPr algn="ctr" fontAlgn="ctr"/>
                      <a:r>
                        <a:rPr lang="es-PE" sz="800" b="1" u="none" strike="noStrike" dirty="0">
                          <a:effectLst/>
                        </a:rPr>
                        <a:t>N° PROYECTO</a:t>
                      </a:r>
                      <a:endParaRPr lang="es-PE" sz="800" b="1" i="0" u="none" strike="noStrike" dirty="0">
                        <a:solidFill>
                          <a:srgbClr val="000000"/>
                        </a:solidFill>
                        <a:effectLst/>
                        <a:latin typeface="Century Gothic"/>
                      </a:endParaRPr>
                    </a:p>
                  </a:txBody>
                  <a:tcPr marL="3430" marR="3430" marT="3430" marB="0" anchor="ctr"/>
                </a:tc>
                <a:tc>
                  <a:txBody>
                    <a:bodyPr/>
                    <a:lstStyle/>
                    <a:p>
                      <a:pPr algn="ctr" fontAlgn="ctr"/>
                      <a:r>
                        <a:rPr lang="es-PE" sz="800" b="1" u="none" strike="noStrike" dirty="0">
                          <a:effectLst/>
                        </a:rPr>
                        <a:t>PROYECTO</a:t>
                      </a:r>
                      <a:endParaRPr lang="es-PE" sz="800" b="1" i="0" u="none" strike="noStrike" dirty="0">
                        <a:solidFill>
                          <a:srgbClr val="000000"/>
                        </a:solidFill>
                        <a:effectLst/>
                        <a:latin typeface="Century Gothic"/>
                      </a:endParaRPr>
                    </a:p>
                  </a:txBody>
                  <a:tcPr marL="3430" marR="3430" marT="3430" marB="0" anchor="ctr"/>
                </a:tc>
                <a:tc>
                  <a:txBody>
                    <a:bodyPr/>
                    <a:lstStyle/>
                    <a:p>
                      <a:pPr algn="ctr" fontAlgn="ctr"/>
                      <a:r>
                        <a:rPr lang="es-PE" sz="800" b="1" u="none" strike="noStrike" dirty="0">
                          <a:effectLst/>
                        </a:rPr>
                        <a:t>Dependencia</a:t>
                      </a:r>
                      <a:endParaRPr lang="es-PE" sz="800" b="1" i="0" u="none" strike="noStrike" dirty="0">
                        <a:solidFill>
                          <a:srgbClr val="000000"/>
                        </a:solidFill>
                        <a:effectLst/>
                        <a:latin typeface="Century Gothic"/>
                      </a:endParaRPr>
                    </a:p>
                  </a:txBody>
                  <a:tcPr marL="3430" marR="3430" marT="3430" marB="0" anchor="ctr"/>
                </a:tc>
                <a:tc>
                  <a:txBody>
                    <a:bodyPr/>
                    <a:lstStyle/>
                    <a:p>
                      <a:pPr algn="ctr" fontAlgn="ctr"/>
                      <a:r>
                        <a:rPr lang="es-PE" sz="800" b="1" u="none" strike="noStrike" dirty="0" smtClean="0">
                          <a:effectLst/>
                        </a:rPr>
                        <a:t>Descripción </a:t>
                      </a:r>
                      <a:r>
                        <a:rPr lang="es-PE" sz="800" b="1" u="none" strike="noStrike" dirty="0">
                          <a:effectLst/>
                        </a:rPr>
                        <a:t>Especifica de la </a:t>
                      </a:r>
                      <a:r>
                        <a:rPr lang="es-PE" sz="800" b="1" u="none" strike="noStrike" dirty="0" smtClean="0">
                          <a:effectLst/>
                        </a:rPr>
                        <a:t>Intervención</a:t>
                      </a:r>
                      <a:endParaRPr lang="es-PE" sz="800" b="1" i="0" u="none" strike="noStrike" dirty="0">
                        <a:solidFill>
                          <a:srgbClr val="000000"/>
                        </a:solidFill>
                        <a:effectLst/>
                        <a:latin typeface="Century Gothic"/>
                      </a:endParaRPr>
                    </a:p>
                  </a:txBody>
                  <a:tcPr marL="3430" marR="3430" marT="3430" marB="0" anchor="ctr"/>
                </a:tc>
                <a:tc>
                  <a:txBody>
                    <a:bodyPr/>
                    <a:lstStyle/>
                    <a:p>
                      <a:pPr algn="ctr" fontAlgn="ctr"/>
                      <a:r>
                        <a:rPr lang="es-PE" sz="800" b="1" u="none" strike="noStrike" dirty="0">
                          <a:effectLst/>
                        </a:rPr>
                        <a:t>POR ACTIVIDAD</a:t>
                      </a:r>
                      <a:endParaRPr lang="es-PE" sz="800" b="1" i="0" u="none" strike="noStrike" dirty="0">
                        <a:solidFill>
                          <a:srgbClr val="000000"/>
                        </a:solidFill>
                        <a:effectLst/>
                        <a:latin typeface="Century Gothic"/>
                      </a:endParaRPr>
                    </a:p>
                  </a:txBody>
                  <a:tcPr marL="3430" marR="3430" marT="3430" marB="0" anchor="ctr"/>
                </a:tc>
                <a:tc>
                  <a:txBody>
                    <a:bodyPr/>
                    <a:lstStyle/>
                    <a:p>
                      <a:pPr algn="ctr" fontAlgn="ctr"/>
                      <a:r>
                        <a:rPr lang="es-PE" sz="800" b="1" u="none" strike="noStrike" dirty="0">
                          <a:effectLst/>
                        </a:rPr>
                        <a:t>Total</a:t>
                      </a:r>
                      <a:endParaRPr lang="es-PE" sz="800" b="1" i="0" u="none" strike="noStrike" dirty="0">
                        <a:solidFill>
                          <a:srgbClr val="000000"/>
                        </a:solidFill>
                        <a:effectLst/>
                        <a:latin typeface="Century Gothic"/>
                      </a:endParaRPr>
                    </a:p>
                  </a:txBody>
                  <a:tcPr marL="3430" marR="3430" marT="3430" marB="0" anchor="ctr"/>
                </a:tc>
                <a:extLst>
                  <a:ext uri="{0D108BD9-81ED-4DB2-BD59-A6C34878D82A}">
                    <a16:rowId xmlns:a16="http://schemas.microsoft.com/office/drawing/2014/main" xmlns="" val="10000"/>
                  </a:ext>
                </a:extLst>
              </a:tr>
              <a:tr h="603843">
                <a:tc rowSpan="8">
                  <a:txBody>
                    <a:bodyPr/>
                    <a:lstStyle/>
                    <a:p>
                      <a:pPr algn="ctr" fontAlgn="ctr"/>
                      <a:r>
                        <a:rPr lang="es-PE" sz="700" u="none" strike="noStrike" dirty="0">
                          <a:effectLst/>
                        </a:rPr>
                        <a:t>Equipamiento Especializado en Investigación - Reposición de Equipos</a:t>
                      </a:r>
                      <a:endParaRPr lang="es-PE" sz="700" b="1" i="0" u="none" strike="noStrike" dirty="0">
                        <a:solidFill>
                          <a:srgbClr val="000000"/>
                        </a:solidFill>
                        <a:effectLst/>
                        <a:latin typeface="Century Gothic"/>
                      </a:endParaRPr>
                    </a:p>
                  </a:txBody>
                  <a:tcPr marL="3430" marR="3430" marT="3430" marB="0" anchor="ctr"/>
                </a:tc>
                <a:tc rowSpan="3">
                  <a:txBody>
                    <a:bodyPr/>
                    <a:lstStyle/>
                    <a:p>
                      <a:pPr algn="ctr" fontAlgn="ctr"/>
                      <a:r>
                        <a:rPr lang="es-PE" sz="700" u="none" strike="noStrike">
                          <a:effectLst/>
                        </a:rPr>
                        <a:t>2172290</a:t>
                      </a:r>
                      <a:endParaRPr lang="es-PE" sz="700" b="1" i="0" u="none" strike="noStrike">
                        <a:solidFill>
                          <a:srgbClr val="000000"/>
                        </a:solidFill>
                        <a:effectLst/>
                        <a:latin typeface="Century Gothic"/>
                      </a:endParaRPr>
                    </a:p>
                  </a:txBody>
                  <a:tcPr marL="3430" marR="3430" marT="3430" marB="0" anchor="ctr"/>
                </a:tc>
                <a:tc rowSpan="3">
                  <a:txBody>
                    <a:bodyPr/>
                    <a:lstStyle/>
                    <a:p>
                      <a:pPr algn="l" fontAlgn="ctr"/>
                      <a:r>
                        <a:rPr lang="es-PE" sz="700" u="none" strike="noStrike">
                          <a:effectLst/>
                        </a:rPr>
                        <a:t>Mejoramiento de los Servicios Académicos de las Areas de Laboratorios de las EAP Química e Ingeniería Química - UNMSM.</a:t>
                      </a:r>
                      <a:endParaRPr lang="es-PE" sz="700" b="0" i="0" u="none" strike="noStrike">
                        <a:solidFill>
                          <a:srgbClr val="000000"/>
                        </a:solidFill>
                        <a:effectLst/>
                        <a:latin typeface="Century Gothic"/>
                      </a:endParaRPr>
                    </a:p>
                  </a:txBody>
                  <a:tcPr marL="3430" marR="3430" marT="3430" marB="0" anchor="ctr"/>
                </a:tc>
                <a:tc rowSpan="3">
                  <a:txBody>
                    <a:bodyPr/>
                    <a:lstStyle/>
                    <a:p>
                      <a:pPr algn="ctr" fontAlgn="ctr"/>
                      <a:r>
                        <a:rPr lang="es-PE" sz="700" u="none" strike="noStrike" dirty="0">
                          <a:effectLst/>
                        </a:rPr>
                        <a:t>Facultad de Química</a:t>
                      </a:r>
                      <a:endParaRPr lang="es-PE" sz="700" b="0"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a:effectLst/>
                        </a:rPr>
                        <a:t>Adquisicion de Equipo de Microscopio Raman 2D y 3D con Tecnologia Cromatico Confocal </a:t>
                      </a:r>
                      <a:endParaRPr lang="es-PE" sz="700" b="0" i="0" u="none" strike="noStrike">
                        <a:solidFill>
                          <a:srgbClr val="000000"/>
                        </a:solidFill>
                        <a:effectLst/>
                        <a:latin typeface="Century Gothic"/>
                      </a:endParaRPr>
                    </a:p>
                  </a:txBody>
                  <a:tcPr marL="3430" marR="3430" marT="3430" marB="0" anchor="ctr"/>
                </a:tc>
                <a:tc rowSpan="3">
                  <a:txBody>
                    <a:bodyPr/>
                    <a:lstStyle/>
                    <a:p>
                      <a:pPr algn="l" fontAlgn="ctr"/>
                      <a:r>
                        <a:rPr lang="es-PE" sz="700" u="none" strike="noStrike" dirty="0">
                          <a:effectLst/>
                        </a:rPr>
                        <a:t> S/.         2,735,169.80 </a:t>
                      </a:r>
                      <a:endParaRPr lang="es-PE" sz="700" b="0" i="0" u="none" strike="noStrike" dirty="0">
                        <a:solidFill>
                          <a:srgbClr val="000000"/>
                        </a:solidFill>
                        <a:effectLst/>
                        <a:latin typeface="Century Gothic"/>
                      </a:endParaRPr>
                    </a:p>
                  </a:txBody>
                  <a:tcPr marL="3430" marR="3430" marT="3430" marB="0" anchor="ctr"/>
                </a:tc>
                <a:tc rowSpan="8">
                  <a:txBody>
                    <a:bodyPr/>
                    <a:lstStyle/>
                    <a:p>
                      <a:pPr algn="l" fontAlgn="ctr"/>
                      <a:r>
                        <a:rPr lang="es-PE" sz="700" u="none" strike="noStrike" dirty="0">
                          <a:effectLst/>
                        </a:rPr>
                        <a:t> S/.         7,226,878.68 </a:t>
                      </a:r>
                      <a:endParaRPr lang="es-PE" sz="700" b="0" i="0" u="none" strike="noStrike" dirty="0">
                        <a:solidFill>
                          <a:srgbClr val="000000"/>
                        </a:solidFill>
                        <a:effectLst/>
                        <a:latin typeface="Century Gothic"/>
                      </a:endParaRPr>
                    </a:p>
                  </a:txBody>
                  <a:tcPr marL="3430" marR="3430" marT="3430" marB="0" anchor="ctr"/>
                </a:tc>
                <a:extLst>
                  <a:ext uri="{0D108BD9-81ED-4DB2-BD59-A6C34878D82A}">
                    <a16:rowId xmlns:a16="http://schemas.microsoft.com/office/drawing/2014/main" xmlns="" val="10001"/>
                  </a:ext>
                </a:extLst>
              </a:tr>
              <a:tr h="603843">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700" u="none" strike="noStrike">
                          <a:effectLst/>
                        </a:rPr>
                        <a:t>Adquisición de Equipo de Equipo de Difracción de Rayos X Tipo Monocristal</a:t>
                      </a:r>
                      <a:endParaRPr lang="es-PE" sz="700" b="0" i="0" u="none" strike="noStrike">
                        <a:solidFill>
                          <a:srgbClr val="000000"/>
                        </a:solidFill>
                        <a:effectLst/>
                        <a:latin typeface="Century Gothic"/>
                      </a:endParaRPr>
                    </a:p>
                  </a:txBody>
                  <a:tcPr marL="3430" marR="3430" marT="3430" marB="0" anchor="ct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xmlns="" val="10002"/>
                  </a:ext>
                </a:extLst>
              </a:tr>
              <a:tr h="603843">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700" u="none" strike="noStrike">
                          <a:effectLst/>
                        </a:rPr>
                        <a:t>Adquisicion de Difractor de Polvo de Rayos X de Sobremesa</a:t>
                      </a:r>
                      <a:endParaRPr lang="es-PE" sz="700" b="0" i="0" u="none" strike="noStrike">
                        <a:solidFill>
                          <a:srgbClr val="000000"/>
                        </a:solidFill>
                        <a:effectLst/>
                        <a:latin typeface="Century Gothic"/>
                      </a:endParaRPr>
                    </a:p>
                  </a:txBody>
                  <a:tcPr marL="3430" marR="3430" marT="3430" marB="0" anchor="ct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xmlns="" val="10003"/>
                  </a:ext>
                </a:extLst>
              </a:tr>
              <a:tr h="752615">
                <a:tc vMerge="1">
                  <a:txBody>
                    <a:bodyPr/>
                    <a:lstStyle/>
                    <a:p>
                      <a:endParaRPr lang="es-PE"/>
                    </a:p>
                  </a:txBody>
                  <a:tcPr/>
                </a:tc>
                <a:tc>
                  <a:txBody>
                    <a:bodyPr/>
                    <a:lstStyle/>
                    <a:p>
                      <a:pPr algn="ctr" fontAlgn="ctr"/>
                      <a:r>
                        <a:rPr lang="es-PE" sz="700" u="none" strike="noStrike">
                          <a:effectLst/>
                        </a:rPr>
                        <a:t>2251293</a:t>
                      </a:r>
                      <a:endParaRPr lang="es-PE" sz="700" b="1"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a:effectLst/>
                        </a:rPr>
                        <a:t>Mejoramiento de los Servicios de Laboratorios de la EAP Ingeniería Geográfica FIGMMG - UNMSM</a:t>
                      </a:r>
                      <a:endParaRPr lang="es-PE" sz="700" b="0" i="0" u="none" strike="noStrike">
                        <a:solidFill>
                          <a:srgbClr val="000000"/>
                        </a:solidFill>
                        <a:effectLst/>
                        <a:latin typeface="Century Gothic"/>
                      </a:endParaRPr>
                    </a:p>
                  </a:txBody>
                  <a:tcPr marL="3430" marR="3430" marT="3430" marB="0" anchor="ctr"/>
                </a:tc>
                <a:tc>
                  <a:txBody>
                    <a:bodyPr/>
                    <a:lstStyle/>
                    <a:p>
                      <a:pPr algn="ctr" fontAlgn="ctr"/>
                      <a:r>
                        <a:rPr lang="es-PE" sz="700" u="none" strike="noStrike" dirty="0">
                          <a:effectLst/>
                        </a:rPr>
                        <a:t>Facultad de </a:t>
                      </a:r>
                      <a:r>
                        <a:rPr lang="es-PE" sz="700" u="none" strike="noStrike" dirty="0" smtClean="0">
                          <a:effectLst/>
                        </a:rPr>
                        <a:t>ingeniería Geográfica</a:t>
                      </a:r>
                      <a:endParaRPr lang="es-PE" sz="700" b="0"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a:effectLst/>
                        </a:rPr>
                        <a:t>Adquisicion de Hardware para la implementacion de cuatro estaciones fotogrametricas</a:t>
                      </a:r>
                      <a:endParaRPr lang="es-PE" sz="700" b="0"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dirty="0">
                          <a:effectLst/>
                        </a:rPr>
                        <a:t> S/.            145,005.44 </a:t>
                      </a:r>
                      <a:endParaRPr lang="es-PE" sz="700" b="0" i="0" u="none" strike="noStrike" dirty="0">
                        <a:solidFill>
                          <a:srgbClr val="000000"/>
                        </a:solidFill>
                        <a:effectLst/>
                        <a:latin typeface="Century Gothic"/>
                      </a:endParaRPr>
                    </a:p>
                  </a:txBody>
                  <a:tcPr marL="3430" marR="3430" marT="3430" marB="0" anchor="ctr"/>
                </a:tc>
                <a:tc vMerge="1">
                  <a:txBody>
                    <a:bodyPr/>
                    <a:lstStyle/>
                    <a:p>
                      <a:endParaRPr lang="es-PE"/>
                    </a:p>
                  </a:txBody>
                  <a:tcPr/>
                </a:tc>
                <a:extLst>
                  <a:ext uri="{0D108BD9-81ED-4DB2-BD59-A6C34878D82A}">
                    <a16:rowId xmlns:a16="http://schemas.microsoft.com/office/drawing/2014/main" xmlns="" val="10004"/>
                  </a:ext>
                </a:extLst>
              </a:tr>
              <a:tr h="525081">
                <a:tc vMerge="1">
                  <a:txBody>
                    <a:bodyPr/>
                    <a:lstStyle/>
                    <a:p>
                      <a:endParaRPr lang="es-PE"/>
                    </a:p>
                  </a:txBody>
                  <a:tcPr/>
                </a:tc>
                <a:tc rowSpan="2">
                  <a:txBody>
                    <a:bodyPr/>
                    <a:lstStyle/>
                    <a:p>
                      <a:pPr algn="ctr" fontAlgn="ctr"/>
                      <a:r>
                        <a:rPr lang="es-PE" sz="700" u="none" strike="noStrike">
                          <a:effectLst/>
                        </a:rPr>
                        <a:t>2216949</a:t>
                      </a:r>
                      <a:endParaRPr lang="es-PE" sz="700" b="1" i="0" u="none" strike="noStrike">
                        <a:solidFill>
                          <a:srgbClr val="000000"/>
                        </a:solidFill>
                        <a:effectLst/>
                        <a:latin typeface="Century Gothic"/>
                      </a:endParaRPr>
                    </a:p>
                  </a:txBody>
                  <a:tcPr marL="3430" marR="3430" marT="3430" marB="0" anchor="ctr"/>
                </a:tc>
                <a:tc rowSpan="2">
                  <a:txBody>
                    <a:bodyPr/>
                    <a:lstStyle/>
                    <a:p>
                      <a:pPr algn="ctr" fontAlgn="ctr"/>
                      <a:r>
                        <a:rPr lang="es-PE" sz="700" u="none" strike="noStrike">
                          <a:effectLst/>
                        </a:rPr>
                        <a:t>Mejoramiento del Servicio de Laboratorios en la Facultad de Ingeniería Electrónica y Electrica de la UNMSM.</a:t>
                      </a:r>
                      <a:endParaRPr lang="es-PE" sz="700" b="0" i="0" u="none" strike="noStrike">
                        <a:solidFill>
                          <a:srgbClr val="000000"/>
                        </a:solidFill>
                        <a:effectLst/>
                        <a:latin typeface="Century Gothic"/>
                      </a:endParaRPr>
                    </a:p>
                  </a:txBody>
                  <a:tcPr marL="3430" marR="3430" marT="3430" marB="0" anchor="ctr"/>
                </a:tc>
                <a:tc rowSpan="2">
                  <a:txBody>
                    <a:bodyPr/>
                    <a:lstStyle/>
                    <a:p>
                      <a:pPr algn="ctr" fontAlgn="ctr"/>
                      <a:r>
                        <a:rPr lang="es-PE" sz="700" u="none" strike="noStrike" dirty="0">
                          <a:effectLst/>
                        </a:rPr>
                        <a:t>Facultad de </a:t>
                      </a:r>
                      <a:r>
                        <a:rPr lang="es-PE" sz="700" u="none" strike="noStrike" dirty="0" smtClean="0">
                          <a:effectLst/>
                        </a:rPr>
                        <a:t>Ingeniería Eléctrica </a:t>
                      </a:r>
                      <a:r>
                        <a:rPr lang="es-PE" sz="700" u="none" strike="noStrike" dirty="0">
                          <a:effectLst/>
                        </a:rPr>
                        <a:t>y </a:t>
                      </a:r>
                      <a:r>
                        <a:rPr lang="es-PE" sz="700" u="none" strike="noStrike" dirty="0" smtClean="0">
                          <a:effectLst/>
                        </a:rPr>
                        <a:t>Electrónica</a:t>
                      </a:r>
                      <a:endParaRPr lang="es-PE" sz="700" b="0"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a:effectLst/>
                        </a:rPr>
                        <a:t>(03) Generador Vectorial de Señales (Incluye Licencia)</a:t>
                      </a:r>
                      <a:endParaRPr lang="es-PE" sz="700" b="0" i="0" u="none" strike="noStrike">
                        <a:solidFill>
                          <a:srgbClr val="000000"/>
                        </a:solidFill>
                        <a:effectLst/>
                        <a:latin typeface="Century Gothic"/>
                      </a:endParaRPr>
                    </a:p>
                  </a:txBody>
                  <a:tcPr marL="3430" marR="3430" marT="3430" marB="0" anchor="ctr"/>
                </a:tc>
                <a:tc rowSpan="2">
                  <a:txBody>
                    <a:bodyPr/>
                    <a:lstStyle/>
                    <a:p>
                      <a:pPr algn="l" fontAlgn="ctr"/>
                      <a:r>
                        <a:rPr lang="es-PE" sz="700" u="none" strike="noStrike" dirty="0">
                          <a:effectLst/>
                        </a:rPr>
                        <a:t> S/.            851,087.40 </a:t>
                      </a:r>
                      <a:endParaRPr lang="es-PE" sz="700" b="0" i="0" u="none" strike="noStrike" dirty="0">
                        <a:solidFill>
                          <a:srgbClr val="000000"/>
                        </a:solidFill>
                        <a:effectLst/>
                        <a:latin typeface="Century Gothic"/>
                      </a:endParaRPr>
                    </a:p>
                  </a:txBody>
                  <a:tcPr marL="3430" marR="3430" marT="3430" marB="0" anchor="ctr"/>
                </a:tc>
                <a:tc vMerge="1">
                  <a:txBody>
                    <a:bodyPr/>
                    <a:lstStyle/>
                    <a:p>
                      <a:endParaRPr lang="es-PE"/>
                    </a:p>
                  </a:txBody>
                  <a:tcPr/>
                </a:tc>
                <a:extLst>
                  <a:ext uri="{0D108BD9-81ED-4DB2-BD59-A6C34878D82A}">
                    <a16:rowId xmlns:a16="http://schemas.microsoft.com/office/drawing/2014/main" xmlns="" val="10005"/>
                  </a:ext>
                </a:extLst>
              </a:tr>
              <a:tr h="533833">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700" u="none" strike="noStrike">
                          <a:effectLst/>
                        </a:rPr>
                        <a:t>(03) Analizador Vectorial de Red</a:t>
                      </a:r>
                      <a:endParaRPr lang="es-PE" sz="700" b="0" i="0" u="none" strike="noStrike">
                        <a:solidFill>
                          <a:srgbClr val="000000"/>
                        </a:solidFill>
                        <a:effectLst/>
                        <a:latin typeface="Century Gothic"/>
                      </a:endParaRPr>
                    </a:p>
                  </a:txBody>
                  <a:tcPr marL="3430" marR="3430" marT="3430" marB="0" anchor="ct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xmlns="" val="10006"/>
                  </a:ext>
                </a:extLst>
              </a:tr>
              <a:tr h="1141178">
                <a:tc vMerge="1">
                  <a:txBody>
                    <a:bodyPr/>
                    <a:lstStyle/>
                    <a:p>
                      <a:endParaRPr lang="es-PE"/>
                    </a:p>
                  </a:txBody>
                  <a:tcPr/>
                </a:tc>
                <a:tc>
                  <a:txBody>
                    <a:bodyPr/>
                    <a:lstStyle/>
                    <a:p>
                      <a:pPr algn="ctr" fontAlgn="ctr"/>
                      <a:r>
                        <a:rPr lang="es-PE" sz="700" u="none" strike="noStrike">
                          <a:effectLst/>
                        </a:rPr>
                        <a:t>2216908</a:t>
                      </a:r>
                      <a:endParaRPr lang="es-PE" sz="700" b="1"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dirty="0">
                          <a:effectLst/>
                        </a:rPr>
                        <a:t>Mejoramiento de los Servicios Académicos de las </a:t>
                      </a:r>
                      <a:r>
                        <a:rPr lang="es-PE" sz="700" u="none" strike="noStrike" dirty="0" err="1">
                          <a:effectLst/>
                        </a:rPr>
                        <a:t>EAPs</a:t>
                      </a:r>
                      <a:r>
                        <a:rPr lang="es-PE" sz="700" u="none" strike="noStrike" dirty="0">
                          <a:effectLst/>
                        </a:rPr>
                        <a:t> de Lingüística, Literatura, Arte, Filosofía, Danza, Conservación y Restauración de la Facultad de  Letras y Ciencias Humanas de la UNMSM.</a:t>
                      </a:r>
                      <a:endParaRPr lang="es-PE" sz="700" b="0"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dirty="0">
                          <a:effectLst/>
                        </a:rPr>
                        <a:t>Facultad de Letras y Ciencias Humanas</a:t>
                      </a:r>
                      <a:endParaRPr lang="es-PE" sz="700" b="0"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a:effectLst/>
                        </a:rPr>
                        <a:t>Adquisicion de Hardware y Software para implementar internet inalambrico</a:t>
                      </a:r>
                      <a:endParaRPr lang="es-PE" sz="700" b="0"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dirty="0">
                          <a:effectLst/>
                        </a:rPr>
                        <a:t> S/.            653,616.04 </a:t>
                      </a:r>
                      <a:endParaRPr lang="es-PE" sz="700" b="0" i="0" u="none" strike="noStrike" dirty="0">
                        <a:solidFill>
                          <a:srgbClr val="000000"/>
                        </a:solidFill>
                        <a:effectLst/>
                        <a:latin typeface="Century Gothic"/>
                      </a:endParaRPr>
                    </a:p>
                  </a:txBody>
                  <a:tcPr marL="3430" marR="3430" marT="3430" marB="0" anchor="ctr"/>
                </a:tc>
                <a:tc vMerge="1">
                  <a:txBody>
                    <a:bodyPr/>
                    <a:lstStyle/>
                    <a:p>
                      <a:endParaRPr lang="es-PE"/>
                    </a:p>
                  </a:txBody>
                  <a:tcPr/>
                </a:tc>
                <a:extLst>
                  <a:ext uri="{0D108BD9-81ED-4DB2-BD59-A6C34878D82A}">
                    <a16:rowId xmlns:a16="http://schemas.microsoft.com/office/drawing/2014/main" xmlns="" val="10007"/>
                  </a:ext>
                </a:extLst>
              </a:tr>
              <a:tr h="763118">
                <a:tc vMerge="1">
                  <a:txBody>
                    <a:bodyPr/>
                    <a:lstStyle/>
                    <a:p>
                      <a:endParaRPr lang="es-PE"/>
                    </a:p>
                  </a:txBody>
                  <a:tcPr/>
                </a:tc>
                <a:tc>
                  <a:txBody>
                    <a:bodyPr/>
                    <a:lstStyle/>
                    <a:p>
                      <a:pPr algn="ctr" fontAlgn="ctr"/>
                      <a:r>
                        <a:rPr lang="es-PE" sz="700" u="none" strike="noStrike">
                          <a:effectLst/>
                        </a:rPr>
                        <a:t>2322095</a:t>
                      </a:r>
                      <a:endParaRPr lang="es-PE" sz="700" b="1"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a:effectLst/>
                        </a:rPr>
                        <a:t>Mejoramiento de los Servicios Informaticos del Centro de Manufactura Avanzada de la Facultad de Ingenieria Industrial de la UNMSM</a:t>
                      </a:r>
                      <a:endParaRPr lang="es-PE" sz="700" b="0" i="0" u="none" strike="noStrike">
                        <a:solidFill>
                          <a:srgbClr val="000000"/>
                        </a:solidFill>
                        <a:effectLst/>
                        <a:latin typeface="Century Gothic"/>
                      </a:endParaRPr>
                    </a:p>
                  </a:txBody>
                  <a:tcPr marL="3430" marR="3430" marT="3430" marB="0" anchor="ctr"/>
                </a:tc>
                <a:tc>
                  <a:txBody>
                    <a:bodyPr/>
                    <a:lstStyle/>
                    <a:p>
                      <a:pPr algn="ctr" fontAlgn="ctr"/>
                      <a:r>
                        <a:rPr lang="es-PE" sz="700" u="none" strike="noStrike" dirty="0">
                          <a:effectLst/>
                        </a:rPr>
                        <a:t>Facultad Ingeniería Industrial</a:t>
                      </a:r>
                      <a:endParaRPr lang="es-PE" sz="700" b="0"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a:effectLst/>
                        </a:rPr>
                        <a:t>Implementación y Reposición de Equipos del Centro Manufacturero de la Facultad de Ingeniería Industrial</a:t>
                      </a:r>
                      <a:endParaRPr lang="es-PE" sz="700" b="0"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dirty="0">
                          <a:effectLst/>
                        </a:rPr>
                        <a:t> S/.         2,842,000.00 </a:t>
                      </a:r>
                      <a:endParaRPr lang="es-PE" sz="700" b="0" i="0" u="none" strike="noStrike" dirty="0">
                        <a:solidFill>
                          <a:srgbClr val="000000"/>
                        </a:solidFill>
                        <a:effectLst/>
                        <a:latin typeface="Century Gothic"/>
                      </a:endParaRPr>
                    </a:p>
                  </a:txBody>
                  <a:tcPr marL="3430" marR="3430" marT="3430" marB="0" anchor="ctr"/>
                </a:tc>
                <a:tc vMerge="1">
                  <a:txBody>
                    <a:bodyPr/>
                    <a:lstStyle/>
                    <a:p>
                      <a:endParaRPr lang="es-PE"/>
                    </a:p>
                  </a:txBody>
                  <a:tcPr/>
                </a:tc>
                <a:extLst>
                  <a:ext uri="{0D108BD9-81ED-4DB2-BD59-A6C34878D82A}">
                    <a16:rowId xmlns:a16="http://schemas.microsoft.com/office/drawing/2014/main" xmlns="" val="10008"/>
                  </a:ext>
                </a:extLst>
              </a:tr>
              <a:tr h="763118">
                <a:tc>
                  <a:txBody>
                    <a:bodyPr/>
                    <a:lstStyle/>
                    <a:p>
                      <a:pPr algn="ctr" fontAlgn="ctr"/>
                      <a:r>
                        <a:rPr lang="es-PE" sz="700" u="none" strike="noStrike" dirty="0">
                          <a:effectLst/>
                        </a:rPr>
                        <a:t>Mantenimiento Preventivo y Correctivo de Laboratorios</a:t>
                      </a:r>
                      <a:endParaRPr lang="es-PE" sz="700" b="1"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a:effectLst/>
                        </a:rPr>
                        <a:t> </a:t>
                      </a:r>
                      <a:endParaRPr lang="es-PE" sz="700" b="1"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a:effectLst/>
                        </a:rPr>
                        <a:t> </a:t>
                      </a:r>
                      <a:endParaRPr lang="es-PE" sz="700" b="1" i="0" u="none" strike="noStrike">
                        <a:solidFill>
                          <a:srgbClr val="000000"/>
                        </a:solidFill>
                        <a:effectLst/>
                        <a:latin typeface="Century Gothic"/>
                      </a:endParaRPr>
                    </a:p>
                  </a:txBody>
                  <a:tcPr marL="3430" marR="3430" marT="3430" marB="0" anchor="ctr"/>
                </a:tc>
                <a:tc>
                  <a:txBody>
                    <a:bodyPr/>
                    <a:lstStyle/>
                    <a:p>
                      <a:pPr algn="ctr" fontAlgn="ctr"/>
                      <a:r>
                        <a:rPr lang="es-PE" sz="700" u="none" strike="noStrike" dirty="0">
                          <a:effectLst/>
                        </a:rPr>
                        <a:t>Facultad de Ciencias Matemáticas</a:t>
                      </a:r>
                      <a:endParaRPr lang="es-PE" sz="700" b="0" i="0" u="none" strike="noStrike" dirty="0">
                        <a:solidFill>
                          <a:srgbClr val="000000"/>
                        </a:solidFill>
                        <a:effectLst/>
                        <a:latin typeface="Century Gothic"/>
                      </a:endParaRPr>
                    </a:p>
                  </a:txBody>
                  <a:tcPr marL="3430" marR="3430" marT="3430" marB="0" anchor="ctr"/>
                </a:tc>
                <a:tc>
                  <a:txBody>
                    <a:bodyPr/>
                    <a:lstStyle/>
                    <a:p>
                      <a:pPr algn="ctr" fontAlgn="ctr"/>
                      <a:r>
                        <a:rPr lang="es-PE" sz="700" u="none" strike="noStrike" dirty="0">
                          <a:effectLst/>
                        </a:rPr>
                        <a:t>Servicio de Acondicionamiento y Mantenimiento de Sistema Eléctrico y de Iluminación de los Laboratorios de la Facultad de Matemática</a:t>
                      </a:r>
                      <a:endParaRPr lang="es-PE" sz="700" b="0" i="0" u="none" strike="noStrike" dirty="0">
                        <a:solidFill>
                          <a:srgbClr val="000000"/>
                        </a:solidFill>
                        <a:effectLst/>
                        <a:latin typeface="Century Gothic"/>
                      </a:endParaRPr>
                    </a:p>
                  </a:txBody>
                  <a:tcPr marL="3430" marR="3430" marT="3430" marB="0" anchor="ctr"/>
                </a:tc>
                <a:tc>
                  <a:txBody>
                    <a:bodyPr/>
                    <a:lstStyle/>
                    <a:p>
                      <a:pPr algn="l" fontAlgn="ctr"/>
                      <a:r>
                        <a:rPr lang="es-PE" sz="700" u="none" strike="noStrike">
                          <a:effectLst/>
                        </a:rPr>
                        <a:t> S/.            288,468.21 </a:t>
                      </a:r>
                      <a:endParaRPr lang="es-PE" sz="700" b="0" i="0" u="none" strike="noStrike">
                        <a:solidFill>
                          <a:srgbClr val="000000"/>
                        </a:solidFill>
                        <a:effectLst/>
                        <a:latin typeface="Century Gothic"/>
                      </a:endParaRPr>
                    </a:p>
                  </a:txBody>
                  <a:tcPr marL="3430" marR="3430" marT="3430" marB="0" anchor="ctr"/>
                </a:tc>
                <a:tc>
                  <a:txBody>
                    <a:bodyPr/>
                    <a:lstStyle/>
                    <a:p>
                      <a:pPr algn="l" fontAlgn="ctr"/>
                      <a:r>
                        <a:rPr lang="es-PE" sz="700" u="none" strike="noStrike" dirty="0">
                          <a:effectLst/>
                        </a:rPr>
                        <a:t> S/.            288,468.21 </a:t>
                      </a:r>
                      <a:endParaRPr lang="es-PE" sz="700" b="0" i="0" u="none" strike="noStrike" dirty="0">
                        <a:solidFill>
                          <a:srgbClr val="000000"/>
                        </a:solidFill>
                        <a:effectLst/>
                        <a:latin typeface="Century Gothic"/>
                      </a:endParaRPr>
                    </a:p>
                  </a:txBody>
                  <a:tcPr marL="3430" marR="3430" marT="3430" marB="0"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59174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97516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709793" y="770011"/>
            <a:ext cx="6785113" cy="1325563"/>
          </a:xfrm>
        </p:spPr>
        <p:txBody>
          <a:bodyPr>
            <a:normAutofit/>
          </a:bodyPr>
          <a:lstStyle/>
          <a:p>
            <a:r>
              <a:rPr lang="es-PE" sz="4800" b="1" dirty="0">
                <a:solidFill>
                  <a:schemeClr val="bg1"/>
                </a:solidFill>
                <a:latin typeface="Calibri" panose="020F0502020204030204" pitchFamily="34" charset="0"/>
                <a:ea typeface="Source Sans Pro"/>
                <a:cs typeface="Calibri" panose="020F0502020204030204" pitchFamily="34" charset="0"/>
                <a:sym typeface="Source Sans Pro"/>
              </a:rPr>
              <a:t>RECURSOS  </a:t>
            </a:r>
            <a:r>
              <a:rPr lang="es-PE" sz="4800" b="1" dirty="0" smtClean="0">
                <a:solidFill>
                  <a:schemeClr val="bg1"/>
                </a:solidFill>
                <a:latin typeface="Calibri" panose="020F0502020204030204" pitchFamily="34" charset="0"/>
                <a:ea typeface="Source Sans Pro"/>
                <a:cs typeface="Calibri" panose="020F0502020204030204" pitchFamily="34" charset="0"/>
                <a:sym typeface="Source Sans Pro"/>
              </a:rPr>
              <a:t>ADICIONALES</a:t>
            </a:r>
            <a:endParaRPr lang="es-PE" sz="4800" b="1" dirty="0">
              <a:solidFill>
                <a:schemeClr val="bg1"/>
              </a:solidFill>
              <a:latin typeface="Calibri" panose="020F0502020204030204" pitchFamily="34" charset="0"/>
              <a:cs typeface="Calibri" panose="020F0502020204030204" pitchFamily="34" charset="0"/>
            </a:endParaRPr>
          </a:p>
        </p:txBody>
      </p:sp>
      <p:sp>
        <p:nvSpPr>
          <p:cNvPr id="3" name="2 Marcador de contenido"/>
          <p:cNvSpPr>
            <a:spLocks noGrp="1"/>
          </p:cNvSpPr>
          <p:nvPr>
            <p:ph idx="1"/>
          </p:nvPr>
        </p:nvSpPr>
        <p:spPr>
          <a:xfrm>
            <a:off x="1056861" y="2735014"/>
            <a:ext cx="10515600" cy="2591136"/>
          </a:xfrm>
        </p:spPr>
        <p:txBody>
          <a:bodyPr/>
          <a:lstStyle/>
          <a:p>
            <a:pPr marL="0" lvl="0" indent="0" algn="just">
              <a:buNone/>
            </a:pPr>
            <a:r>
              <a:rPr lang="es-PE" dirty="0">
                <a:ea typeface="Calibri"/>
                <a:cs typeface="Calibri"/>
                <a:sym typeface="Calibri"/>
              </a:rPr>
              <a:t>Con fecha 01 de Febrero la Universidad Nacional Mayor de San Marcos suscribe el Convenio N° 254-2018-MINEDU con el Ministerio de Educación, mediante el cual se compromete a dar cumplimiento a las actividades y compromisos en los plazos y bajo las pautas establecidas en la Guía Metodológica, con la finalidad de recibir recursos adicionales por parte del Ministerio de Educación</a:t>
            </a:r>
            <a:r>
              <a:rPr lang="es-PE" dirty="0" smtClean="0">
                <a:ea typeface="Calibri"/>
                <a:cs typeface="Calibri"/>
                <a:sym typeface="Calibri"/>
              </a:rPr>
              <a:t>.</a:t>
            </a:r>
            <a:endParaRPr lang="es-PE" dirty="0"/>
          </a:p>
        </p:txBody>
      </p:sp>
    </p:spTree>
    <p:extLst>
      <p:ext uri="{BB962C8B-B14F-4D97-AF65-F5344CB8AC3E}">
        <p14:creationId xmlns:p14="http://schemas.microsoft.com/office/powerpoint/2010/main" val="2576797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97516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988514" y="770844"/>
            <a:ext cx="5940287" cy="1325563"/>
          </a:xfrm>
        </p:spPr>
        <p:txBody>
          <a:bodyPr/>
          <a:lstStyle/>
          <a:p>
            <a:r>
              <a:rPr lang="es-PE" sz="4300" b="1" dirty="0">
                <a:solidFill>
                  <a:schemeClr val="bg1"/>
                </a:solidFill>
                <a:latin typeface="+mn-lt"/>
                <a:ea typeface="Source Sans Pro"/>
                <a:cs typeface="Source Sans Pro"/>
                <a:sym typeface="Source Sans Pro"/>
              </a:rPr>
              <a:t>RECURSOS </a:t>
            </a:r>
            <a:r>
              <a:rPr lang="es-PE" sz="4300" b="1" dirty="0" smtClean="0">
                <a:solidFill>
                  <a:schemeClr val="bg1"/>
                </a:solidFill>
                <a:latin typeface="+mn-lt"/>
                <a:ea typeface="Source Sans Pro"/>
                <a:cs typeface="Source Sans Pro"/>
                <a:sym typeface="Source Sans Pro"/>
              </a:rPr>
              <a:t>ADICIONALES</a:t>
            </a:r>
            <a:endParaRPr lang="es-PE" b="1" dirty="0">
              <a:solidFill>
                <a:schemeClr val="bg1"/>
              </a:solidFill>
              <a:latin typeface="+mn-lt"/>
            </a:endParaRPr>
          </a:p>
        </p:txBody>
      </p:sp>
      <p:sp>
        <p:nvSpPr>
          <p:cNvPr id="3" name="2 Marcador de contenido"/>
          <p:cNvSpPr>
            <a:spLocks noGrp="1"/>
          </p:cNvSpPr>
          <p:nvPr>
            <p:ph idx="1"/>
          </p:nvPr>
        </p:nvSpPr>
        <p:spPr>
          <a:xfrm>
            <a:off x="987286" y="2057401"/>
            <a:ext cx="10515600" cy="3965712"/>
          </a:xfrm>
        </p:spPr>
        <p:txBody>
          <a:bodyPr>
            <a:normAutofit fontScale="92500" lnSpcReduction="10000"/>
          </a:bodyPr>
          <a:lstStyle/>
          <a:p>
            <a:pPr marL="0" lvl="0" indent="0" algn="ctr">
              <a:spcBef>
                <a:spcPts val="0"/>
              </a:spcBef>
              <a:buNone/>
            </a:pPr>
            <a:r>
              <a:rPr lang="es-PE" sz="3000" b="1" dirty="0" smtClean="0">
                <a:latin typeface="Calibri" panose="020F0502020204030204" pitchFamily="34" charset="0"/>
                <a:ea typeface="Arial"/>
                <a:cs typeface="Calibri" panose="020F0502020204030204" pitchFamily="34" charset="0"/>
                <a:sym typeface="Arial"/>
              </a:rPr>
              <a:t>RESUMEN</a:t>
            </a:r>
            <a:endParaRPr lang="es-PE" sz="3000" b="1" dirty="0">
              <a:latin typeface="Calibri" panose="020F0502020204030204" pitchFamily="34" charset="0"/>
              <a:cs typeface="Calibri" panose="020F0502020204030204" pitchFamily="34" charset="0"/>
            </a:endParaRPr>
          </a:p>
          <a:p>
            <a:pPr marL="0" lvl="0" indent="0" algn="just">
              <a:spcBef>
                <a:spcPts val="0"/>
              </a:spcBef>
              <a:buNone/>
            </a:pPr>
            <a:endParaRPr lang="es-PE" sz="3000" dirty="0">
              <a:ea typeface="Arial"/>
              <a:cs typeface="Arial"/>
              <a:sym typeface="Arial"/>
            </a:endParaRPr>
          </a:p>
          <a:p>
            <a:pPr marL="0" lvl="0" indent="0" algn="just">
              <a:spcBef>
                <a:spcPts val="0"/>
              </a:spcBef>
              <a:buNone/>
            </a:pPr>
            <a:r>
              <a:rPr lang="es-PE" sz="3000" dirty="0">
                <a:ea typeface="Arial"/>
                <a:cs typeface="Arial"/>
                <a:sym typeface="Arial"/>
              </a:rPr>
              <a:t>GASTOS CORRIENTES:</a:t>
            </a:r>
            <a:endParaRPr lang="es-PE" sz="3000" dirty="0"/>
          </a:p>
          <a:p>
            <a:pPr marL="0" lvl="0" indent="0" algn="just">
              <a:spcBef>
                <a:spcPts val="0"/>
              </a:spcBef>
              <a:buNone/>
            </a:pPr>
            <a:endParaRPr lang="es-PE" sz="3000" dirty="0" smtClean="0">
              <a:ea typeface="Arial"/>
              <a:cs typeface="Arial"/>
              <a:sym typeface="Arial"/>
            </a:endParaRPr>
          </a:p>
          <a:p>
            <a:pPr marL="0" lvl="0" indent="0" algn="just">
              <a:spcBef>
                <a:spcPts val="0"/>
              </a:spcBef>
              <a:buNone/>
            </a:pPr>
            <a:r>
              <a:rPr lang="es-PE" sz="3000" dirty="0" smtClean="0">
                <a:ea typeface="Arial"/>
                <a:cs typeface="Arial"/>
                <a:sym typeface="Arial"/>
              </a:rPr>
              <a:t>Bienes </a:t>
            </a:r>
            <a:r>
              <a:rPr lang="es-PE" sz="3000" dirty="0">
                <a:ea typeface="Arial"/>
                <a:cs typeface="Arial"/>
                <a:sym typeface="Arial"/>
              </a:rPr>
              <a:t>y Servicios	</a:t>
            </a:r>
            <a:r>
              <a:rPr lang="es-PE" sz="3000" dirty="0" smtClean="0">
                <a:ea typeface="Arial"/>
                <a:cs typeface="Arial"/>
                <a:sym typeface="Arial"/>
              </a:rPr>
              <a:t>	</a:t>
            </a:r>
            <a:r>
              <a:rPr lang="es-PE" sz="3000" dirty="0">
                <a:ea typeface="Arial"/>
                <a:cs typeface="Arial"/>
                <a:sym typeface="Arial"/>
              </a:rPr>
              <a:t>			   </a:t>
            </a:r>
            <a:r>
              <a:rPr lang="es-PE" sz="3000" dirty="0" smtClean="0">
                <a:ea typeface="Arial"/>
                <a:cs typeface="Arial"/>
                <a:sym typeface="Arial"/>
              </a:rPr>
              <a:t>	288,468.21</a:t>
            </a:r>
            <a:endParaRPr lang="es-PE" sz="3000" dirty="0"/>
          </a:p>
          <a:p>
            <a:pPr marL="0" lvl="0" indent="0" algn="just">
              <a:spcBef>
                <a:spcPts val="0"/>
              </a:spcBef>
              <a:buNone/>
            </a:pPr>
            <a:endParaRPr lang="es-PE" sz="3000" dirty="0">
              <a:ea typeface="Arial"/>
              <a:cs typeface="Arial"/>
              <a:sym typeface="Arial"/>
            </a:endParaRPr>
          </a:p>
          <a:p>
            <a:pPr marL="0" lvl="0" indent="0" algn="just">
              <a:spcBef>
                <a:spcPts val="0"/>
              </a:spcBef>
              <a:buNone/>
            </a:pPr>
            <a:r>
              <a:rPr lang="es-PE" sz="3000" dirty="0">
                <a:ea typeface="Arial"/>
                <a:cs typeface="Arial"/>
                <a:sym typeface="Arial"/>
              </a:rPr>
              <a:t>GASTOS DE CAPITAL:</a:t>
            </a:r>
            <a:endParaRPr lang="es-PE" sz="3000" dirty="0"/>
          </a:p>
          <a:p>
            <a:pPr marL="0" lvl="0" indent="0" algn="just">
              <a:spcBef>
                <a:spcPts val="0"/>
              </a:spcBef>
              <a:buNone/>
            </a:pPr>
            <a:endParaRPr lang="es-PE" sz="3000" dirty="0" smtClean="0">
              <a:ea typeface="Arial"/>
              <a:cs typeface="Arial"/>
              <a:sym typeface="Arial"/>
            </a:endParaRPr>
          </a:p>
          <a:p>
            <a:pPr marL="0" lvl="0" indent="0" algn="just">
              <a:spcBef>
                <a:spcPts val="0"/>
              </a:spcBef>
              <a:buNone/>
            </a:pPr>
            <a:r>
              <a:rPr lang="es-PE" sz="3000" dirty="0" smtClean="0">
                <a:ea typeface="Arial"/>
                <a:cs typeface="Arial"/>
                <a:sym typeface="Arial"/>
              </a:rPr>
              <a:t>Adquisición </a:t>
            </a:r>
            <a:r>
              <a:rPr lang="es-PE" sz="3000" dirty="0">
                <a:ea typeface="Arial"/>
                <a:cs typeface="Arial"/>
                <a:sym typeface="Arial"/>
              </a:rPr>
              <a:t>de Activos No Financieros	</a:t>
            </a:r>
            <a:r>
              <a:rPr lang="es-PE" sz="3000" dirty="0" smtClean="0">
                <a:ea typeface="Arial"/>
                <a:cs typeface="Arial"/>
                <a:sym typeface="Arial"/>
              </a:rPr>
              <a:t>		7’226,878.68</a:t>
            </a:r>
            <a:endParaRPr lang="es-PE" sz="3000" dirty="0">
              <a:ea typeface="Arial"/>
              <a:cs typeface="Arial"/>
              <a:sym typeface="Arial"/>
            </a:endParaRPr>
          </a:p>
          <a:p>
            <a:pPr marL="0" lvl="0" indent="0" algn="just">
              <a:spcBef>
                <a:spcPts val="0"/>
              </a:spcBef>
              <a:buNone/>
            </a:pPr>
            <a:endParaRPr lang="es-PE" sz="3000" dirty="0">
              <a:ea typeface="Arial"/>
              <a:cs typeface="Arial"/>
              <a:sym typeface="Arial"/>
            </a:endParaRPr>
          </a:p>
          <a:p>
            <a:pPr marL="0" lvl="0" indent="0" algn="just">
              <a:spcBef>
                <a:spcPts val="0"/>
              </a:spcBef>
              <a:buNone/>
            </a:pPr>
            <a:r>
              <a:rPr lang="es-PE" sz="3000" dirty="0">
                <a:ea typeface="Arial"/>
                <a:cs typeface="Arial"/>
                <a:sym typeface="Arial"/>
              </a:rPr>
              <a:t>TOTAL GENERAL					</a:t>
            </a:r>
            <a:r>
              <a:rPr lang="es-PE" sz="3000" dirty="0" smtClean="0">
                <a:ea typeface="Arial"/>
                <a:cs typeface="Arial"/>
                <a:sym typeface="Arial"/>
              </a:rPr>
              <a:t>	7’515,346.89</a:t>
            </a:r>
            <a:endParaRPr lang="es-PE" sz="3000" dirty="0">
              <a:ea typeface="Arial"/>
              <a:cs typeface="Arial"/>
              <a:sym typeface="Arial"/>
            </a:endParaRPr>
          </a:p>
          <a:p>
            <a:pPr marL="0" indent="0">
              <a:buNone/>
            </a:pPr>
            <a:endParaRPr lang="es-PE" dirty="0"/>
          </a:p>
        </p:txBody>
      </p:sp>
    </p:spTree>
    <p:extLst>
      <p:ext uri="{BB962C8B-B14F-4D97-AF65-F5344CB8AC3E}">
        <p14:creationId xmlns:p14="http://schemas.microsoft.com/office/powerpoint/2010/main" val="110150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0163"/>
            <a:ext cx="12204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785467" y="2564296"/>
            <a:ext cx="10608365" cy="2932043"/>
          </a:xfrm>
        </p:spPr>
        <p:txBody>
          <a:bodyPr>
            <a:normAutofit/>
          </a:bodyPr>
          <a:lstStyle/>
          <a:p>
            <a:pPr algn="ctr"/>
            <a:r>
              <a:rPr lang="es-PE" dirty="0" smtClean="0">
                <a:solidFill>
                  <a:schemeClr val="bg1"/>
                </a:solidFill>
                <a:latin typeface="+mn-lt"/>
              </a:rPr>
              <a:t>ACTIVIDADES </a:t>
            </a:r>
            <a:br>
              <a:rPr lang="es-PE" dirty="0" smtClean="0">
                <a:solidFill>
                  <a:schemeClr val="bg1"/>
                </a:solidFill>
                <a:latin typeface="+mn-lt"/>
              </a:rPr>
            </a:br>
            <a:r>
              <a:rPr lang="es-PE" dirty="0" smtClean="0">
                <a:solidFill>
                  <a:schemeClr val="bg1"/>
                </a:solidFill>
                <a:latin typeface="+mn-lt"/>
              </a:rPr>
              <a:t>ACADÉMICAS  DE PREGRADO</a:t>
            </a:r>
            <a:endParaRPr lang="es-PE" dirty="0">
              <a:solidFill>
                <a:schemeClr val="bg1"/>
              </a:solidFill>
              <a:latin typeface="+mn-lt"/>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331" y="639677"/>
            <a:ext cx="181133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804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709934" y="482792"/>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3410499" y="2025650"/>
            <a:ext cx="6163468" cy="3537284"/>
          </a:xfrm>
        </p:spPr>
        <p:txBody>
          <a:bodyPr>
            <a:normAutofit lnSpcReduction="10000"/>
          </a:bodyPr>
          <a:lstStyle/>
          <a:p>
            <a:pPr marL="0" indent="0">
              <a:buNone/>
            </a:pPr>
            <a:r>
              <a:rPr lang="es-PE" dirty="0">
                <a:latin typeface="Source Sans Pro"/>
                <a:ea typeface="Source Sans Pro"/>
                <a:cs typeface="Source Sans Pro"/>
                <a:sym typeface="Source Sans Pro"/>
              </a:rPr>
              <a:t>SAN MARCOS EN </a:t>
            </a:r>
            <a:r>
              <a:rPr lang="es-PE" dirty="0" smtClean="0">
                <a:latin typeface="Source Sans Pro"/>
                <a:ea typeface="Source Sans Pro"/>
                <a:cs typeface="Source Sans Pro"/>
                <a:sym typeface="Source Sans Pro"/>
              </a:rPr>
              <a:t>CIFRAS</a:t>
            </a:r>
          </a:p>
          <a:p>
            <a:pPr marL="0" indent="0">
              <a:buNone/>
            </a:pPr>
            <a:endParaRPr lang="es-PE" sz="1200" dirty="0">
              <a:latin typeface="Source Sans Pro"/>
              <a:sym typeface="Source Sans Pro"/>
            </a:endParaRPr>
          </a:p>
          <a:p>
            <a:pPr marL="457200" lvl="8" indent="-457200">
              <a:buClr>
                <a:schemeClr val="dk1"/>
              </a:buClr>
              <a:buSzPts val="2800"/>
              <a:buFont typeface="Arial"/>
              <a:buChar char="•"/>
            </a:pPr>
            <a:r>
              <a:rPr lang="es-PE" sz="2800" dirty="0">
                <a:latin typeface="Source Sans Pro"/>
                <a:ea typeface="Source Sans Pro"/>
                <a:cs typeface="Source Sans Pro"/>
                <a:sym typeface="Source Sans Pro"/>
              </a:rPr>
              <a:t>66 Escuelas Profesionales</a:t>
            </a:r>
            <a:endParaRPr lang="es-PE" dirty="0"/>
          </a:p>
          <a:p>
            <a:pPr marL="457200" lvl="4" indent="-457200">
              <a:buClr>
                <a:schemeClr val="dk1"/>
              </a:buClr>
              <a:buSzPts val="2800"/>
              <a:buFont typeface="Arial"/>
              <a:buChar char="•"/>
            </a:pPr>
            <a:r>
              <a:rPr lang="es-PE" sz="2800" dirty="0">
                <a:latin typeface="Source Sans Pro"/>
                <a:ea typeface="Source Sans Pro"/>
                <a:cs typeface="Source Sans Pro"/>
                <a:sym typeface="Source Sans Pro"/>
              </a:rPr>
              <a:t>33 040 </a:t>
            </a:r>
            <a:r>
              <a:rPr lang="es-PE" sz="2800" dirty="0" smtClean="0">
                <a:latin typeface="Source Sans Pro"/>
                <a:ea typeface="Source Sans Pro"/>
                <a:cs typeface="Source Sans Pro"/>
                <a:sym typeface="Source Sans Pro"/>
              </a:rPr>
              <a:t>Estudiantes</a:t>
            </a:r>
          </a:p>
          <a:p>
            <a:pPr marL="914400" lvl="5" indent="-457200">
              <a:buClr>
                <a:schemeClr val="dk1"/>
              </a:buClr>
              <a:buSzPts val="2800"/>
              <a:buFont typeface="Arial"/>
              <a:buChar char="•"/>
            </a:pPr>
            <a:r>
              <a:rPr lang="es-PE" sz="2000" dirty="0" smtClean="0"/>
              <a:t>6 </a:t>
            </a:r>
            <a:r>
              <a:rPr lang="es-PE" sz="2000" dirty="0"/>
              <a:t>490 Estudiantes de Estudios </a:t>
            </a:r>
            <a:r>
              <a:rPr lang="es-PE" sz="2000" dirty="0" smtClean="0"/>
              <a:t>Generales</a:t>
            </a:r>
          </a:p>
          <a:p>
            <a:pPr marL="914400" lvl="5" indent="-457200">
              <a:buClr>
                <a:schemeClr val="dk1"/>
              </a:buClr>
              <a:buSzPts val="2800"/>
              <a:buFont typeface="Arial"/>
              <a:buChar char="•"/>
            </a:pPr>
            <a:r>
              <a:rPr lang="es-PE" sz="2000" dirty="0" smtClean="0"/>
              <a:t>26 </a:t>
            </a:r>
            <a:r>
              <a:rPr lang="es-PE" sz="2000" dirty="0"/>
              <a:t>550 Estudiantes de Pregrado</a:t>
            </a:r>
          </a:p>
          <a:p>
            <a:pPr marL="457200" lvl="8" indent="-457200">
              <a:buClr>
                <a:schemeClr val="dk1"/>
              </a:buClr>
              <a:buSzPts val="2800"/>
              <a:buFont typeface="Wingdings" panose="05000000000000000000" pitchFamily="2" charset="2"/>
              <a:buChar char="ü"/>
            </a:pPr>
            <a:endParaRPr lang="es-PE" dirty="0"/>
          </a:p>
          <a:p>
            <a:pPr marL="457200" lvl="4" indent="-457200">
              <a:buClr>
                <a:schemeClr val="dk1"/>
              </a:buClr>
              <a:buSzPts val="2800"/>
              <a:buFont typeface="Arial"/>
              <a:buChar char="•"/>
            </a:pPr>
            <a:r>
              <a:rPr lang="es-PE" sz="2800" dirty="0">
                <a:latin typeface="Source Sans Pro"/>
                <a:ea typeface="Source Sans Pro"/>
                <a:cs typeface="Source Sans Pro"/>
                <a:sym typeface="Source Sans Pro"/>
              </a:rPr>
              <a:t>3 123 Docentes</a:t>
            </a:r>
            <a:endParaRPr lang="es-PE" dirty="0"/>
          </a:p>
          <a:p>
            <a:pPr marL="457200" lvl="4" indent="-457200">
              <a:buClr>
                <a:schemeClr val="dk1"/>
              </a:buClr>
              <a:buSzPts val="2800"/>
              <a:buFont typeface="Arial"/>
              <a:buChar char="•"/>
            </a:pPr>
            <a:r>
              <a:rPr lang="es-PE" sz="2800" dirty="0">
                <a:latin typeface="Source Sans Pro"/>
                <a:ea typeface="Source Sans Pro"/>
                <a:cs typeface="Source Sans Pro"/>
                <a:sym typeface="Source Sans Pro"/>
              </a:rPr>
              <a:t>5 763 Ingresantes</a:t>
            </a:r>
          </a:p>
          <a:p>
            <a:pPr marL="0" indent="0">
              <a:buNone/>
            </a:pPr>
            <a:endParaRPr lang="es-PE" dirty="0">
              <a:solidFill>
                <a:schemeClr val="bg1"/>
              </a:solidFill>
            </a:endParaRPr>
          </a:p>
        </p:txBody>
      </p:sp>
      <p:sp>
        <p:nvSpPr>
          <p:cNvPr id="4" name="Título 3"/>
          <p:cNvSpPr>
            <a:spLocks noGrp="1"/>
          </p:cNvSpPr>
          <p:nvPr>
            <p:ph type="title"/>
          </p:nvPr>
        </p:nvSpPr>
        <p:spPr>
          <a:xfrm>
            <a:off x="606287" y="365125"/>
            <a:ext cx="10952922" cy="1325563"/>
          </a:xfrm>
        </p:spPr>
        <p:txBody>
          <a:bodyPr>
            <a:normAutofit/>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558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760343" y="29827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760343" y="1550255"/>
            <a:ext cx="10671313" cy="3763426"/>
          </a:xfrm>
        </p:spPr>
        <p:txBody>
          <a:bodyPr>
            <a:normAutofit fontScale="92500" lnSpcReduction="10000"/>
          </a:bodyPr>
          <a:lstStyle/>
          <a:p>
            <a:pPr marL="0" indent="0" algn="ctr">
              <a:buNone/>
            </a:pPr>
            <a:r>
              <a:rPr lang="es-PE" sz="3600" b="1" dirty="0" smtClean="0"/>
              <a:t>ESTUDIOS GENERALES</a:t>
            </a:r>
          </a:p>
          <a:p>
            <a:pPr marL="0" indent="0" algn="ctr">
              <a:buNone/>
            </a:pPr>
            <a:endParaRPr lang="es-PE" sz="3600" b="1" dirty="0" smtClean="0"/>
          </a:p>
          <a:p>
            <a:pPr marL="0" indent="0" algn="just">
              <a:buNone/>
            </a:pPr>
            <a:r>
              <a:rPr lang="es-ES" dirty="0"/>
              <a:t>Cada área académica estableció el número de sesiones en base al número de estudiantes, en la implementación no se contaba con infraestructura propia, se solicitó en calidad de préstamo aulas y ambientes de las facultades y Escuela de Posgrado. </a:t>
            </a:r>
            <a:endParaRPr lang="es-PE" dirty="0"/>
          </a:p>
          <a:p>
            <a:pPr marL="0" indent="0">
              <a:buNone/>
            </a:pPr>
            <a:endParaRPr lang="es-PE" dirty="0"/>
          </a:p>
          <a:p>
            <a:pPr marL="0" indent="0">
              <a:buNone/>
            </a:pPr>
            <a:r>
              <a:rPr lang="es-ES" dirty="0"/>
              <a:t>En el presente año se emitió RR N°05963-R-19 se autoriza la asignación un terreno para la Escuela de Estudios Generales.</a:t>
            </a:r>
            <a:endParaRPr lang="es-PE" dirty="0"/>
          </a:p>
        </p:txBody>
      </p:sp>
      <p:sp>
        <p:nvSpPr>
          <p:cNvPr id="7" name="Título 3"/>
          <p:cNvSpPr>
            <a:spLocks noGrp="1"/>
          </p:cNvSpPr>
          <p:nvPr>
            <p:ph type="title"/>
          </p:nvPr>
        </p:nvSpPr>
        <p:spPr>
          <a:xfrm>
            <a:off x="1009483" y="298270"/>
            <a:ext cx="9839738" cy="983878"/>
          </a:xfrm>
        </p:spPr>
        <p:txBody>
          <a:bodyPr>
            <a:normAutofit fontScale="90000"/>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426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750570" y="358863"/>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921026" y="1660871"/>
            <a:ext cx="10515600" cy="3800475"/>
          </a:xfrm>
        </p:spPr>
        <p:txBody>
          <a:bodyPr>
            <a:normAutofit/>
          </a:bodyPr>
          <a:lstStyle/>
          <a:p>
            <a:pPr marL="0" indent="0">
              <a:buNone/>
            </a:pPr>
            <a:r>
              <a:rPr lang="es-PE" dirty="0" smtClean="0"/>
              <a:t>Desarrollo Académico</a:t>
            </a:r>
          </a:p>
          <a:p>
            <a:pPr marL="0" indent="0" algn="just">
              <a:buNone/>
            </a:pPr>
            <a:r>
              <a:rPr lang="es-ES" dirty="0" smtClean="0"/>
              <a:t>En </a:t>
            </a:r>
            <a:r>
              <a:rPr lang="es-ES" dirty="0"/>
              <a:t>relación al número de estudiantes por área académica se presenta </a:t>
            </a:r>
            <a:r>
              <a:rPr lang="es-ES" dirty="0" smtClean="0"/>
              <a:t>de la siguiente manera:</a:t>
            </a:r>
            <a:endParaRPr lang="es-PE" dirty="0"/>
          </a:p>
        </p:txBody>
      </p:sp>
      <p:graphicFrame>
        <p:nvGraphicFramePr>
          <p:cNvPr id="2" name="1 Tabla"/>
          <p:cNvGraphicFramePr>
            <a:graphicFrameLocks noGrp="1"/>
          </p:cNvGraphicFramePr>
          <p:nvPr>
            <p:extLst>
              <p:ext uri="{D42A27DB-BD31-4B8C-83A1-F6EECF244321}">
                <p14:modId xmlns:p14="http://schemas.microsoft.com/office/powerpoint/2010/main" val="1035450173"/>
              </p:ext>
            </p:extLst>
          </p:nvPr>
        </p:nvGraphicFramePr>
        <p:xfrm>
          <a:off x="3528392" y="3347970"/>
          <a:ext cx="5744816" cy="2882346"/>
        </p:xfrm>
        <a:graphic>
          <a:graphicData uri="http://schemas.openxmlformats.org/drawingml/2006/table">
            <a:tbl>
              <a:tblPr firstRow="1" firstCol="1" bandRow="1">
                <a:tableStyleId>{5C22544A-7EE6-4342-B048-85BDC9FD1C3A}</a:tableStyleId>
              </a:tblPr>
              <a:tblGrid>
                <a:gridCol w="2444729">
                  <a:extLst>
                    <a:ext uri="{9D8B030D-6E8A-4147-A177-3AD203B41FA5}">
                      <a16:colId xmlns:a16="http://schemas.microsoft.com/office/drawing/2014/main" xmlns="" val="20000"/>
                    </a:ext>
                  </a:extLst>
                </a:gridCol>
                <a:gridCol w="1083000">
                  <a:extLst>
                    <a:ext uri="{9D8B030D-6E8A-4147-A177-3AD203B41FA5}">
                      <a16:colId xmlns:a16="http://schemas.microsoft.com/office/drawing/2014/main" xmlns="" val="20001"/>
                    </a:ext>
                  </a:extLst>
                </a:gridCol>
                <a:gridCol w="1041648">
                  <a:extLst>
                    <a:ext uri="{9D8B030D-6E8A-4147-A177-3AD203B41FA5}">
                      <a16:colId xmlns:a16="http://schemas.microsoft.com/office/drawing/2014/main" xmlns="" val="20002"/>
                    </a:ext>
                  </a:extLst>
                </a:gridCol>
                <a:gridCol w="1175439">
                  <a:extLst>
                    <a:ext uri="{9D8B030D-6E8A-4147-A177-3AD203B41FA5}">
                      <a16:colId xmlns:a16="http://schemas.microsoft.com/office/drawing/2014/main" xmlns="" val="20003"/>
                    </a:ext>
                  </a:extLst>
                </a:gridCol>
              </a:tblGrid>
              <a:tr h="614511">
                <a:tc>
                  <a:txBody>
                    <a:bodyPr/>
                    <a:lstStyle/>
                    <a:p>
                      <a:pPr algn="ctr">
                        <a:lnSpc>
                          <a:spcPct val="107000"/>
                        </a:lnSpc>
                        <a:spcAft>
                          <a:spcPts val="0"/>
                        </a:spcAft>
                      </a:pPr>
                      <a:r>
                        <a:rPr lang="es-PE" sz="1200" dirty="0">
                          <a:effectLst/>
                        </a:rPr>
                        <a:t>Área Académica</a:t>
                      </a:r>
                      <a:endParaRPr lang="es-PE" sz="1800" dirty="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dirty="0">
                          <a:effectLst/>
                        </a:rPr>
                        <a:t>2019-0</a:t>
                      </a:r>
                      <a:endParaRPr lang="es-PE" sz="1800" dirty="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2019-I</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dirty="0">
                          <a:effectLst/>
                        </a:rPr>
                        <a:t>2019-II</a:t>
                      </a:r>
                      <a:endParaRPr lang="es-PE" sz="1800" dirty="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0"/>
                  </a:ext>
                </a:extLst>
              </a:tr>
              <a:tr h="395682">
                <a:tc>
                  <a:txBody>
                    <a:bodyPr/>
                    <a:lstStyle/>
                    <a:p>
                      <a:pPr algn="l">
                        <a:lnSpc>
                          <a:spcPct val="107000"/>
                        </a:lnSpc>
                        <a:spcAft>
                          <a:spcPts val="0"/>
                        </a:spcAft>
                      </a:pPr>
                      <a:r>
                        <a:rPr lang="es-PE" sz="1200">
                          <a:effectLst/>
                        </a:rPr>
                        <a:t>Ciencias de la Salud</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dirty="0">
                          <a:effectLst/>
                        </a:rPr>
                        <a:t>45</a:t>
                      </a:r>
                      <a:endParaRPr lang="es-PE" sz="1800" dirty="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dirty="0">
                          <a:effectLst/>
                        </a:rPr>
                        <a:t>1083</a:t>
                      </a:r>
                      <a:endParaRPr lang="es-PE" sz="1800" dirty="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1084</a:t>
                      </a:r>
                      <a:endParaRPr lang="es-PE" sz="18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1"/>
                  </a:ext>
                </a:extLst>
              </a:tr>
              <a:tr h="395682">
                <a:tc>
                  <a:txBody>
                    <a:bodyPr/>
                    <a:lstStyle/>
                    <a:p>
                      <a:pPr algn="l">
                        <a:lnSpc>
                          <a:spcPct val="107000"/>
                        </a:lnSpc>
                        <a:spcAft>
                          <a:spcPts val="0"/>
                        </a:spcAft>
                      </a:pPr>
                      <a:r>
                        <a:rPr lang="es-PE" sz="1200">
                          <a:effectLst/>
                        </a:rPr>
                        <a:t>Ciencias Básicas</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163</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433</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dirty="0">
                          <a:effectLst/>
                        </a:rPr>
                        <a:t>381</a:t>
                      </a:r>
                      <a:endParaRPr lang="es-PE" sz="1800" dirty="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2"/>
                  </a:ext>
                </a:extLst>
              </a:tr>
              <a:tr h="395682">
                <a:tc>
                  <a:txBody>
                    <a:bodyPr/>
                    <a:lstStyle/>
                    <a:p>
                      <a:pPr algn="l">
                        <a:lnSpc>
                          <a:spcPct val="107000"/>
                        </a:lnSpc>
                        <a:spcAft>
                          <a:spcPts val="0"/>
                        </a:spcAft>
                      </a:pPr>
                      <a:r>
                        <a:rPr lang="es-PE" sz="1200">
                          <a:effectLst/>
                        </a:rPr>
                        <a:t>Ingeniería</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512</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1928</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1728</a:t>
                      </a:r>
                      <a:endParaRPr lang="es-PE" sz="18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3"/>
                  </a:ext>
                </a:extLst>
              </a:tr>
              <a:tr h="395682">
                <a:tc>
                  <a:txBody>
                    <a:bodyPr/>
                    <a:lstStyle/>
                    <a:p>
                      <a:pPr algn="l">
                        <a:lnSpc>
                          <a:spcPct val="107000"/>
                        </a:lnSpc>
                        <a:spcAft>
                          <a:spcPts val="0"/>
                        </a:spcAft>
                      </a:pPr>
                      <a:r>
                        <a:rPr lang="es-PE" sz="1200">
                          <a:effectLst/>
                        </a:rPr>
                        <a:t>Ciencias Económicas</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247</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1377</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1311</a:t>
                      </a:r>
                      <a:endParaRPr lang="es-PE" sz="18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4"/>
                  </a:ext>
                </a:extLst>
              </a:tr>
              <a:tr h="289425">
                <a:tc>
                  <a:txBody>
                    <a:bodyPr/>
                    <a:lstStyle/>
                    <a:p>
                      <a:pPr algn="l">
                        <a:lnSpc>
                          <a:spcPct val="107000"/>
                        </a:lnSpc>
                        <a:spcAft>
                          <a:spcPts val="0"/>
                        </a:spcAft>
                      </a:pPr>
                      <a:r>
                        <a:rPr lang="es-PE" sz="1200">
                          <a:effectLst/>
                        </a:rPr>
                        <a:t>Humanidades</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203</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1669</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1536</a:t>
                      </a:r>
                      <a:endParaRPr lang="es-PE" sz="18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5"/>
                  </a:ext>
                </a:extLst>
              </a:tr>
              <a:tr h="395682">
                <a:tc>
                  <a:txBody>
                    <a:bodyPr/>
                    <a:lstStyle/>
                    <a:p>
                      <a:pPr algn="ctr">
                        <a:lnSpc>
                          <a:spcPct val="107000"/>
                        </a:lnSpc>
                        <a:spcAft>
                          <a:spcPts val="0"/>
                        </a:spcAft>
                      </a:pPr>
                      <a:r>
                        <a:rPr lang="es-PE" sz="1200" dirty="0">
                          <a:effectLst/>
                        </a:rPr>
                        <a:t>Total</a:t>
                      </a:r>
                      <a:endParaRPr lang="es-PE" sz="1800" dirty="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dirty="0">
                          <a:effectLst/>
                        </a:rPr>
                        <a:t>1170</a:t>
                      </a:r>
                      <a:endParaRPr lang="es-PE" sz="1800" dirty="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a:effectLst/>
                        </a:rPr>
                        <a:t>6490</a:t>
                      </a:r>
                      <a:endParaRPr lang="es-PE" sz="18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200" dirty="0">
                          <a:effectLst/>
                        </a:rPr>
                        <a:t>6040</a:t>
                      </a:r>
                      <a:endParaRPr lang="es-PE" sz="1800" dirty="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6"/>
                  </a:ext>
                </a:extLst>
              </a:tr>
            </a:tbl>
          </a:graphicData>
        </a:graphic>
      </p:graphicFrame>
      <p:sp>
        <p:nvSpPr>
          <p:cNvPr id="7" name="Título 3"/>
          <p:cNvSpPr>
            <a:spLocks noGrp="1"/>
          </p:cNvSpPr>
          <p:nvPr>
            <p:ph type="title"/>
          </p:nvPr>
        </p:nvSpPr>
        <p:spPr>
          <a:xfrm>
            <a:off x="1374061" y="154540"/>
            <a:ext cx="10053477" cy="1325563"/>
          </a:xfrm>
        </p:spPr>
        <p:txBody>
          <a:bodyPr>
            <a:normAutofit/>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720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844550" y="149289"/>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844550" y="1066207"/>
            <a:ext cx="10616922" cy="3191950"/>
          </a:xfrm>
        </p:spPr>
        <p:txBody>
          <a:bodyPr>
            <a:normAutofit fontScale="77500" lnSpcReduction="20000"/>
          </a:bodyPr>
          <a:lstStyle/>
          <a:p>
            <a:pPr marL="0" indent="0">
              <a:buNone/>
            </a:pPr>
            <a:r>
              <a:rPr lang="es-PE" dirty="0" smtClean="0"/>
              <a:t>Desarrollo Académico</a:t>
            </a:r>
            <a:endParaRPr lang="es-PE" dirty="0"/>
          </a:p>
          <a:p>
            <a:pPr marL="0" indent="0">
              <a:buNone/>
            </a:pPr>
            <a:endParaRPr lang="es-ES" sz="1000" dirty="0" smtClean="0"/>
          </a:p>
          <a:p>
            <a:pPr marL="0" indent="0" algn="just">
              <a:buNone/>
            </a:pPr>
            <a:r>
              <a:rPr lang="es-ES" dirty="0" smtClean="0"/>
              <a:t>En </a:t>
            </a:r>
            <a:r>
              <a:rPr lang="es-ES" dirty="0"/>
              <a:t>el desarrollo de los cursos, se designa a un coordinador que realice reuniones permanentes con los docentes, planifiquen, revisen el silabo y las temáticas a tratar, así como las evaluaciones y materiales que emplearan en las semanas respectivas</a:t>
            </a:r>
            <a:r>
              <a:rPr lang="es-ES" dirty="0" smtClean="0"/>
              <a:t>.</a:t>
            </a:r>
          </a:p>
          <a:p>
            <a:pPr marL="0" indent="0">
              <a:buNone/>
            </a:pPr>
            <a:endParaRPr lang="es-ES" dirty="0" smtClean="0"/>
          </a:p>
          <a:p>
            <a:pPr marL="0" indent="0">
              <a:buNone/>
            </a:pPr>
            <a:r>
              <a:rPr lang="es-ES" dirty="0" smtClean="0"/>
              <a:t>Recursos </a:t>
            </a:r>
            <a:r>
              <a:rPr lang="es-ES" dirty="0"/>
              <a:t>Humanos</a:t>
            </a:r>
            <a:endParaRPr lang="es-PE" dirty="0"/>
          </a:p>
          <a:p>
            <a:pPr marL="0" indent="0" algn="just">
              <a:buNone/>
            </a:pPr>
            <a:r>
              <a:rPr lang="es-ES" dirty="0"/>
              <a:t>La Comisión Organizadora de la Escuela de Estudios Generales cuenta con 410 docentes de distintas modalidades, al inicio se consideró que 100 docentes nombrados, 4 o 5 por facultad, al no contar con docentes para satisfacer la demanda se procedió a la contratación a plazo determinado y en algunas excepciones a invitar en calidad de tercero</a:t>
            </a:r>
            <a:r>
              <a:rPr lang="es-ES" dirty="0">
                <a:solidFill>
                  <a:schemeClr val="bg1"/>
                </a:solidFill>
              </a:rPr>
              <a:t>.</a:t>
            </a:r>
            <a:endParaRPr lang="es-PE" dirty="0">
              <a:solidFill>
                <a:schemeClr val="bg1"/>
              </a:solidFill>
            </a:endParaRPr>
          </a:p>
          <a:p>
            <a:pPr marL="0" indent="0">
              <a:buNone/>
            </a:pPr>
            <a:endParaRPr lang="es-PE" dirty="0">
              <a:solidFill>
                <a:schemeClr val="bg1"/>
              </a:solidFill>
            </a:endParaRPr>
          </a:p>
          <a:p>
            <a:pPr marL="0" indent="0">
              <a:buNone/>
            </a:pPr>
            <a:endParaRPr lang="es-PE" dirty="0" smtClean="0"/>
          </a:p>
          <a:p>
            <a:pPr marL="0" indent="0">
              <a:buNone/>
            </a:pPr>
            <a:endParaRPr lang="es-PE" dirty="0"/>
          </a:p>
        </p:txBody>
      </p:sp>
      <p:sp>
        <p:nvSpPr>
          <p:cNvPr id="6" name="Título 3"/>
          <p:cNvSpPr txBox="1">
            <a:spLocks/>
          </p:cNvSpPr>
          <p:nvPr/>
        </p:nvSpPr>
        <p:spPr>
          <a:xfrm>
            <a:off x="1283803" y="298270"/>
            <a:ext cx="9839738"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latin typeface="Calibri" panose="020F0502020204030204" pitchFamily="34" charset="0"/>
              <a:cs typeface="Calibri" panose="020F0502020204030204" pitchFamily="34" charset="0"/>
            </a:endParaRPr>
          </a:p>
        </p:txBody>
      </p:sp>
      <p:graphicFrame>
        <p:nvGraphicFramePr>
          <p:cNvPr id="8" name="3 Tabla"/>
          <p:cNvGraphicFramePr>
            <a:graphicFrameLocks noGrp="1"/>
          </p:cNvGraphicFramePr>
          <p:nvPr>
            <p:extLst>
              <p:ext uri="{D42A27DB-BD31-4B8C-83A1-F6EECF244321}">
                <p14:modId xmlns:p14="http://schemas.microsoft.com/office/powerpoint/2010/main" val="1412134488"/>
              </p:ext>
            </p:extLst>
          </p:nvPr>
        </p:nvGraphicFramePr>
        <p:xfrm>
          <a:off x="3458469" y="4428273"/>
          <a:ext cx="4830766" cy="2259610"/>
        </p:xfrm>
        <a:graphic>
          <a:graphicData uri="http://schemas.openxmlformats.org/drawingml/2006/table">
            <a:tbl>
              <a:tblPr firstRow="1" firstCol="1" bandRow="1">
                <a:tableStyleId>{5C22544A-7EE6-4342-B048-85BDC9FD1C3A}</a:tableStyleId>
              </a:tblPr>
              <a:tblGrid>
                <a:gridCol w="1952808">
                  <a:extLst>
                    <a:ext uri="{9D8B030D-6E8A-4147-A177-3AD203B41FA5}">
                      <a16:colId xmlns:a16="http://schemas.microsoft.com/office/drawing/2014/main" xmlns="" val="20000"/>
                    </a:ext>
                  </a:extLst>
                </a:gridCol>
                <a:gridCol w="1438979">
                  <a:extLst>
                    <a:ext uri="{9D8B030D-6E8A-4147-A177-3AD203B41FA5}">
                      <a16:colId xmlns:a16="http://schemas.microsoft.com/office/drawing/2014/main" xmlns="" val="20001"/>
                    </a:ext>
                  </a:extLst>
                </a:gridCol>
                <a:gridCol w="1438979">
                  <a:extLst>
                    <a:ext uri="{9D8B030D-6E8A-4147-A177-3AD203B41FA5}">
                      <a16:colId xmlns:a16="http://schemas.microsoft.com/office/drawing/2014/main" xmlns="" val="20002"/>
                    </a:ext>
                  </a:extLst>
                </a:gridCol>
              </a:tblGrid>
              <a:tr h="387616">
                <a:tc>
                  <a:txBody>
                    <a:bodyPr/>
                    <a:lstStyle/>
                    <a:p>
                      <a:pPr algn="ctr">
                        <a:lnSpc>
                          <a:spcPct val="107000"/>
                        </a:lnSpc>
                        <a:spcAft>
                          <a:spcPts val="0"/>
                        </a:spcAft>
                      </a:pPr>
                      <a:r>
                        <a:rPr lang="es-ES" sz="1600" dirty="0">
                          <a:effectLst/>
                        </a:rPr>
                        <a:t>Modalidad</a:t>
                      </a:r>
                      <a:endParaRPr lang="es-PE" sz="24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ES" sz="1600" dirty="0">
                          <a:effectLst/>
                        </a:rPr>
                        <a:t>2019-I</a:t>
                      </a:r>
                      <a:endParaRPr lang="es-PE" sz="24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ES" sz="1600" dirty="0">
                          <a:effectLst/>
                        </a:rPr>
                        <a:t>2019-II</a:t>
                      </a:r>
                      <a:endParaRPr lang="es-PE"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0"/>
                  </a:ext>
                </a:extLst>
              </a:tr>
              <a:tr h="395690">
                <a:tc>
                  <a:txBody>
                    <a:bodyPr/>
                    <a:lstStyle/>
                    <a:p>
                      <a:pPr>
                        <a:lnSpc>
                          <a:spcPct val="107000"/>
                        </a:lnSpc>
                        <a:spcAft>
                          <a:spcPts val="0"/>
                        </a:spcAft>
                      </a:pPr>
                      <a:r>
                        <a:rPr lang="es-ES" sz="1600">
                          <a:effectLst/>
                        </a:rPr>
                        <a:t>Nombrados</a:t>
                      </a:r>
                      <a:endParaRPr lang="es-PE" sz="2400">
                        <a:effectLst/>
                        <a:latin typeface="Calibri"/>
                        <a:ea typeface="Calibri"/>
                        <a:cs typeface="Times New Roman"/>
                      </a:endParaRPr>
                    </a:p>
                  </a:txBody>
                  <a:tcPr marL="68580" marR="68580" marT="0" marB="0"/>
                </a:tc>
                <a:tc>
                  <a:txBody>
                    <a:bodyPr/>
                    <a:lstStyle/>
                    <a:p>
                      <a:pPr algn="ctr">
                        <a:lnSpc>
                          <a:spcPct val="107000"/>
                        </a:lnSpc>
                        <a:spcAft>
                          <a:spcPts val="0"/>
                        </a:spcAft>
                      </a:pPr>
                      <a:r>
                        <a:rPr lang="es-PE" sz="1600" dirty="0">
                          <a:effectLst/>
                        </a:rPr>
                        <a:t>179</a:t>
                      </a:r>
                      <a:endParaRPr lang="es-PE" sz="24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PE" sz="1600" dirty="0">
                          <a:effectLst/>
                        </a:rPr>
                        <a:t>158</a:t>
                      </a:r>
                      <a:endParaRPr lang="es-PE"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1"/>
                  </a:ext>
                </a:extLst>
              </a:tr>
              <a:tr h="387616">
                <a:tc>
                  <a:txBody>
                    <a:bodyPr/>
                    <a:lstStyle/>
                    <a:p>
                      <a:pPr>
                        <a:lnSpc>
                          <a:spcPct val="107000"/>
                        </a:lnSpc>
                        <a:spcAft>
                          <a:spcPts val="0"/>
                        </a:spcAft>
                      </a:pPr>
                      <a:r>
                        <a:rPr lang="es-ES" sz="1600">
                          <a:effectLst/>
                        </a:rPr>
                        <a:t>Contratados</a:t>
                      </a:r>
                      <a:endParaRPr lang="es-PE" sz="2400">
                        <a:effectLst/>
                        <a:latin typeface="Calibri"/>
                        <a:ea typeface="Calibri"/>
                        <a:cs typeface="Times New Roman"/>
                      </a:endParaRPr>
                    </a:p>
                  </a:txBody>
                  <a:tcPr marL="68580" marR="68580" marT="0" marB="0"/>
                </a:tc>
                <a:tc>
                  <a:txBody>
                    <a:bodyPr/>
                    <a:lstStyle/>
                    <a:p>
                      <a:pPr algn="ctr">
                        <a:lnSpc>
                          <a:spcPct val="107000"/>
                        </a:lnSpc>
                        <a:spcAft>
                          <a:spcPts val="0"/>
                        </a:spcAft>
                      </a:pPr>
                      <a:r>
                        <a:rPr lang="es-PE" sz="1600">
                          <a:effectLst/>
                        </a:rPr>
                        <a:t>117</a:t>
                      </a:r>
                      <a:endParaRPr lang="es-PE" sz="24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PE" sz="1600" dirty="0">
                          <a:effectLst/>
                        </a:rPr>
                        <a:t>190</a:t>
                      </a:r>
                      <a:endParaRPr lang="es-PE"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2"/>
                  </a:ext>
                </a:extLst>
              </a:tr>
              <a:tr h="395690">
                <a:tc>
                  <a:txBody>
                    <a:bodyPr/>
                    <a:lstStyle/>
                    <a:p>
                      <a:pPr>
                        <a:lnSpc>
                          <a:spcPct val="107000"/>
                        </a:lnSpc>
                        <a:spcAft>
                          <a:spcPts val="0"/>
                        </a:spcAft>
                      </a:pPr>
                      <a:r>
                        <a:rPr lang="es-ES" sz="1600">
                          <a:effectLst/>
                        </a:rPr>
                        <a:t>Terceros</a:t>
                      </a:r>
                      <a:endParaRPr lang="es-PE" sz="24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600">
                          <a:effectLst/>
                        </a:rPr>
                        <a:t>136</a:t>
                      </a:r>
                      <a:endParaRPr lang="es-PE" sz="24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PE" sz="1600">
                          <a:effectLst/>
                        </a:rPr>
                        <a:t>59</a:t>
                      </a:r>
                      <a:endParaRPr lang="es-PE" sz="2400">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3"/>
                  </a:ext>
                </a:extLst>
              </a:tr>
              <a:tr h="395690">
                <a:tc>
                  <a:txBody>
                    <a:bodyPr/>
                    <a:lstStyle/>
                    <a:p>
                      <a:pPr>
                        <a:lnSpc>
                          <a:spcPct val="107000"/>
                        </a:lnSpc>
                        <a:spcAft>
                          <a:spcPts val="0"/>
                        </a:spcAft>
                      </a:pPr>
                      <a:r>
                        <a:rPr lang="es-ES" sz="1600">
                          <a:effectLst/>
                        </a:rPr>
                        <a:t>Contrato de fac.</a:t>
                      </a:r>
                      <a:endParaRPr lang="es-PE" sz="24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600">
                          <a:effectLst/>
                        </a:rPr>
                        <a:t>02</a:t>
                      </a:r>
                      <a:endParaRPr lang="es-PE" sz="24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PE" sz="1600" dirty="0">
                          <a:effectLst/>
                        </a:rPr>
                        <a:t>03</a:t>
                      </a:r>
                      <a:endParaRPr lang="es-PE"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4"/>
                  </a:ext>
                </a:extLst>
              </a:tr>
              <a:tr h="297308">
                <a:tc>
                  <a:txBody>
                    <a:bodyPr/>
                    <a:lstStyle/>
                    <a:p>
                      <a:pPr>
                        <a:lnSpc>
                          <a:spcPct val="107000"/>
                        </a:lnSpc>
                        <a:spcAft>
                          <a:spcPts val="0"/>
                        </a:spcAft>
                      </a:pPr>
                      <a:r>
                        <a:rPr lang="es-ES" sz="1600">
                          <a:effectLst/>
                        </a:rPr>
                        <a:t>Total</a:t>
                      </a:r>
                      <a:endParaRPr lang="es-PE" sz="24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600" dirty="0">
                          <a:effectLst/>
                        </a:rPr>
                        <a:t>434</a:t>
                      </a:r>
                      <a:endParaRPr lang="es-PE" sz="24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es-PE" sz="1600" dirty="0">
                          <a:effectLst/>
                        </a:rPr>
                        <a:t>410</a:t>
                      </a:r>
                      <a:endParaRPr lang="es-PE"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4" name="CuadroTexto 3"/>
          <p:cNvSpPr txBox="1"/>
          <p:nvPr/>
        </p:nvSpPr>
        <p:spPr>
          <a:xfrm>
            <a:off x="725558" y="5013898"/>
            <a:ext cx="2504661" cy="646331"/>
          </a:xfrm>
          <a:prstGeom prst="rect">
            <a:avLst/>
          </a:prstGeom>
          <a:noFill/>
        </p:spPr>
        <p:txBody>
          <a:bodyPr wrap="square" rtlCol="0">
            <a:spAutoFit/>
          </a:bodyPr>
          <a:lstStyle/>
          <a:p>
            <a:r>
              <a:rPr lang="es-ES" dirty="0"/>
              <a:t>Docentes por modalidad </a:t>
            </a:r>
            <a:endParaRPr lang="es-PE" dirty="0"/>
          </a:p>
          <a:p>
            <a:endParaRPr lang="es-ES" dirty="0"/>
          </a:p>
        </p:txBody>
      </p:sp>
    </p:spTree>
    <p:extLst>
      <p:ext uri="{BB962C8B-B14F-4D97-AF65-F5344CB8AC3E}">
        <p14:creationId xmlns:p14="http://schemas.microsoft.com/office/powerpoint/2010/main" val="736575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317043"/>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838200" y="1682430"/>
            <a:ext cx="10515600" cy="3257636"/>
          </a:xfrm>
        </p:spPr>
        <p:txBody>
          <a:bodyPr>
            <a:normAutofit/>
          </a:bodyPr>
          <a:lstStyle/>
          <a:p>
            <a:pPr marL="0" indent="0" algn="just">
              <a:buNone/>
            </a:pPr>
            <a:r>
              <a:rPr lang="es-ES" dirty="0" smtClean="0"/>
              <a:t>Capacitaciones a docentes, como requisito indispensable previo al inicio de clases, en las siguientes líneas: </a:t>
            </a:r>
          </a:p>
          <a:p>
            <a:pPr marL="0" indent="0">
              <a:buNone/>
            </a:pPr>
            <a:endParaRPr lang="es-PE" dirty="0"/>
          </a:p>
          <a:p>
            <a:pPr lvl="1"/>
            <a:r>
              <a:rPr lang="es-PE" sz="2800" dirty="0"/>
              <a:t>Planificación Macro Curricular y Micro Curricular</a:t>
            </a:r>
          </a:p>
          <a:p>
            <a:pPr lvl="1"/>
            <a:r>
              <a:rPr lang="es-PE" sz="2800" dirty="0"/>
              <a:t>Métodos y técnicas didácticas</a:t>
            </a:r>
          </a:p>
          <a:p>
            <a:pPr lvl="1"/>
            <a:r>
              <a:rPr lang="es-PE" sz="2800" dirty="0"/>
              <a:t>Técnicas e instrumentos para la evaluación</a:t>
            </a:r>
          </a:p>
          <a:p>
            <a:pPr marL="0" indent="0">
              <a:buNone/>
            </a:pPr>
            <a:endParaRPr lang="es-PE" dirty="0"/>
          </a:p>
        </p:txBody>
      </p:sp>
      <p:sp>
        <p:nvSpPr>
          <p:cNvPr id="7" name="Título 3"/>
          <p:cNvSpPr txBox="1">
            <a:spLocks/>
          </p:cNvSpPr>
          <p:nvPr/>
        </p:nvSpPr>
        <p:spPr>
          <a:xfrm>
            <a:off x="1255644" y="317043"/>
            <a:ext cx="9839738"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1194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847898" y="477982"/>
            <a:ext cx="10075026" cy="584775"/>
          </a:xfrm>
          <a:prstGeom prst="rect">
            <a:avLst/>
          </a:prstGeom>
          <a:noFill/>
        </p:spPr>
        <p:txBody>
          <a:bodyPr wrap="square" rtlCol="0">
            <a:spAutoFit/>
          </a:bodyPr>
          <a:lstStyle/>
          <a:p>
            <a:pPr lvl="0"/>
            <a:r>
              <a:rPr lang="es-ES" sz="3200" b="1" dirty="0" smtClean="0">
                <a:solidFill>
                  <a:schemeClr val="bg1"/>
                </a:solidFill>
                <a:effectLst>
                  <a:outerShdw blurRad="38100" dist="38100" dir="2700000" algn="tl">
                    <a:srgbClr val="000000">
                      <a:alpha val="43137"/>
                    </a:srgbClr>
                  </a:outerShdw>
                </a:effectLst>
              </a:rPr>
              <a:t>Congreso aprueba ley de puesta en valor del Colegio Real</a:t>
            </a:r>
            <a:r>
              <a:rPr lang="es-ES" sz="3200" b="1" dirty="0" smtClean="0">
                <a:effectLst>
                  <a:outerShdw blurRad="38100" dist="38100" dir="2700000" algn="tl">
                    <a:srgbClr val="000000">
                      <a:alpha val="43137"/>
                    </a:srgbClr>
                  </a:outerShdw>
                </a:effectLst>
              </a:rPr>
              <a:t> </a:t>
            </a:r>
            <a:endParaRPr lang="es-ES" sz="3200" b="1" dirty="0">
              <a:effectLst>
                <a:outerShdw blurRad="38100" dist="38100" dir="2700000" algn="tl">
                  <a:srgbClr val="000000">
                    <a:alpha val="43137"/>
                  </a:srgbClr>
                </a:outerShdw>
              </a:effectLst>
            </a:endParaRPr>
          </a:p>
        </p:txBody>
      </p:sp>
      <p:sp>
        <p:nvSpPr>
          <p:cNvPr id="7" name="CuadroTexto 6"/>
          <p:cNvSpPr txBox="1"/>
          <p:nvPr/>
        </p:nvSpPr>
        <p:spPr>
          <a:xfrm>
            <a:off x="906087" y="2003367"/>
            <a:ext cx="4231178" cy="4062651"/>
          </a:xfrm>
          <a:prstGeom prst="rect">
            <a:avLst/>
          </a:prstGeom>
          <a:noFill/>
        </p:spPr>
        <p:txBody>
          <a:bodyPr wrap="square" rtlCol="0">
            <a:spAutoFit/>
          </a:bodyPr>
          <a:lstStyle/>
          <a:p>
            <a:pPr algn="just"/>
            <a:r>
              <a:rPr lang="es-ES" sz="2400" dirty="0"/>
              <a:t>El proyecto de ley que </a:t>
            </a:r>
            <a:r>
              <a:rPr lang="es-ES" sz="2400" dirty="0" smtClean="0"/>
              <a:t>hará   </a:t>
            </a:r>
            <a:r>
              <a:rPr lang="es-ES" sz="2400" dirty="0"/>
              <a:t>posible la recuperación y puesta en valor del Colegio Real de San Felipe y San Marcos fue aprobado en el pleno del Congreso de la República, lo que significa un importante logro en la gestión que realiza la alta dirección por el patrimonio histórico de la universidad.</a:t>
            </a:r>
          </a:p>
          <a:p>
            <a:endParaRPr lang="es-ES" dirty="0"/>
          </a:p>
        </p:txBody>
      </p:sp>
      <p:pic>
        <p:nvPicPr>
          <p:cNvPr id="8" name="Marcador de contenido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98410" y="1593295"/>
            <a:ext cx="3398838" cy="4679950"/>
          </a:xfrm>
          <a:prstGeom prst="rect">
            <a:avLst/>
          </a:prstGeom>
        </p:spPr>
      </p:pic>
      <p:pic>
        <p:nvPicPr>
          <p:cNvPr id="9"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6054" y="2703801"/>
            <a:ext cx="554355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spTree>
    <p:extLst>
      <p:ext uri="{BB962C8B-B14F-4D97-AF65-F5344CB8AC3E}">
        <p14:creationId xmlns:p14="http://schemas.microsoft.com/office/powerpoint/2010/main" val="424085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69;p18"/>
          <p:cNvSpPr txBox="1"/>
          <p:nvPr/>
        </p:nvSpPr>
        <p:spPr>
          <a:xfrm>
            <a:off x="755607" y="144071"/>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917713" y="1115607"/>
            <a:ext cx="10515600" cy="1384316"/>
          </a:xfrm>
        </p:spPr>
        <p:txBody>
          <a:bodyPr>
            <a:normAutofit fontScale="92500" lnSpcReduction="20000"/>
          </a:bodyPr>
          <a:lstStyle/>
          <a:p>
            <a:pPr marL="0" indent="0" algn="just">
              <a:buNone/>
            </a:pPr>
            <a:r>
              <a:rPr lang="es-PE" b="1" dirty="0" smtClean="0"/>
              <a:t>Matrícula </a:t>
            </a:r>
            <a:endParaRPr lang="es-PE" dirty="0"/>
          </a:p>
          <a:p>
            <a:pPr marL="0" indent="0" algn="just">
              <a:buNone/>
            </a:pPr>
            <a:r>
              <a:rPr lang="es-PE" dirty="0" smtClean="0"/>
              <a:t>A </a:t>
            </a:r>
            <a:r>
              <a:rPr lang="es-PE" dirty="0"/>
              <a:t>continuación, se presenta la cantidad de matriculados en los semestres regulares y en el ciclo de verano que la Escuela de Estudios Generales ha realizado:</a:t>
            </a:r>
          </a:p>
          <a:p>
            <a:pPr marL="0" indent="0">
              <a:buNone/>
            </a:pPr>
            <a:endParaRPr lang="es-PE" dirty="0" smtClean="0"/>
          </a:p>
          <a:p>
            <a:pPr marL="0" indent="0">
              <a:buNone/>
            </a:pPr>
            <a:endParaRPr lang="es-PE" dirty="0"/>
          </a:p>
          <a:p>
            <a:pPr marL="0" indent="0">
              <a:buNone/>
            </a:pPr>
            <a:endParaRPr lang="es-PE" dirty="0"/>
          </a:p>
        </p:txBody>
      </p:sp>
      <p:graphicFrame>
        <p:nvGraphicFramePr>
          <p:cNvPr id="7" name="3 Tabla"/>
          <p:cNvGraphicFramePr>
            <a:graphicFrameLocks noGrp="1"/>
          </p:cNvGraphicFramePr>
          <p:nvPr>
            <p:extLst>
              <p:ext uri="{D42A27DB-BD31-4B8C-83A1-F6EECF244321}">
                <p14:modId xmlns:p14="http://schemas.microsoft.com/office/powerpoint/2010/main" val="2687397694"/>
              </p:ext>
            </p:extLst>
          </p:nvPr>
        </p:nvGraphicFramePr>
        <p:xfrm>
          <a:off x="2126238" y="3526078"/>
          <a:ext cx="8559198" cy="2810568"/>
        </p:xfrm>
        <a:graphic>
          <a:graphicData uri="http://schemas.openxmlformats.org/drawingml/2006/table">
            <a:tbl>
              <a:tblPr firstRow="1" firstCol="1" bandRow="1">
                <a:tableStyleId>{5C22544A-7EE6-4342-B048-85BDC9FD1C3A}</a:tableStyleId>
              </a:tblPr>
              <a:tblGrid>
                <a:gridCol w="2086209">
                  <a:extLst>
                    <a:ext uri="{9D8B030D-6E8A-4147-A177-3AD203B41FA5}">
                      <a16:colId xmlns:a16="http://schemas.microsoft.com/office/drawing/2014/main" xmlns="" val="20000"/>
                    </a:ext>
                  </a:extLst>
                </a:gridCol>
                <a:gridCol w="1323473">
                  <a:extLst>
                    <a:ext uri="{9D8B030D-6E8A-4147-A177-3AD203B41FA5}">
                      <a16:colId xmlns:a16="http://schemas.microsoft.com/office/drawing/2014/main" xmlns="" val="20001"/>
                    </a:ext>
                  </a:extLst>
                </a:gridCol>
                <a:gridCol w="1371600">
                  <a:extLst>
                    <a:ext uri="{9D8B030D-6E8A-4147-A177-3AD203B41FA5}">
                      <a16:colId xmlns:a16="http://schemas.microsoft.com/office/drawing/2014/main" xmlns="" val="20002"/>
                    </a:ext>
                  </a:extLst>
                </a:gridCol>
                <a:gridCol w="1239053">
                  <a:extLst>
                    <a:ext uri="{9D8B030D-6E8A-4147-A177-3AD203B41FA5}">
                      <a16:colId xmlns:a16="http://schemas.microsoft.com/office/drawing/2014/main" xmlns="" val="20003"/>
                    </a:ext>
                  </a:extLst>
                </a:gridCol>
                <a:gridCol w="1231432">
                  <a:extLst>
                    <a:ext uri="{9D8B030D-6E8A-4147-A177-3AD203B41FA5}">
                      <a16:colId xmlns:a16="http://schemas.microsoft.com/office/drawing/2014/main" xmlns="" val="20004"/>
                    </a:ext>
                  </a:extLst>
                </a:gridCol>
                <a:gridCol w="1307431">
                  <a:extLst>
                    <a:ext uri="{9D8B030D-6E8A-4147-A177-3AD203B41FA5}">
                      <a16:colId xmlns:a16="http://schemas.microsoft.com/office/drawing/2014/main" xmlns="" val="20005"/>
                    </a:ext>
                  </a:extLst>
                </a:gridCol>
              </a:tblGrid>
              <a:tr h="315828">
                <a:tc>
                  <a:txBody>
                    <a:bodyPr/>
                    <a:lstStyle/>
                    <a:p>
                      <a:pPr algn="ctr">
                        <a:lnSpc>
                          <a:spcPct val="107000"/>
                        </a:lnSpc>
                        <a:spcAft>
                          <a:spcPts val="0"/>
                        </a:spcAft>
                      </a:pPr>
                      <a:r>
                        <a:rPr lang="es-PE" sz="1800" dirty="0">
                          <a:effectLst/>
                        </a:rPr>
                        <a:t>Área Académica</a:t>
                      </a:r>
                      <a:endParaRPr lang="es-PE" sz="1600" dirty="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2018-I</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dirty="0">
                          <a:effectLst/>
                        </a:rPr>
                        <a:t>2018-II</a:t>
                      </a:r>
                      <a:endParaRPr lang="es-PE" sz="1600" dirty="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2019-0</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2019-I</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2019-II</a:t>
                      </a:r>
                      <a:endParaRPr lang="es-PE" sz="1600">
                        <a:effectLst/>
                        <a:latin typeface="Calibri"/>
                        <a:ea typeface="Calibri"/>
                        <a:cs typeface="Times New Roman"/>
                      </a:endParaRPr>
                    </a:p>
                  </a:txBody>
                  <a:tcPr marL="44450" marR="44450" marT="0" marB="0" anchor="b"/>
                </a:tc>
                <a:extLst>
                  <a:ext uri="{0D108BD9-81ED-4DB2-BD59-A6C34878D82A}">
                    <a16:rowId xmlns:a16="http://schemas.microsoft.com/office/drawing/2014/main" xmlns="" val="10000"/>
                  </a:ext>
                </a:extLst>
              </a:tr>
              <a:tr h="604385">
                <a:tc>
                  <a:txBody>
                    <a:bodyPr/>
                    <a:lstStyle/>
                    <a:p>
                      <a:pPr algn="ctr">
                        <a:lnSpc>
                          <a:spcPct val="107000"/>
                        </a:lnSpc>
                        <a:spcAft>
                          <a:spcPts val="0"/>
                        </a:spcAft>
                      </a:pPr>
                      <a:r>
                        <a:rPr lang="es-PE" sz="1800">
                          <a:effectLst/>
                        </a:rPr>
                        <a:t>Ciencias de la Salud</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dirty="0">
                          <a:effectLst/>
                        </a:rPr>
                        <a:t>988</a:t>
                      </a:r>
                      <a:endParaRPr lang="es-PE" sz="1600" dirty="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976</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45</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1083</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1084</a:t>
                      </a:r>
                      <a:endParaRPr lang="es-PE" sz="16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1"/>
                  </a:ext>
                </a:extLst>
              </a:tr>
              <a:tr h="395432">
                <a:tc>
                  <a:txBody>
                    <a:bodyPr/>
                    <a:lstStyle/>
                    <a:p>
                      <a:pPr algn="ctr">
                        <a:lnSpc>
                          <a:spcPct val="107000"/>
                        </a:lnSpc>
                        <a:spcAft>
                          <a:spcPts val="0"/>
                        </a:spcAft>
                      </a:pPr>
                      <a:r>
                        <a:rPr lang="es-PE" sz="1800">
                          <a:effectLst/>
                        </a:rPr>
                        <a:t>Ciencias Básicas</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329</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309</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163</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433</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381</a:t>
                      </a:r>
                      <a:endParaRPr lang="es-PE" sz="16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2"/>
                  </a:ext>
                </a:extLst>
              </a:tr>
              <a:tr h="432530">
                <a:tc>
                  <a:txBody>
                    <a:bodyPr/>
                    <a:lstStyle/>
                    <a:p>
                      <a:pPr algn="ctr">
                        <a:lnSpc>
                          <a:spcPct val="107000"/>
                        </a:lnSpc>
                        <a:spcAft>
                          <a:spcPts val="0"/>
                        </a:spcAft>
                      </a:pPr>
                      <a:r>
                        <a:rPr lang="es-PE" sz="1800">
                          <a:effectLst/>
                        </a:rPr>
                        <a:t>Ingeniería</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1598</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1519</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512</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1928</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1728</a:t>
                      </a:r>
                      <a:endParaRPr lang="es-PE" sz="16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3"/>
                  </a:ext>
                </a:extLst>
              </a:tr>
              <a:tr h="389418">
                <a:tc>
                  <a:txBody>
                    <a:bodyPr/>
                    <a:lstStyle/>
                    <a:p>
                      <a:pPr algn="ctr">
                        <a:lnSpc>
                          <a:spcPct val="107000"/>
                        </a:lnSpc>
                        <a:spcAft>
                          <a:spcPts val="0"/>
                        </a:spcAft>
                      </a:pPr>
                      <a:r>
                        <a:rPr lang="es-PE" sz="1800">
                          <a:effectLst/>
                        </a:rPr>
                        <a:t>Ciencias Económicas</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1263</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1249</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247</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1377</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1311</a:t>
                      </a:r>
                      <a:endParaRPr lang="es-PE" sz="16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4"/>
                  </a:ext>
                </a:extLst>
              </a:tr>
              <a:tr h="357147">
                <a:tc>
                  <a:txBody>
                    <a:bodyPr/>
                    <a:lstStyle/>
                    <a:p>
                      <a:pPr algn="ctr">
                        <a:lnSpc>
                          <a:spcPct val="107000"/>
                        </a:lnSpc>
                        <a:spcAft>
                          <a:spcPts val="0"/>
                        </a:spcAft>
                      </a:pPr>
                      <a:r>
                        <a:rPr lang="es-PE" sz="1800">
                          <a:effectLst/>
                        </a:rPr>
                        <a:t>Humanidades</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1554</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1551</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203</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1669</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1536</a:t>
                      </a:r>
                      <a:endParaRPr lang="es-PE" sz="160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5"/>
                  </a:ext>
                </a:extLst>
              </a:tr>
              <a:tr h="315828">
                <a:tc>
                  <a:txBody>
                    <a:bodyPr/>
                    <a:lstStyle/>
                    <a:p>
                      <a:pPr algn="ctr">
                        <a:lnSpc>
                          <a:spcPct val="107000"/>
                        </a:lnSpc>
                        <a:spcAft>
                          <a:spcPts val="0"/>
                        </a:spcAft>
                      </a:pPr>
                      <a:r>
                        <a:rPr lang="es-PE" sz="1800">
                          <a:effectLst/>
                        </a:rPr>
                        <a:t>Total</a:t>
                      </a:r>
                      <a:endParaRPr lang="es-PE" sz="1600">
                        <a:effectLst/>
                        <a:latin typeface="Calibri"/>
                        <a:ea typeface="Calibri"/>
                        <a:cs typeface="Times New Roman"/>
                      </a:endParaRPr>
                    </a:p>
                  </a:txBody>
                  <a:tcPr marL="44450" marR="44450" marT="0" marB="0" anchor="b"/>
                </a:tc>
                <a:tc>
                  <a:txBody>
                    <a:bodyPr/>
                    <a:lstStyle/>
                    <a:p>
                      <a:pPr algn="ctr">
                        <a:lnSpc>
                          <a:spcPct val="107000"/>
                        </a:lnSpc>
                        <a:spcAft>
                          <a:spcPts val="0"/>
                        </a:spcAft>
                      </a:pPr>
                      <a:r>
                        <a:rPr lang="es-PE" sz="1800">
                          <a:effectLst/>
                        </a:rPr>
                        <a:t>5732</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5604</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1170</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a:effectLst/>
                        </a:rPr>
                        <a:t>6490</a:t>
                      </a:r>
                      <a:endParaRPr lang="es-PE" sz="1600">
                        <a:effectLst/>
                        <a:latin typeface="Calibri"/>
                        <a:ea typeface="Calibri"/>
                        <a:cs typeface="Times New Roman"/>
                      </a:endParaRPr>
                    </a:p>
                  </a:txBody>
                  <a:tcPr marL="44450" marR="44450" marT="0" marB="0" anchor="ctr"/>
                </a:tc>
                <a:tc>
                  <a:txBody>
                    <a:bodyPr/>
                    <a:lstStyle/>
                    <a:p>
                      <a:pPr algn="ctr">
                        <a:lnSpc>
                          <a:spcPct val="107000"/>
                        </a:lnSpc>
                        <a:spcAft>
                          <a:spcPts val="0"/>
                        </a:spcAft>
                      </a:pPr>
                      <a:r>
                        <a:rPr lang="es-PE" sz="1800" dirty="0">
                          <a:effectLst/>
                        </a:rPr>
                        <a:t>6040</a:t>
                      </a:r>
                      <a:endParaRPr lang="es-PE" sz="1600" dirty="0">
                        <a:effectLst/>
                        <a:latin typeface="Calibri"/>
                        <a:ea typeface="Calibri"/>
                        <a:cs typeface="Times New Roman"/>
                      </a:endParaRPr>
                    </a:p>
                  </a:txBody>
                  <a:tcPr marL="44450" marR="44450" marT="0" marB="0" anchor="ctr"/>
                </a:tc>
                <a:extLst>
                  <a:ext uri="{0D108BD9-81ED-4DB2-BD59-A6C34878D82A}">
                    <a16:rowId xmlns:a16="http://schemas.microsoft.com/office/drawing/2014/main" xmlns="" val="10006"/>
                  </a:ext>
                </a:extLst>
              </a:tr>
            </a:tbl>
          </a:graphicData>
        </a:graphic>
      </p:graphicFrame>
      <p:sp>
        <p:nvSpPr>
          <p:cNvPr id="4" name="CuadroTexto 3"/>
          <p:cNvSpPr txBox="1"/>
          <p:nvPr/>
        </p:nvSpPr>
        <p:spPr>
          <a:xfrm>
            <a:off x="5009322" y="2876866"/>
            <a:ext cx="2604052" cy="738664"/>
          </a:xfrm>
          <a:prstGeom prst="rect">
            <a:avLst/>
          </a:prstGeom>
          <a:noFill/>
        </p:spPr>
        <p:txBody>
          <a:bodyPr wrap="square" rtlCol="0">
            <a:spAutoFit/>
          </a:bodyPr>
          <a:lstStyle/>
          <a:p>
            <a:r>
              <a:rPr lang="es-MX" sz="2400" dirty="0"/>
              <a:t>Metas de atención </a:t>
            </a:r>
          </a:p>
          <a:p>
            <a:endParaRPr lang="es-ES" dirty="0"/>
          </a:p>
        </p:txBody>
      </p:sp>
      <p:sp>
        <p:nvSpPr>
          <p:cNvPr id="9" name="Título 3"/>
          <p:cNvSpPr txBox="1">
            <a:spLocks/>
          </p:cNvSpPr>
          <p:nvPr/>
        </p:nvSpPr>
        <p:spPr>
          <a:xfrm>
            <a:off x="1331842" y="246725"/>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314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838200" y="151198"/>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838200" y="1652755"/>
            <a:ext cx="10515600" cy="3625516"/>
          </a:xfrm>
        </p:spPr>
        <p:txBody>
          <a:bodyPr/>
          <a:lstStyle/>
          <a:p>
            <a:pPr marL="0" indent="0">
              <a:buNone/>
            </a:pPr>
            <a:r>
              <a:rPr lang="es-PE" dirty="0"/>
              <a:t>En su segundo año de actividad académica, la EEG alberga una población mayor de estudiantes, tanto en el primer y segundo semestre</a:t>
            </a:r>
            <a:r>
              <a:rPr lang="es-PE" dirty="0" smtClean="0"/>
              <a:t>.</a:t>
            </a:r>
          </a:p>
          <a:p>
            <a:pPr marL="0" indent="0" algn="ctr">
              <a:buNone/>
            </a:pPr>
            <a:r>
              <a:rPr lang="es-PE" sz="2400" dirty="0"/>
              <a:t>COMPARACIÓN DE MATRÍCULADOS PRIMER SEMESTRE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989" y="3738951"/>
            <a:ext cx="5602371" cy="198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3"/>
          <p:cNvSpPr txBox="1">
            <a:spLocks/>
          </p:cNvSpPr>
          <p:nvPr/>
        </p:nvSpPr>
        <p:spPr>
          <a:xfrm>
            <a:off x="1331842" y="246725"/>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5117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409488" y="32310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561966" y="1610564"/>
            <a:ext cx="6682132" cy="4209403"/>
          </a:xfrm>
        </p:spPr>
        <p:txBody>
          <a:bodyPr>
            <a:normAutofit fontScale="85000" lnSpcReduction="20000"/>
          </a:bodyPr>
          <a:lstStyle/>
          <a:p>
            <a:pPr marL="0" indent="0" algn="ctr">
              <a:buNone/>
            </a:pPr>
            <a:r>
              <a:rPr lang="es-ES" sz="3300" b="1" dirty="0"/>
              <a:t>PROGRAMA </a:t>
            </a:r>
            <a:r>
              <a:rPr lang="es-ES" sz="3300" b="1" dirty="0" smtClean="0"/>
              <a:t>SANMARQUINOS </a:t>
            </a:r>
            <a:r>
              <a:rPr lang="es-ES" sz="3300" b="1" dirty="0"/>
              <a:t>PARA EL PERÚ Y EL </a:t>
            </a:r>
            <a:r>
              <a:rPr lang="es-ES" sz="3300" b="1" dirty="0" smtClean="0"/>
              <a:t>MUNDO</a:t>
            </a:r>
          </a:p>
          <a:p>
            <a:pPr marL="0" indent="0" algn="ctr">
              <a:buNone/>
            </a:pPr>
            <a:endParaRPr lang="es-ES" sz="3300" b="1" dirty="0" smtClean="0"/>
          </a:p>
          <a:p>
            <a:pPr marL="0" indent="0">
              <a:buNone/>
            </a:pPr>
            <a:r>
              <a:rPr lang="es-ES" b="1" dirty="0"/>
              <a:t>Objetivos:</a:t>
            </a:r>
            <a:endParaRPr lang="es-PE" dirty="0"/>
          </a:p>
          <a:p>
            <a:pPr marL="0" lvl="0" indent="0" algn="just">
              <a:buNone/>
            </a:pPr>
            <a:r>
              <a:rPr lang="es-ES" dirty="0"/>
              <a:t>Formar líderes con capacidad para trabajar en equipos de investigación e innovación que permita afrontar y resolver problemas nacionales, regionales, globales  y a nivel de la Universidad Nacional Mayor de San Marcos (UNMSM). </a:t>
            </a:r>
            <a:endParaRPr lang="es-PE" dirty="0"/>
          </a:p>
          <a:p>
            <a:pPr marL="0" lvl="0" indent="0" algn="just">
              <a:buNone/>
            </a:pPr>
            <a:r>
              <a:rPr lang="es-ES" dirty="0"/>
              <a:t>Adquirir competencias como asistentes de cátedra, para que apoyen en el proceso de cambio de la UNMSM: de una universidad clásica a una universidad de investigación.</a:t>
            </a:r>
            <a:endParaRPr lang="es-PE" dirty="0"/>
          </a:p>
          <a:p>
            <a:pPr marL="0" indent="0">
              <a:buNone/>
            </a:pPr>
            <a:endParaRPr lang="es-PE" dirty="0"/>
          </a:p>
        </p:txBody>
      </p:sp>
      <p:sp>
        <p:nvSpPr>
          <p:cNvPr id="7" name="Título 3"/>
          <p:cNvSpPr txBox="1">
            <a:spLocks/>
          </p:cNvSpPr>
          <p:nvPr/>
        </p:nvSpPr>
        <p:spPr>
          <a:xfrm>
            <a:off x="904460" y="306993"/>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pic>
        <p:nvPicPr>
          <p:cNvPr id="9" name="Imagen 8" descr="La imagen puede contener: 7 personas, personas sonriendo, personas de pie, calzado, niño(a) y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215" y="2286000"/>
            <a:ext cx="3963802" cy="2532185"/>
          </a:xfrm>
          <a:prstGeom prst="rect">
            <a:avLst/>
          </a:prstGeom>
          <a:noFill/>
          <a:ln>
            <a:noFill/>
          </a:ln>
        </p:spPr>
      </p:pic>
    </p:spTree>
    <p:extLst>
      <p:ext uri="{BB962C8B-B14F-4D97-AF65-F5344CB8AC3E}">
        <p14:creationId xmlns:p14="http://schemas.microsoft.com/office/powerpoint/2010/main" val="2955543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418011" y="1109811"/>
            <a:ext cx="11420956" cy="4859382"/>
          </a:xfrm>
        </p:spPr>
        <p:txBody>
          <a:bodyPr>
            <a:noAutofit/>
          </a:bodyPr>
          <a:lstStyle/>
          <a:p>
            <a:pPr marL="0" indent="0" algn="just">
              <a:buNone/>
            </a:pPr>
            <a:r>
              <a:rPr lang="es-ES" sz="1800" b="1" dirty="0" smtClean="0"/>
              <a:t>EJECUCIÓN DEL PROYECTO</a:t>
            </a:r>
            <a:endParaRPr lang="es-PE" sz="1800" dirty="0" smtClean="0"/>
          </a:p>
          <a:p>
            <a:pPr marL="0" indent="0" algn="just">
              <a:buNone/>
            </a:pPr>
            <a:r>
              <a:rPr lang="es-ES" sz="1800" b="1" dirty="0" smtClean="0"/>
              <a:t> </a:t>
            </a:r>
            <a:r>
              <a:rPr lang="es-ES" sz="1800" dirty="0" smtClean="0"/>
              <a:t>Pasantía y participación de los 129 alumnos beneficiarios, 14 docentes de diferentes facultades.</a:t>
            </a:r>
            <a:endParaRPr lang="es-PE" sz="1800" dirty="0"/>
          </a:p>
          <a:p>
            <a:pPr marL="0" indent="0" algn="just">
              <a:buNone/>
            </a:pPr>
            <a:endParaRPr lang="es-PE" sz="1800" b="1" dirty="0" smtClean="0"/>
          </a:p>
          <a:p>
            <a:pPr marL="0" indent="0" algn="just">
              <a:buNone/>
            </a:pPr>
            <a:r>
              <a:rPr lang="es-ES" sz="1800" b="1" dirty="0" smtClean="0"/>
              <a:t>PRIMERA DELEGACIÓN</a:t>
            </a:r>
            <a:endParaRPr lang="es-PE" sz="1800" dirty="0" smtClean="0"/>
          </a:p>
          <a:p>
            <a:pPr algn="just"/>
            <a:r>
              <a:rPr lang="es-ES" sz="1800" dirty="0" smtClean="0"/>
              <a:t>Pasantía de la primera delegación de integrantes del Programa Sanmarquinos para el Perú en la Universidad de Harvard. Asistieron 44 estudiantes, 4 docentes tutores. </a:t>
            </a:r>
            <a:endParaRPr lang="es-PE" sz="1800" dirty="0" smtClean="0"/>
          </a:p>
          <a:p>
            <a:pPr algn="just"/>
            <a:r>
              <a:rPr lang="es-ES" sz="1800" b="1" dirty="0" smtClean="0"/>
              <a:t>Fecha: del 2 al 15 de junio de 2019</a:t>
            </a:r>
            <a:endParaRPr lang="es-PE" sz="1800" dirty="0" smtClean="0"/>
          </a:p>
          <a:p>
            <a:pPr marL="0" indent="0" algn="just">
              <a:buNone/>
            </a:pPr>
            <a:r>
              <a:rPr lang="es-ES" sz="1800" b="1" dirty="0" smtClean="0"/>
              <a:t> </a:t>
            </a:r>
          </a:p>
          <a:p>
            <a:pPr marL="0" indent="0" algn="just">
              <a:buNone/>
            </a:pPr>
            <a:r>
              <a:rPr lang="es-ES" sz="1800" b="1" dirty="0" smtClean="0"/>
              <a:t>SEGUNDA DELEGACIÓN</a:t>
            </a:r>
            <a:endParaRPr lang="es-PE" sz="1800" dirty="0" smtClean="0"/>
          </a:p>
          <a:p>
            <a:pPr algn="just"/>
            <a:r>
              <a:rPr lang="es-ES" sz="1800" dirty="0" smtClean="0"/>
              <a:t>Pasantía de la segunda delegación de integrantes del Programa Sanmarquinos para el Perú en la Universidad de Harvard. Asistieron 43 estudiantes y 5 docentes tutores.</a:t>
            </a:r>
            <a:endParaRPr lang="es-PE" sz="1800" dirty="0" smtClean="0"/>
          </a:p>
          <a:p>
            <a:pPr algn="just"/>
            <a:r>
              <a:rPr lang="es-ES" sz="1800" b="1" dirty="0" smtClean="0"/>
              <a:t>Fecha: del 7 al 20 de julio de 2019</a:t>
            </a:r>
            <a:endParaRPr lang="es-PE" sz="1800" dirty="0" smtClean="0"/>
          </a:p>
          <a:p>
            <a:pPr algn="just"/>
            <a:endParaRPr lang="es-ES" sz="1800" b="1" dirty="0" smtClean="0"/>
          </a:p>
          <a:p>
            <a:pPr marL="0" indent="0" algn="just">
              <a:buNone/>
            </a:pPr>
            <a:r>
              <a:rPr lang="es-ES" sz="1800" b="1" dirty="0" smtClean="0"/>
              <a:t>TERCERA DELEGACIÓN</a:t>
            </a:r>
            <a:endParaRPr lang="es-PE" sz="1800" dirty="0" smtClean="0"/>
          </a:p>
          <a:p>
            <a:pPr algn="just"/>
            <a:r>
              <a:rPr lang="es-ES" sz="1800" dirty="0" smtClean="0"/>
              <a:t>Pasantía de la tercera delegación de integrantes del Programa Sanmarquinos para el Perú en la Universidad de Harvard. Asistieron 42 estudiantes, 5 docentes tutores.</a:t>
            </a:r>
            <a:endParaRPr lang="es-PE" sz="1800" dirty="0"/>
          </a:p>
        </p:txBody>
      </p:sp>
      <p:sp>
        <p:nvSpPr>
          <p:cNvPr id="8" name="Título 3"/>
          <p:cNvSpPr txBox="1">
            <a:spLocks/>
          </p:cNvSpPr>
          <p:nvPr/>
        </p:nvSpPr>
        <p:spPr>
          <a:xfrm>
            <a:off x="1214230" y="34299"/>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5004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6 Rectángulo"/>
          <p:cNvSpPr/>
          <p:nvPr/>
        </p:nvSpPr>
        <p:spPr>
          <a:xfrm>
            <a:off x="838200" y="1496406"/>
            <a:ext cx="10673862" cy="4524315"/>
          </a:xfrm>
          <a:prstGeom prst="rect">
            <a:avLst/>
          </a:prstGeom>
        </p:spPr>
        <p:txBody>
          <a:bodyPr wrap="square">
            <a:spAutoFit/>
          </a:bodyPr>
          <a:lstStyle/>
          <a:p>
            <a:pPr algn="just"/>
            <a:r>
              <a:rPr lang="es-ES" sz="2400" b="1" u="sng" dirty="0"/>
              <a:t>ACCIONES </a:t>
            </a:r>
            <a:r>
              <a:rPr lang="es-ES" sz="2400" b="1" u="sng" dirty="0" smtClean="0"/>
              <a:t>POSTERIORES</a:t>
            </a:r>
            <a:endParaRPr lang="es-PE" sz="2400" b="1" dirty="0" smtClean="0"/>
          </a:p>
          <a:p>
            <a:pPr algn="just"/>
            <a:r>
              <a:rPr lang="es-ES" sz="2400" b="1" dirty="0" smtClean="0"/>
              <a:t> </a:t>
            </a:r>
            <a:endParaRPr lang="es-PE" sz="2400" dirty="0" smtClean="0"/>
          </a:p>
          <a:p>
            <a:pPr algn="just"/>
            <a:r>
              <a:rPr lang="es-ES" sz="2400" dirty="0" smtClean="0"/>
              <a:t>Programa </a:t>
            </a:r>
            <a:r>
              <a:rPr lang="es-ES" sz="2400" dirty="0"/>
              <a:t>de seguimiento de la participación de los alumnos beneficiarios en el programa "Sanmarquinos para el Perú"</a:t>
            </a:r>
            <a:endParaRPr lang="es-PE" sz="2400" dirty="0"/>
          </a:p>
          <a:p>
            <a:pPr algn="just"/>
            <a:r>
              <a:rPr lang="es-ES" sz="2400" dirty="0"/>
              <a:t>Los 129 estudiantes que realizaron la pasantía en la Universidad de Harvard transmitieron los conocimientos que obtuvieron a sus pares en la UNMSM, mediante conferencias, talleres, fórums: </a:t>
            </a:r>
            <a:endParaRPr lang="es-PE" sz="2400" dirty="0"/>
          </a:p>
          <a:p>
            <a:pPr algn="just"/>
            <a:r>
              <a:rPr lang="es-ES" sz="2400" dirty="0"/>
              <a:t> </a:t>
            </a:r>
            <a:endParaRPr lang="es-PE" sz="2400" dirty="0"/>
          </a:p>
          <a:p>
            <a:pPr algn="just"/>
            <a:r>
              <a:rPr lang="es-ES" sz="2400" dirty="0"/>
              <a:t>a) Estudiantes de la Facultad de Derecho y Ciencia Política, del programa “Sanmarquinos para el Perú y el mundo”, compartieron con alumnos de dicha facultad sus experiencias de su estancia académica en la prestigiosa Universidad de Harvard. </a:t>
            </a:r>
            <a:endParaRPr lang="es-PE" sz="2400" dirty="0"/>
          </a:p>
        </p:txBody>
      </p:sp>
      <p:sp>
        <p:nvSpPr>
          <p:cNvPr id="8" name="Título 3"/>
          <p:cNvSpPr txBox="1">
            <a:spLocks/>
          </p:cNvSpPr>
          <p:nvPr/>
        </p:nvSpPr>
        <p:spPr>
          <a:xfrm>
            <a:off x="1049215" y="147403"/>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3245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838200" y="1018178"/>
            <a:ext cx="10983686" cy="5382622"/>
          </a:xfrm>
        </p:spPr>
        <p:txBody>
          <a:bodyPr>
            <a:normAutofit fontScale="77500" lnSpcReduction="20000"/>
          </a:bodyPr>
          <a:lstStyle/>
          <a:p>
            <a:pPr algn="just"/>
            <a:r>
              <a:rPr lang="es-ES" b="1" dirty="0"/>
              <a:t>b) Réplica en la Facultad de Medicina Veterinaria</a:t>
            </a:r>
            <a:r>
              <a:rPr lang="es-ES" b="1" dirty="0" smtClean="0"/>
              <a:t>.</a:t>
            </a:r>
            <a:endParaRPr lang="es-PE" dirty="0" smtClean="0"/>
          </a:p>
          <a:p>
            <a:pPr marL="0" indent="0" algn="just">
              <a:buNone/>
            </a:pPr>
            <a:endParaRPr lang="es-PE" dirty="0"/>
          </a:p>
          <a:p>
            <a:pPr algn="just"/>
            <a:r>
              <a:rPr lang="es-ES" b="1" dirty="0"/>
              <a:t>c)Estudiantes del programa sanmarquinos para el Perú y el Mundo desarrollaron el taller “potencializa tu liderazgo”</a:t>
            </a:r>
            <a:r>
              <a:rPr lang="es-PE" dirty="0"/>
              <a:t> en </a:t>
            </a:r>
            <a:r>
              <a:rPr lang="es-ES" dirty="0"/>
              <a:t>la EP de Enfermería.</a:t>
            </a:r>
          </a:p>
          <a:p>
            <a:pPr algn="just"/>
            <a:endParaRPr lang="es-PE" dirty="0"/>
          </a:p>
          <a:p>
            <a:pPr algn="just"/>
            <a:r>
              <a:rPr lang="es-ES" dirty="0"/>
              <a:t>Durante estos talleres se abordaron los siguientes temas: </a:t>
            </a:r>
          </a:p>
          <a:p>
            <a:pPr algn="just"/>
            <a:r>
              <a:rPr lang="es-ES" dirty="0"/>
              <a:t>“Liderazgo para la sociedad del Siglo XXI”</a:t>
            </a:r>
          </a:p>
          <a:p>
            <a:pPr algn="just"/>
            <a:r>
              <a:rPr lang="es-ES" dirty="0"/>
              <a:t> “Desarrollo y conciencia de liderazgo”</a:t>
            </a:r>
          </a:p>
          <a:p>
            <a:pPr algn="just"/>
            <a:r>
              <a:rPr lang="es-ES" dirty="0"/>
              <a:t> “Experiencia del encuentro Perú-</a:t>
            </a:r>
            <a:r>
              <a:rPr lang="es-ES" dirty="0" err="1"/>
              <a:t>Korea</a:t>
            </a:r>
            <a:r>
              <a:rPr lang="es-ES" dirty="0"/>
              <a:t>”</a:t>
            </a:r>
          </a:p>
          <a:p>
            <a:pPr algn="just"/>
            <a:r>
              <a:rPr lang="es-ES" dirty="0"/>
              <a:t> “Liderazgo en el desarrollo del estudiante de enfermería”</a:t>
            </a:r>
          </a:p>
          <a:p>
            <a:pPr algn="just"/>
            <a:r>
              <a:rPr lang="es-ES" dirty="0"/>
              <a:t> “Diseño centrado en el humano y empatía”</a:t>
            </a:r>
          </a:p>
          <a:p>
            <a:pPr algn="just"/>
            <a:r>
              <a:rPr lang="es-ES" dirty="0"/>
              <a:t> “Creatividad e improvisación en la comunicación” </a:t>
            </a:r>
          </a:p>
          <a:p>
            <a:pPr algn="just"/>
            <a:r>
              <a:rPr lang="es-ES" dirty="0"/>
              <a:t> “Narrando mi experiencia en Harvard”</a:t>
            </a:r>
          </a:p>
          <a:p>
            <a:pPr algn="just"/>
            <a:endParaRPr lang="es-ES" dirty="0"/>
          </a:p>
          <a:p>
            <a:pPr algn="just"/>
            <a:r>
              <a:rPr lang="es-ES" b="1" dirty="0"/>
              <a:t>d) Réplica en la Facultad de Ciencias Sociales</a:t>
            </a:r>
            <a:endParaRPr lang="es-PE" dirty="0"/>
          </a:p>
          <a:p>
            <a:pPr algn="just"/>
            <a:endParaRPr lang="es-ES" dirty="0"/>
          </a:p>
          <a:p>
            <a:endParaRPr lang="es-PE" dirty="0"/>
          </a:p>
        </p:txBody>
      </p:sp>
      <p:sp>
        <p:nvSpPr>
          <p:cNvPr id="8" name="Título 3"/>
          <p:cNvSpPr txBox="1">
            <a:spLocks/>
          </p:cNvSpPr>
          <p:nvPr/>
        </p:nvSpPr>
        <p:spPr>
          <a:xfrm>
            <a:off x="1214230" y="34299"/>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pic>
        <p:nvPicPr>
          <p:cNvPr id="11" name="Imagen 10" descr="La imagen puede contener: 3 personas, personas de pie e in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5157" y="3213662"/>
            <a:ext cx="4068643" cy="2183900"/>
          </a:xfrm>
          <a:prstGeom prst="rect">
            <a:avLst/>
          </a:prstGeom>
          <a:noFill/>
          <a:ln>
            <a:noFill/>
          </a:ln>
        </p:spPr>
      </p:pic>
    </p:spTree>
    <p:extLst>
      <p:ext uri="{BB962C8B-B14F-4D97-AF65-F5344CB8AC3E}">
        <p14:creationId xmlns:p14="http://schemas.microsoft.com/office/powerpoint/2010/main" val="1602122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785949" y="1446801"/>
            <a:ext cx="10515600" cy="4875621"/>
          </a:xfrm>
        </p:spPr>
        <p:txBody>
          <a:bodyPr>
            <a:normAutofit fontScale="92500" lnSpcReduction="20000"/>
          </a:bodyPr>
          <a:lstStyle/>
          <a:p>
            <a:pPr marL="0" indent="0" algn="ctr">
              <a:buNone/>
            </a:pPr>
            <a:r>
              <a:rPr lang="es-ES" sz="2400" b="1" dirty="0"/>
              <a:t>ACTIVIDADES ACADEMICAS DE </a:t>
            </a:r>
            <a:r>
              <a:rPr lang="es-ES" sz="2400" b="1" dirty="0" smtClean="0"/>
              <a:t>PREGRADO</a:t>
            </a:r>
          </a:p>
          <a:p>
            <a:pPr marL="0" indent="0" algn="ctr">
              <a:buNone/>
            </a:pPr>
            <a:endParaRPr lang="es-ES" b="1" dirty="0"/>
          </a:p>
          <a:p>
            <a:pPr marL="342900" indent="-342900"/>
            <a:r>
              <a:rPr lang="es-ES" b="1" dirty="0"/>
              <a:t>Cursos de verano 2019-0</a:t>
            </a:r>
          </a:p>
          <a:p>
            <a:endParaRPr lang="es-ES" b="1" dirty="0"/>
          </a:p>
          <a:p>
            <a:pPr marL="342900" indent="-342900"/>
            <a:r>
              <a:rPr lang="es-ES" b="1" dirty="0"/>
              <a:t>Cronograma de actividades académicas de pregrado</a:t>
            </a:r>
          </a:p>
          <a:p>
            <a:endParaRPr lang="es-ES" b="1" dirty="0"/>
          </a:p>
          <a:p>
            <a:pPr marL="342900" indent="-342900"/>
            <a:r>
              <a:rPr lang="es-ES" b="1" dirty="0"/>
              <a:t>Inauguración del año académico 2019</a:t>
            </a:r>
          </a:p>
          <a:p>
            <a:pPr marL="342900" indent="-342900"/>
            <a:endParaRPr lang="es-ES" b="1" dirty="0"/>
          </a:p>
          <a:p>
            <a:pPr marL="342900" indent="-342900" algn="just"/>
            <a:r>
              <a:rPr lang="es-ES" b="1" dirty="0"/>
              <a:t>Taller sobre estrategias para la obtención de bachiller y título profesional de ingresantes 	2016.</a:t>
            </a:r>
          </a:p>
          <a:p>
            <a:pPr algn="just"/>
            <a:r>
              <a:rPr lang="es-ES" b="1" dirty="0"/>
              <a:t> </a:t>
            </a:r>
            <a:endParaRPr lang="es-PE" b="1" dirty="0"/>
          </a:p>
          <a:p>
            <a:pPr marL="342900" indent="-342900" algn="just"/>
            <a:r>
              <a:rPr lang="es-ES" b="1" dirty="0"/>
              <a:t>Taller sobre la asociación de graduados y su vinculación con la UNMSM</a:t>
            </a:r>
          </a:p>
          <a:p>
            <a:pPr marL="0" indent="0">
              <a:buNone/>
            </a:pPr>
            <a:endParaRPr lang="es-PE" dirty="0"/>
          </a:p>
        </p:txBody>
      </p:sp>
      <p:sp>
        <p:nvSpPr>
          <p:cNvPr id="8" name="Título 3"/>
          <p:cNvSpPr txBox="1">
            <a:spLocks/>
          </p:cNvSpPr>
          <p:nvPr/>
        </p:nvSpPr>
        <p:spPr>
          <a:xfrm>
            <a:off x="1026661" y="172306"/>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5467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1026661" y="1734185"/>
            <a:ext cx="10515600" cy="4351338"/>
          </a:xfrm>
        </p:spPr>
        <p:txBody>
          <a:bodyPr/>
          <a:lstStyle/>
          <a:p>
            <a:pPr algn="just"/>
            <a:endParaRPr lang="es-PE" b="1" dirty="0"/>
          </a:p>
          <a:p>
            <a:pPr marL="342900" indent="-342900" algn="just"/>
            <a:r>
              <a:rPr lang="es-ES" b="1" dirty="0"/>
              <a:t>Taller para la mejora de la formación profesional </a:t>
            </a:r>
          </a:p>
          <a:p>
            <a:pPr marL="285750" indent="-285750"/>
            <a:endParaRPr lang="es-ES" b="1" dirty="0"/>
          </a:p>
          <a:p>
            <a:pPr marL="285750" indent="-285750"/>
            <a:r>
              <a:rPr lang="es-ES" b="1" dirty="0"/>
              <a:t>Charla de sensibilización contra la no violencia a la mujer y poblaciones vulnerables: Contigo sin 	violencia</a:t>
            </a:r>
          </a:p>
          <a:p>
            <a:pPr marL="285750" indent="-285750"/>
            <a:endParaRPr lang="es-PE" dirty="0"/>
          </a:p>
          <a:p>
            <a:pPr marL="285750" indent="-285750"/>
            <a:r>
              <a:rPr lang="es-ES" b="1" dirty="0"/>
              <a:t>Concurso </a:t>
            </a:r>
            <a:r>
              <a:rPr lang="es-ES" b="1" dirty="0" err="1"/>
              <a:t>interfacultades</a:t>
            </a:r>
            <a:r>
              <a:rPr lang="es-ES" b="1" dirty="0"/>
              <a:t> de fotografía, largometraje y afiche: Contigo sin violencia</a:t>
            </a:r>
          </a:p>
          <a:p>
            <a:pPr marL="0" indent="0">
              <a:buNone/>
            </a:pPr>
            <a:endParaRPr lang="es-PE" dirty="0"/>
          </a:p>
        </p:txBody>
      </p:sp>
      <p:sp>
        <p:nvSpPr>
          <p:cNvPr id="8" name="Título 3"/>
          <p:cNvSpPr txBox="1">
            <a:spLocks/>
          </p:cNvSpPr>
          <p:nvPr/>
        </p:nvSpPr>
        <p:spPr>
          <a:xfrm>
            <a:off x="1026661" y="172306"/>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5933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697523" y="1917312"/>
            <a:ext cx="10873154" cy="4260749"/>
          </a:xfrm>
        </p:spPr>
        <p:txBody>
          <a:bodyPr>
            <a:normAutofit fontScale="55000" lnSpcReduction="20000"/>
          </a:bodyPr>
          <a:lstStyle/>
          <a:p>
            <a:pPr marL="0" indent="0" algn="ctr">
              <a:buNone/>
            </a:pPr>
            <a:r>
              <a:rPr lang="es-PE" sz="4400" b="1" dirty="0" smtClean="0"/>
              <a:t>REGLAMENTOS VIGENTES</a:t>
            </a:r>
          </a:p>
          <a:p>
            <a:pPr marL="0" indent="0">
              <a:buNone/>
            </a:pPr>
            <a:endParaRPr lang="es-PE" sz="4400" dirty="0"/>
          </a:p>
          <a:p>
            <a:r>
              <a:rPr lang="es-PE" sz="4400" dirty="0" smtClean="0"/>
              <a:t>REGLAMENTO </a:t>
            </a:r>
            <a:r>
              <a:rPr lang="es-PE" sz="4400" dirty="0"/>
              <a:t>DE PREVENCIÓN Y SANCIÓN DEL HOSTIGAMIENTO SEXUAL DE LA </a:t>
            </a:r>
            <a:r>
              <a:rPr lang="es-PE" sz="4400" dirty="0" smtClean="0"/>
              <a:t>	UNIVERSIDAD </a:t>
            </a:r>
            <a:r>
              <a:rPr lang="es-PE" sz="4400" dirty="0"/>
              <a:t>NACIONAL MAYOR DE SAN </a:t>
            </a:r>
            <a:r>
              <a:rPr lang="es-PE" sz="4400" dirty="0" smtClean="0"/>
              <a:t>MARCOS</a:t>
            </a:r>
            <a:r>
              <a:rPr lang="es-PE" sz="4400" dirty="0"/>
              <a:t> </a:t>
            </a:r>
            <a:r>
              <a:rPr lang="es-PE" sz="4400" dirty="0" smtClean="0"/>
              <a:t>- </a:t>
            </a:r>
            <a:r>
              <a:rPr lang="es-PE" sz="4400" dirty="0"/>
              <a:t>R.R. Nº </a:t>
            </a:r>
            <a:r>
              <a:rPr lang="es-PE" sz="4400" dirty="0" smtClean="0"/>
              <a:t>08512-R-18</a:t>
            </a:r>
          </a:p>
          <a:p>
            <a:endParaRPr lang="es-PE" sz="4400" dirty="0" smtClean="0"/>
          </a:p>
          <a:p>
            <a:r>
              <a:rPr lang="es-PE" sz="4400" dirty="0" smtClean="0"/>
              <a:t>REGLAMENTO DE SALUD MENTAL UNIVERSITARIO DE LA UNIVERSIDAD NACIONAL MAYOR DE SAN MARCOS – R.R. 06820-R-19</a:t>
            </a:r>
          </a:p>
          <a:p>
            <a:r>
              <a:rPr lang="es-PE" sz="4400" dirty="0" smtClean="0"/>
              <a:t>PROGRAMA DE APOYO PARA LA OBTENCIÓN DE GRADOS PARA DOCENTES R.R. 00377-R-19</a:t>
            </a:r>
          </a:p>
          <a:p>
            <a:r>
              <a:rPr lang="es-PE" sz="4400" dirty="0" smtClean="0"/>
              <a:t>REGLAMENTO DEL DOCENTE EXTRAORDINARIO EXPERTO R.R. 04325-R-19 </a:t>
            </a:r>
          </a:p>
          <a:p>
            <a:r>
              <a:rPr lang="es-ES" sz="4400" dirty="0" smtClean="0"/>
              <a:t>Elaboración </a:t>
            </a:r>
            <a:r>
              <a:rPr lang="es-ES" sz="4400" dirty="0"/>
              <a:t>del Proyecto de Reglamento de </a:t>
            </a:r>
            <a:r>
              <a:rPr lang="es-ES" sz="4400" dirty="0" smtClean="0"/>
              <a:t>Convalidación</a:t>
            </a:r>
          </a:p>
          <a:p>
            <a:r>
              <a:rPr lang="es-ES" sz="4400" dirty="0" smtClean="0"/>
              <a:t>Elaboración </a:t>
            </a:r>
            <a:r>
              <a:rPr lang="es-ES" sz="4400" dirty="0"/>
              <a:t>del Proyecto de Reglamento de </a:t>
            </a:r>
            <a:r>
              <a:rPr lang="es-ES" sz="4400" dirty="0" smtClean="0"/>
              <a:t>Revalida</a:t>
            </a:r>
          </a:p>
          <a:p>
            <a:endParaRPr lang="es-PE" sz="3400" dirty="0">
              <a:solidFill>
                <a:schemeClr val="bg1"/>
              </a:solidFill>
            </a:endParaRPr>
          </a:p>
          <a:p>
            <a:pPr marL="0" indent="0">
              <a:buNone/>
            </a:pPr>
            <a:endParaRPr lang="es-PE" dirty="0">
              <a:solidFill>
                <a:schemeClr val="bg1"/>
              </a:solidFill>
            </a:endParaRPr>
          </a:p>
        </p:txBody>
      </p:sp>
      <p:sp>
        <p:nvSpPr>
          <p:cNvPr id="7" name="Título 3"/>
          <p:cNvSpPr txBox="1">
            <a:spLocks/>
          </p:cNvSpPr>
          <p:nvPr/>
        </p:nvSpPr>
        <p:spPr>
          <a:xfrm>
            <a:off x="1252330" y="242967"/>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1248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603739" y="1156184"/>
            <a:ext cx="7450015" cy="1325563"/>
          </a:xfrm>
        </p:spPr>
        <p:txBody>
          <a:bodyPr>
            <a:normAutofit/>
          </a:bodyPr>
          <a:lstStyle/>
          <a:p>
            <a:r>
              <a:rPr lang="es-PE" sz="4000" b="1" dirty="0">
                <a:latin typeface="+mn-lt"/>
                <a:ea typeface="Source Sans Pro"/>
                <a:cs typeface="Source Sans Pro"/>
                <a:sym typeface="Source Sans Pro"/>
              </a:rPr>
              <a:t>OFICINA CENTRAL </a:t>
            </a:r>
            <a:r>
              <a:rPr lang="es-PE" sz="4000" b="1" dirty="0" smtClean="0">
                <a:latin typeface="+mn-lt"/>
                <a:ea typeface="Source Sans Pro"/>
                <a:cs typeface="Source Sans Pro"/>
                <a:sym typeface="Source Sans Pro"/>
              </a:rPr>
              <a:t>DE </a:t>
            </a:r>
            <a:r>
              <a:rPr lang="es-PE" sz="4000" b="1" dirty="0">
                <a:latin typeface="+mn-lt"/>
                <a:ea typeface="Source Sans Pro"/>
                <a:cs typeface="Source Sans Pro"/>
                <a:sym typeface="Source Sans Pro"/>
              </a:rPr>
              <a:t>ADMISION</a:t>
            </a:r>
            <a:endParaRPr lang="es-PE" sz="4000" b="1" dirty="0">
              <a:latin typeface="+mn-lt"/>
            </a:endParaRPr>
          </a:p>
        </p:txBody>
      </p:sp>
      <p:sp>
        <p:nvSpPr>
          <p:cNvPr id="3" name="2 Marcador de contenido"/>
          <p:cNvSpPr>
            <a:spLocks noGrp="1"/>
          </p:cNvSpPr>
          <p:nvPr>
            <p:ph idx="1"/>
          </p:nvPr>
        </p:nvSpPr>
        <p:spPr>
          <a:xfrm>
            <a:off x="603739" y="2581643"/>
            <a:ext cx="6383215" cy="3400927"/>
          </a:xfrm>
        </p:spPr>
        <p:txBody>
          <a:bodyPr>
            <a:normAutofit fontScale="77500" lnSpcReduction="20000"/>
          </a:bodyPr>
          <a:lstStyle/>
          <a:p>
            <a:pPr lvl="0">
              <a:buClr>
                <a:schemeClr val="dk1"/>
              </a:buClr>
              <a:buSzPts val="2400"/>
            </a:pPr>
            <a:r>
              <a:rPr lang="es-PE" dirty="0"/>
              <a:t>59 063 postulantes (Incluye Centro Preuniversitario)</a:t>
            </a:r>
          </a:p>
          <a:p>
            <a:pPr lvl="0">
              <a:buClr>
                <a:schemeClr val="dk1"/>
              </a:buClr>
              <a:buSzPts val="2400"/>
            </a:pPr>
            <a:r>
              <a:rPr lang="es-PE" dirty="0"/>
              <a:t>6 743 vacantes</a:t>
            </a:r>
          </a:p>
          <a:p>
            <a:pPr lvl="0">
              <a:buClr>
                <a:schemeClr val="dk1"/>
              </a:buClr>
              <a:buSzPts val="2400"/>
            </a:pPr>
            <a:r>
              <a:rPr lang="es-PE" dirty="0"/>
              <a:t>78 carreras</a:t>
            </a:r>
          </a:p>
          <a:p>
            <a:pPr lvl="0">
              <a:buClr>
                <a:schemeClr val="dk1"/>
              </a:buClr>
              <a:buSzPts val="2400"/>
            </a:pPr>
            <a:r>
              <a:rPr lang="es-PE" dirty="0"/>
              <a:t>Áreas con mayor cantidad de postulantes: Ingeniería 16 </a:t>
            </a:r>
            <a:r>
              <a:rPr lang="es-PE" dirty="0" smtClean="0"/>
              <a:t>691</a:t>
            </a:r>
            <a:endParaRPr lang="es-PE" dirty="0"/>
          </a:p>
          <a:p>
            <a:pPr lvl="0">
              <a:buClr>
                <a:schemeClr val="dk1"/>
              </a:buClr>
              <a:buSzPts val="2400"/>
            </a:pPr>
            <a:r>
              <a:rPr lang="es-PE" dirty="0"/>
              <a:t>Carreras más solicitadas :</a:t>
            </a:r>
          </a:p>
          <a:p>
            <a:pPr marL="0" lvl="0" indent="0">
              <a:buClr>
                <a:schemeClr val="dk1"/>
              </a:buClr>
              <a:buSzPts val="2400"/>
              <a:buNone/>
            </a:pPr>
            <a:r>
              <a:rPr lang="es-PE" dirty="0"/>
              <a:t>   </a:t>
            </a:r>
            <a:r>
              <a:rPr lang="es-PE" dirty="0" smtClean="0"/>
              <a:t>	Medicina </a:t>
            </a:r>
            <a:r>
              <a:rPr lang="es-PE" dirty="0"/>
              <a:t>Humana   7 2016 postulantes </a:t>
            </a:r>
          </a:p>
          <a:p>
            <a:pPr marL="0" lvl="0" indent="0">
              <a:buClr>
                <a:schemeClr val="dk1"/>
              </a:buClr>
              <a:buSzPts val="2400"/>
              <a:buNone/>
            </a:pPr>
            <a:r>
              <a:rPr lang="es-PE" dirty="0" smtClean="0"/>
              <a:t>	Derecho  </a:t>
            </a:r>
            <a:r>
              <a:rPr lang="es-PE" dirty="0"/>
              <a:t>5 047 postulantes</a:t>
            </a:r>
          </a:p>
          <a:p>
            <a:pPr marL="0" lvl="0" indent="0">
              <a:buClr>
                <a:schemeClr val="dk1"/>
              </a:buClr>
              <a:buSzPts val="2400"/>
              <a:buNone/>
            </a:pPr>
            <a:r>
              <a:rPr lang="es-PE" dirty="0" smtClean="0"/>
              <a:t>	Ingeniería </a:t>
            </a:r>
            <a:r>
              <a:rPr lang="es-PE" dirty="0"/>
              <a:t>Industrial 3 559 postulantes</a:t>
            </a:r>
          </a:p>
          <a:p>
            <a:pPr marL="0" indent="0">
              <a:buNone/>
            </a:pPr>
            <a:endParaRPr lang="es-PE" dirty="0"/>
          </a:p>
        </p:txBody>
      </p:sp>
      <p:sp>
        <p:nvSpPr>
          <p:cNvPr id="6" name="Título 3"/>
          <p:cNvSpPr txBox="1">
            <a:spLocks/>
          </p:cNvSpPr>
          <p:nvPr/>
        </p:nvSpPr>
        <p:spPr>
          <a:xfrm>
            <a:off x="1026661" y="172306"/>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pic>
        <p:nvPicPr>
          <p:cNvPr id="7" name="Imagen 6" descr="La imagen puede contener: 6 personas, personas de pie, calzado, niño(a) y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6888" y="4056185"/>
            <a:ext cx="3890681" cy="2398719"/>
          </a:xfrm>
          <a:prstGeom prst="rect">
            <a:avLst/>
          </a:prstGeom>
          <a:noFill/>
          <a:ln>
            <a:noFill/>
          </a:ln>
        </p:spPr>
      </p:pic>
      <p:pic>
        <p:nvPicPr>
          <p:cNvPr id="8" name="Imagen 7" descr="Los postulantes buscan acceder a una de las 4,768 vacantes que ofrece la casa de estudios. (Foto: Andin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6888" y="1867078"/>
            <a:ext cx="3890681" cy="1981200"/>
          </a:xfrm>
          <a:prstGeom prst="rect">
            <a:avLst/>
          </a:prstGeom>
          <a:noFill/>
          <a:ln>
            <a:noFill/>
          </a:ln>
        </p:spPr>
      </p:pic>
    </p:spTree>
    <p:extLst>
      <p:ext uri="{BB962C8B-B14F-4D97-AF65-F5344CB8AC3E}">
        <p14:creationId xmlns:p14="http://schemas.microsoft.com/office/powerpoint/2010/main" val="29713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456824" y="28976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457437" y="344904"/>
            <a:ext cx="11313622" cy="861774"/>
          </a:xfrm>
          <a:prstGeom prst="rect">
            <a:avLst/>
          </a:prstGeom>
          <a:noFill/>
        </p:spPr>
        <p:txBody>
          <a:bodyPr wrap="square" rtlCol="0">
            <a:spAutoFit/>
          </a:bodyPr>
          <a:lstStyle/>
          <a:p>
            <a:pPr algn="just"/>
            <a:r>
              <a:rPr lang="es-ES" sz="3200" b="1" dirty="0" smtClean="0">
                <a:solidFill>
                  <a:schemeClr val="bg1"/>
                </a:solidFill>
              </a:rPr>
              <a:t>Presidente de la República inauguró año académico sanmarquino</a:t>
            </a:r>
            <a:endParaRPr lang="es-ES" sz="3200" b="1" dirty="0">
              <a:solidFill>
                <a:schemeClr val="bg1"/>
              </a:solidFill>
            </a:endParaRPr>
          </a:p>
          <a:p>
            <a:endParaRPr lang="es-ES" dirty="0"/>
          </a:p>
        </p:txBody>
      </p:sp>
      <p:sp>
        <p:nvSpPr>
          <p:cNvPr id="7" name="CuadroTexto 6"/>
          <p:cNvSpPr txBox="1"/>
          <p:nvPr/>
        </p:nvSpPr>
        <p:spPr>
          <a:xfrm>
            <a:off x="627611" y="5189062"/>
            <a:ext cx="10770066" cy="1569660"/>
          </a:xfrm>
          <a:prstGeom prst="rect">
            <a:avLst/>
          </a:prstGeom>
          <a:noFill/>
        </p:spPr>
        <p:txBody>
          <a:bodyPr wrap="square" rtlCol="0">
            <a:spAutoFit/>
          </a:bodyPr>
          <a:lstStyle/>
          <a:p>
            <a:pPr algn="just"/>
            <a:r>
              <a:rPr lang="es-ES" sz="2400" dirty="0"/>
              <a:t>El presidente de la República, Martín Vizcarra Cornejo, inauguró </a:t>
            </a:r>
            <a:r>
              <a:rPr lang="es-ES" sz="2400" dirty="0" smtClean="0"/>
              <a:t>el  </a:t>
            </a:r>
            <a:r>
              <a:rPr lang="es-ES" sz="2400" dirty="0"/>
              <a:t>5 de abril, el año académico de la Universidad Nacional Mayor de San </a:t>
            </a:r>
            <a:r>
              <a:rPr lang="es-ES" sz="2400" dirty="0" smtClean="0"/>
              <a:t>Marcos, </a:t>
            </a:r>
            <a:r>
              <a:rPr lang="es-ES" sz="2400" dirty="0"/>
              <a:t>después de 18 años en que un mandatario de la nación no asistía a dicho </a:t>
            </a:r>
            <a:r>
              <a:rPr lang="es-ES" sz="2400" dirty="0" smtClean="0"/>
              <a:t>evento, </a:t>
            </a:r>
            <a:r>
              <a:rPr lang="es-ES" sz="2400" dirty="0"/>
              <a:t>en una ceremonia realizada en el histórico Salón General del Centro Cultural de San </a:t>
            </a:r>
            <a:r>
              <a:rPr lang="es-ES" sz="2400" dirty="0" smtClean="0"/>
              <a:t>Marcos.</a:t>
            </a:r>
            <a:endParaRPr lang="es-ES" sz="2400" b="1" dirty="0"/>
          </a:p>
        </p:txBody>
      </p:sp>
      <p:pic>
        <p:nvPicPr>
          <p:cNvPr id="1026" name="Picture 2" descr="http://unmsm.edu.pe/noticias/templates/noticias2019/abril/d05/a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6410862" y="1496219"/>
            <a:ext cx="5268417" cy="353295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028" y="1496219"/>
            <a:ext cx="5246616" cy="3497743"/>
          </a:xfrm>
          <a:prstGeom prst="rect">
            <a:avLst/>
          </a:prstGeom>
        </p:spPr>
      </p:pic>
    </p:spTree>
    <p:extLst>
      <p:ext uri="{BB962C8B-B14F-4D97-AF65-F5344CB8AC3E}">
        <p14:creationId xmlns:p14="http://schemas.microsoft.com/office/powerpoint/2010/main" val="29114116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4940" cy="6871468"/>
          </a:xfrm>
          <a:prstGeom prst="rect">
            <a:avLst/>
          </a:prstGeom>
        </p:spPr>
      </p:pic>
      <p:sp>
        <p:nvSpPr>
          <p:cNvPr id="2" name="Título 1"/>
          <p:cNvSpPr>
            <a:spLocks noGrp="1"/>
          </p:cNvSpPr>
          <p:nvPr>
            <p:ph type="ctrTitle"/>
          </p:nvPr>
        </p:nvSpPr>
        <p:spPr>
          <a:xfrm>
            <a:off x="1903577" y="3435734"/>
            <a:ext cx="7614459" cy="1565370"/>
          </a:xfrm>
        </p:spPr>
        <p:txBody>
          <a:bodyPr>
            <a:normAutofit fontScale="90000"/>
          </a:bodyPr>
          <a:lstStyle/>
          <a:p>
            <a:r>
              <a:rPr lang="es-ES" sz="5400" b="1" dirty="0" smtClean="0">
                <a:solidFill>
                  <a:schemeClr val="bg1"/>
                </a:solidFill>
                <a:latin typeface="Leelawadee" panose="020B0502040204020203" pitchFamily="34" charset="-34"/>
                <a:cs typeface="Leelawadee" panose="020B0502040204020203" pitchFamily="34" charset="-34"/>
              </a:rPr>
              <a:t>INVESTIGACIÒN Y POSGRADO</a:t>
            </a:r>
            <a:endParaRPr lang="es-ES" sz="5400" b="1" dirty="0">
              <a:solidFill>
                <a:schemeClr val="bg1"/>
              </a:solidFill>
              <a:latin typeface="Leelawadee" panose="020B0502040204020203" pitchFamily="34" charset="-34"/>
              <a:cs typeface="Leelawadee" panose="020B0502040204020203" pitchFamily="34" charset="-34"/>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388" y="767814"/>
            <a:ext cx="1810093" cy="2277519"/>
          </a:xfrm>
          <a:prstGeom prst="rect">
            <a:avLst/>
          </a:prstGeom>
          <a:noFill/>
          <a:ln>
            <a:noFill/>
          </a:ln>
        </p:spPr>
      </p:pic>
    </p:spTree>
    <p:extLst>
      <p:ext uri="{BB962C8B-B14F-4D97-AF65-F5344CB8AC3E}">
        <p14:creationId xmlns:p14="http://schemas.microsoft.com/office/powerpoint/2010/main" val="2393867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4940" cy="6871468"/>
          </a:xfrm>
          <a:prstGeom prst="rect">
            <a:avLst/>
          </a:prstGeom>
        </p:spPr>
      </p:pic>
      <p:sp>
        <p:nvSpPr>
          <p:cNvPr id="2" name="Título 1"/>
          <p:cNvSpPr>
            <a:spLocks noGrp="1"/>
          </p:cNvSpPr>
          <p:nvPr>
            <p:ph type="ctrTitle"/>
          </p:nvPr>
        </p:nvSpPr>
        <p:spPr>
          <a:xfrm>
            <a:off x="711319" y="3341201"/>
            <a:ext cx="10782300" cy="3352800"/>
          </a:xfrm>
        </p:spPr>
        <p:txBody>
          <a:bodyPr>
            <a:normAutofit fontScale="90000"/>
          </a:bodyPr>
          <a:lstStyle/>
          <a:p>
            <a:r>
              <a:rPr lang="es-ES" sz="4000" b="1" dirty="0" smtClean="0">
                <a:solidFill>
                  <a:schemeClr val="bg1"/>
                </a:solidFill>
                <a:latin typeface="Leelawadee" panose="020B0502040204020203" pitchFamily="34" charset="-34"/>
                <a:cs typeface="Leelawadee" panose="020B0502040204020203" pitchFamily="34" charset="-34"/>
              </a:rPr>
              <a:t/>
            </a:r>
            <a:br>
              <a:rPr lang="es-ES" sz="4000" b="1" dirty="0" smtClean="0">
                <a:solidFill>
                  <a:schemeClr val="bg1"/>
                </a:solidFill>
                <a:latin typeface="Leelawadee" panose="020B0502040204020203" pitchFamily="34" charset="-34"/>
                <a:cs typeface="Leelawadee" panose="020B0502040204020203" pitchFamily="34" charset="-34"/>
              </a:rPr>
            </a:br>
            <a:r>
              <a:rPr lang="es-ES" sz="4000" b="1" dirty="0">
                <a:solidFill>
                  <a:schemeClr val="bg1"/>
                </a:solidFill>
                <a:latin typeface="Leelawadee" panose="020B0502040204020203" pitchFamily="34" charset="-34"/>
                <a:cs typeface="Leelawadee" panose="020B0502040204020203" pitchFamily="34" charset="-34"/>
              </a:rPr>
              <a:t/>
            </a:r>
            <a:br>
              <a:rPr lang="es-ES" sz="4000" b="1" dirty="0">
                <a:solidFill>
                  <a:schemeClr val="bg1"/>
                </a:solidFill>
                <a:latin typeface="Leelawadee" panose="020B0502040204020203" pitchFamily="34" charset="-34"/>
                <a:cs typeface="Leelawadee" panose="020B0502040204020203" pitchFamily="34" charset="-34"/>
              </a:rPr>
            </a:br>
            <a:r>
              <a:rPr lang="es-ES" sz="4000" b="1" dirty="0" smtClean="0">
                <a:solidFill>
                  <a:schemeClr val="bg1"/>
                </a:solidFill>
                <a:latin typeface="Leelawadee" panose="020B0502040204020203" pitchFamily="34" charset="-34"/>
                <a:cs typeface="Leelawadee" panose="020B0502040204020203" pitchFamily="34" charset="-34"/>
              </a:rPr>
              <a:t/>
            </a:r>
            <a:br>
              <a:rPr lang="es-ES" sz="4000" b="1" dirty="0" smtClean="0">
                <a:solidFill>
                  <a:schemeClr val="bg1"/>
                </a:solidFill>
                <a:latin typeface="Leelawadee" panose="020B0502040204020203" pitchFamily="34" charset="-34"/>
                <a:cs typeface="Leelawadee" panose="020B0502040204020203" pitchFamily="34" charset="-34"/>
              </a:rPr>
            </a:br>
            <a:r>
              <a:rPr lang="es-ES" sz="4000" b="1" dirty="0">
                <a:solidFill>
                  <a:schemeClr val="bg1"/>
                </a:solidFill>
                <a:latin typeface="Leelawadee" panose="020B0502040204020203" pitchFamily="34" charset="-34"/>
                <a:cs typeface="Leelawadee" panose="020B0502040204020203" pitchFamily="34" charset="-34"/>
              </a:rPr>
              <a:t/>
            </a:r>
            <a:br>
              <a:rPr lang="es-ES" sz="4000" b="1" dirty="0">
                <a:solidFill>
                  <a:schemeClr val="bg1"/>
                </a:solidFill>
                <a:latin typeface="Leelawadee" panose="020B0502040204020203" pitchFamily="34" charset="-34"/>
                <a:cs typeface="Leelawadee" panose="020B0502040204020203" pitchFamily="34" charset="-34"/>
              </a:rPr>
            </a:br>
            <a:r>
              <a:rPr lang="es-ES" sz="4000" b="1" dirty="0" smtClean="0">
                <a:solidFill>
                  <a:schemeClr val="bg1"/>
                </a:solidFill>
                <a:latin typeface="Leelawadee" panose="020B0502040204020203" pitchFamily="34" charset="-34"/>
                <a:cs typeface="Leelawadee" panose="020B0502040204020203" pitchFamily="34" charset="-34"/>
              </a:rPr>
              <a:t/>
            </a:r>
            <a:br>
              <a:rPr lang="es-ES" sz="4000" b="1" dirty="0" smtClean="0">
                <a:solidFill>
                  <a:schemeClr val="bg1"/>
                </a:solidFill>
                <a:latin typeface="Leelawadee" panose="020B0502040204020203" pitchFamily="34" charset="-34"/>
                <a:cs typeface="Leelawadee" panose="020B0502040204020203" pitchFamily="34" charset="-34"/>
              </a:rPr>
            </a:br>
            <a:r>
              <a:rPr lang="es-ES" sz="4000" b="1" dirty="0">
                <a:solidFill>
                  <a:schemeClr val="bg1"/>
                </a:solidFill>
                <a:latin typeface="Leelawadee" panose="020B0502040204020203" pitchFamily="34" charset="-34"/>
                <a:cs typeface="Leelawadee" panose="020B0502040204020203" pitchFamily="34" charset="-34"/>
              </a:rPr>
              <a:t/>
            </a:r>
            <a:br>
              <a:rPr lang="es-ES" sz="4000" b="1" dirty="0">
                <a:solidFill>
                  <a:schemeClr val="bg1"/>
                </a:solidFill>
                <a:latin typeface="Leelawadee" panose="020B0502040204020203" pitchFamily="34" charset="-34"/>
                <a:cs typeface="Leelawadee" panose="020B0502040204020203" pitchFamily="34" charset="-34"/>
              </a:rPr>
            </a:br>
            <a:r>
              <a:rPr lang="es-ES" sz="4000" b="1" dirty="0" smtClean="0">
                <a:solidFill>
                  <a:schemeClr val="bg1"/>
                </a:solidFill>
                <a:latin typeface="+mn-lt"/>
                <a:cs typeface="Leelawadee" panose="020B0502040204020203" pitchFamily="34" charset="-34"/>
              </a:rPr>
              <a:t>Informe de Gestión</a:t>
            </a:r>
            <a:br>
              <a:rPr lang="es-ES" sz="4000" b="1" dirty="0" smtClean="0">
                <a:solidFill>
                  <a:schemeClr val="bg1"/>
                </a:solidFill>
                <a:latin typeface="+mn-lt"/>
                <a:cs typeface="Leelawadee" panose="020B0502040204020203" pitchFamily="34" charset="-34"/>
              </a:rPr>
            </a:br>
            <a:r>
              <a:rPr lang="es-ES" sz="4000" b="1" dirty="0" smtClean="0">
                <a:solidFill>
                  <a:schemeClr val="bg1"/>
                </a:solidFill>
                <a:latin typeface="+mn-lt"/>
                <a:cs typeface="Leelawadee" panose="020B0502040204020203" pitchFamily="34" charset="-34"/>
              </a:rPr>
              <a:t> Segundo Semestre</a:t>
            </a:r>
            <a:r>
              <a:rPr lang="es-ES" sz="4000" b="1" dirty="0">
                <a:solidFill>
                  <a:schemeClr val="bg1"/>
                </a:solidFill>
                <a:latin typeface="+mn-lt"/>
                <a:cs typeface="Leelawadee" panose="020B0502040204020203" pitchFamily="34" charset="-34"/>
              </a:rPr>
              <a:t/>
            </a:r>
            <a:br>
              <a:rPr lang="es-ES" sz="4000" b="1" dirty="0">
                <a:solidFill>
                  <a:schemeClr val="bg1"/>
                </a:solidFill>
                <a:latin typeface="+mn-lt"/>
                <a:cs typeface="Leelawadee" panose="020B0502040204020203" pitchFamily="34" charset="-34"/>
              </a:rPr>
            </a:br>
            <a:r>
              <a:rPr lang="es-ES" sz="4000" b="1" dirty="0" smtClean="0">
                <a:solidFill>
                  <a:schemeClr val="bg1"/>
                </a:solidFill>
                <a:latin typeface="+mn-lt"/>
                <a:cs typeface="Leelawadee" panose="020B0502040204020203" pitchFamily="34" charset="-34"/>
              </a:rPr>
              <a:t>2019 </a:t>
            </a:r>
            <a:br>
              <a:rPr lang="es-ES" sz="4000" b="1" dirty="0" smtClean="0">
                <a:solidFill>
                  <a:schemeClr val="bg1"/>
                </a:solidFill>
                <a:latin typeface="+mn-lt"/>
                <a:cs typeface="Leelawadee" panose="020B0502040204020203" pitchFamily="34" charset="-34"/>
              </a:rPr>
            </a:br>
            <a:r>
              <a:rPr lang="es-ES" sz="4000" b="1" dirty="0" smtClean="0">
                <a:solidFill>
                  <a:schemeClr val="bg1"/>
                </a:solidFill>
                <a:latin typeface="+mn-lt"/>
                <a:cs typeface="Leelawadee" panose="020B0502040204020203" pitchFamily="34" charset="-34"/>
              </a:rPr>
              <a:t/>
            </a:r>
            <a:br>
              <a:rPr lang="es-ES" sz="4000" b="1" dirty="0" smtClean="0">
                <a:solidFill>
                  <a:schemeClr val="bg1"/>
                </a:solidFill>
                <a:latin typeface="+mn-lt"/>
                <a:cs typeface="Leelawadee" panose="020B0502040204020203" pitchFamily="34" charset="-34"/>
              </a:rPr>
            </a:br>
            <a:r>
              <a:rPr lang="es-ES" sz="4400" b="1" dirty="0" smtClean="0">
                <a:solidFill>
                  <a:schemeClr val="bg1"/>
                </a:solidFill>
                <a:latin typeface="+mn-lt"/>
                <a:cs typeface="Leelawadee" panose="020B0502040204020203" pitchFamily="34" charset="-34"/>
              </a:rPr>
              <a:t>Dr. Orestes Cachay Boza</a:t>
            </a:r>
            <a:br>
              <a:rPr lang="es-ES" sz="4400" b="1" dirty="0" smtClean="0">
                <a:solidFill>
                  <a:schemeClr val="bg1"/>
                </a:solidFill>
                <a:latin typeface="+mn-lt"/>
                <a:cs typeface="Leelawadee" panose="020B0502040204020203" pitchFamily="34" charset="-34"/>
              </a:rPr>
            </a:br>
            <a:r>
              <a:rPr lang="es-ES" sz="4400" b="1" dirty="0" smtClean="0">
                <a:solidFill>
                  <a:schemeClr val="bg1"/>
                </a:solidFill>
                <a:latin typeface="+mn-lt"/>
                <a:cs typeface="Leelawadee" panose="020B0502040204020203" pitchFamily="34" charset="-34"/>
              </a:rPr>
              <a:t>Rector</a:t>
            </a:r>
            <a:endParaRPr lang="es-ES" sz="2800" b="1" dirty="0">
              <a:solidFill>
                <a:schemeClr val="bg1"/>
              </a:solidFill>
              <a:latin typeface="+mn-lt"/>
              <a:cs typeface="Leelawadee" panose="020B0502040204020203" pitchFamily="34" charset="-34"/>
            </a:endParaRPr>
          </a:p>
        </p:txBody>
      </p:sp>
      <p:grpSp>
        <p:nvGrpSpPr>
          <p:cNvPr id="9" name="Grupo 8"/>
          <p:cNvGrpSpPr/>
          <p:nvPr/>
        </p:nvGrpSpPr>
        <p:grpSpPr>
          <a:xfrm>
            <a:off x="4768705" y="364053"/>
            <a:ext cx="2667529" cy="2977148"/>
            <a:chOff x="4755002" y="42523"/>
            <a:chExt cx="2667529" cy="2977148"/>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8583" y="42523"/>
              <a:ext cx="1810093" cy="2277519"/>
            </a:xfrm>
            <a:prstGeom prst="rect">
              <a:avLst/>
            </a:prstGeom>
            <a:noFill/>
            <a:ln>
              <a:noFill/>
            </a:ln>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79197"/>
            <a:stretch/>
          </p:blipFill>
          <p:spPr>
            <a:xfrm>
              <a:off x="4755002" y="2320042"/>
              <a:ext cx="2667529" cy="699629"/>
            </a:xfrm>
            <a:prstGeom prst="rect">
              <a:avLst/>
            </a:prstGeom>
          </p:spPr>
        </p:pic>
      </p:grpSp>
    </p:spTree>
    <p:extLst>
      <p:ext uri="{BB962C8B-B14F-4D97-AF65-F5344CB8AC3E}">
        <p14:creationId xmlns:p14="http://schemas.microsoft.com/office/powerpoint/2010/main" val="1517432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4940" cy="6871468"/>
          </a:xfrm>
          <a:prstGeom prst="rect">
            <a:avLst/>
          </a:prstGeom>
        </p:spPr>
      </p:pic>
      <p:sp>
        <p:nvSpPr>
          <p:cNvPr id="2" name="Título 1"/>
          <p:cNvSpPr>
            <a:spLocks noGrp="1"/>
          </p:cNvSpPr>
          <p:nvPr>
            <p:ph type="ctrTitle"/>
          </p:nvPr>
        </p:nvSpPr>
        <p:spPr>
          <a:xfrm>
            <a:off x="2192354" y="3645359"/>
            <a:ext cx="7614459" cy="1080654"/>
          </a:xfrm>
        </p:spPr>
        <p:txBody>
          <a:bodyPr>
            <a:normAutofit/>
          </a:bodyPr>
          <a:lstStyle/>
          <a:p>
            <a:r>
              <a:rPr lang="es-ES" sz="5400" b="1" dirty="0" smtClean="0">
                <a:solidFill>
                  <a:schemeClr val="bg1"/>
                </a:solidFill>
                <a:latin typeface="Calibri" panose="020F0502020204030204" pitchFamily="34" charset="0"/>
                <a:cs typeface="Calibri" panose="020F0502020204030204" pitchFamily="34" charset="0"/>
              </a:rPr>
              <a:t>LOGROS</a:t>
            </a:r>
            <a:endParaRPr lang="es-ES" sz="5400" b="1" dirty="0">
              <a:solidFill>
                <a:schemeClr val="bg1"/>
              </a:solidFill>
              <a:latin typeface="Calibri" panose="020F0502020204030204" pitchFamily="34" charset="0"/>
              <a:cs typeface="Calibri" panose="020F05020202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780877"/>
            <a:ext cx="1810093" cy="2277519"/>
          </a:xfrm>
          <a:prstGeom prst="rect">
            <a:avLst/>
          </a:prstGeom>
          <a:noFill/>
          <a:ln>
            <a:noFill/>
          </a:ln>
        </p:spPr>
      </p:pic>
    </p:spTree>
    <p:extLst>
      <p:ext uri="{BB962C8B-B14F-4D97-AF65-F5344CB8AC3E}">
        <p14:creationId xmlns:p14="http://schemas.microsoft.com/office/powerpoint/2010/main" val="1701030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456824" y="28976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CuadroTexto 7"/>
          <p:cNvSpPr txBox="1"/>
          <p:nvPr/>
        </p:nvSpPr>
        <p:spPr>
          <a:xfrm>
            <a:off x="587829" y="477982"/>
            <a:ext cx="11011987" cy="584775"/>
          </a:xfrm>
          <a:prstGeom prst="rect">
            <a:avLst/>
          </a:prstGeom>
          <a:noFill/>
        </p:spPr>
        <p:txBody>
          <a:bodyPr wrap="square" rtlCol="0">
            <a:spAutoFit/>
          </a:bodyPr>
          <a:lstStyle/>
          <a:p>
            <a:pPr lvl="0"/>
            <a:r>
              <a:rPr lang="es-ES" sz="3200" b="1" dirty="0" smtClean="0">
                <a:solidFill>
                  <a:schemeClr val="bg1"/>
                </a:solidFill>
                <a:effectLst>
                  <a:outerShdw blurRad="38100" dist="38100" dir="2700000" algn="tl">
                    <a:srgbClr val="000000">
                      <a:alpha val="43137"/>
                    </a:srgbClr>
                  </a:outerShdw>
                </a:effectLst>
              </a:rPr>
              <a:t>Estadio de San Marcos  Sede de los Panamericanos Lima 2019</a:t>
            </a:r>
            <a:endParaRPr lang="es-ES" sz="3200" b="1" dirty="0">
              <a:effectLst>
                <a:outerShdw blurRad="38100" dist="38100" dir="2700000" algn="tl">
                  <a:srgbClr val="000000">
                    <a:alpha val="43137"/>
                  </a:srgbClr>
                </a:outerShdw>
              </a:effectLst>
            </a:endParaRPr>
          </a:p>
        </p:txBody>
      </p:sp>
      <p:sp>
        <p:nvSpPr>
          <p:cNvPr id="3" name="CuadroTexto 2"/>
          <p:cNvSpPr txBox="1"/>
          <p:nvPr/>
        </p:nvSpPr>
        <p:spPr>
          <a:xfrm>
            <a:off x="683173" y="1617363"/>
            <a:ext cx="2869324" cy="4708981"/>
          </a:xfrm>
          <a:prstGeom prst="rect">
            <a:avLst/>
          </a:prstGeom>
          <a:noFill/>
        </p:spPr>
        <p:txBody>
          <a:bodyPr wrap="square" rtlCol="0">
            <a:spAutoFit/>
          </a:bodyPr>
          <a:lstStyle/>
          <a:p>
            <a:pPr algn="just"/>
            <a:r>
              <a:rPr lang="es-PE" sz="2000" b="1" dirty="0"/>
              <a:t>El Estadio de la UNMSM fue sede de los Juegos Panamericanos Lima 2019, para la disciplina de futbol masculino y femenino realizado del 26 de julio al 11 de agosto 2019.  Para lo </a:t>
            </a:r>
            <a:r>
              <a:rPr lang="es-PE" sz="2000" b="1" dirty="0" smtClean="0"/>
              <a:t>cual el gobierno peruano, </a:t>
            </a:r>
            <a:r>
              <a:rPr lang="es-PE" sz="2000" b="1" dirty="0"/>
              <a:t>realizó la remodelación de tres tribunas, la </a:t>
            </a:r>
            <a:r>
              <a:rPr lang="es-PE" sz="2000" b="1" dirty="0" smtClean="0"/>
              <a:t>cancha sintética, pista atlética, el </a:t>
            </a:r>
            <a:r>
              <a:rPr lang="es-PE" sz="2000" b="1" dirty="0"/>
              <a:t>área de vestuario y la iluminación</a:t>
            </a:r>
            <a:r>
              <a:rPr lang="es-PE" sz="2000" b="1" dirty="0" smtClean="0"/>
              <a:t>.</a:t>
            </a:r>
            <a:endParaRPr lang="es-PE" sz="2000"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453" y="1250979"/>
            <a:ext cx="7572375" cy="5133975"/>
          </a:xfrm>
          <a:prstGeom prst="rect">
            <a:avLst/>
          </a:prstGeom>
        </p:spPr>
      </p:pic>
    </p:spTree>
    <p:extLst>
      <p:ext uri="{BB962C8B-B14F-4D97-AF65-F5344CB8AC3E}">
        <p14:creationId xmlns:p14="http://schemas.microsoft.com/office/powerpoint/2010/main" val="981127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0526" y="-441071"/>
            <a:ext cx="958212" cy="538994"/>
          </a:xfrm>
          <a:prstGeom prst="rect">
            <a:avLst/>
          </a:prstGeom>
        </p:spPr>
      </p:pic>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587829" y="477982"/>
            <a:ext cx="11011987" cy="523220"/>
          </a:xfrm>
          <a:prstGeom prst="rect">
            <a:avLst/>
          </a:prstGeom>
          <a:noFill/>
        </p:spPr>
        <p:txBody>
          <a:bodyPr wrap="square" rtlCol="0">
            <a:spAutoFit/>
          </a:bodyPr>
          <a:lstStyle/>
          <a:p>
            <a:pPr algn="ctr"/>
            <a:r>
              <a:rPr lang="es-PE" sz="2800" b="1" dirty="0">
                <a:solidFill>
                  <a:schemeClr val="bg1"/>
                </a:solidFill>
              </a:rPr>
              <a:t>San Marcos realizó simulacro nacional con más de 27 000 participantes</a:t>
            </a:r>
            <a:endParaRPr lang="es-PE" sz="2800" dirty="0">
              <a:solidFill>
                <a:schemeClr val="bg1"/>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sp>
        <p:nvSpPr>
          <p:cNvPr id="3" name="CuadroTexto 2"/>
          <p:cNvSpPr txBox="1"/>
          <p:nvPr/>
        </p:nvSpPr>
        <p:spPr>
          <a:xfrm>
            <a:off x="881742" y="4611189"/>
            <a:ext cx="10424159" cy="1846659"/>
          </a:xfrm>
          <a:prstGeom prst="rect">
            <a:avLst/>
          </a:prstGeom>
          <a:noFill/>
        </p:spPr>
        <p:txBody>
          <a:bodyPr wrap="square" rtlCol="0">
            <a:spAutoFit/>
          </a:bodyPr>
          <a:lstStyle/>
          <a:p>
            <a:pPr algn="just"/>
            <a:r>
              <a:rPr lang="es-PE" sz="2400" dirty="0"/>
              <a:t>El 18 de agosto, se realizó una edición más del Simulacro Presencial Descentralizado del Examen de Admisión, </a:t>
            </a:r>
            <a:r>
              <a:rPr lang="es-PE" sz="2400" dirty="0" smtClean="0"/>
              <a:t>el cual se realizó en </a:t>
            </a:r>
            <a:r>
              <a:rPr lang="es-PE" sz="2400" dirty="0"/>
              <a:t>más de 18 ciudades </a:t>
            </a:r>
            <a:r>
              <a:rPr lang="es-PE" sz="2400" dirty="0" smtClean="0"/>
              <a:t>del </a:t>
            </a:r>
            <a:r>
              <a:rPr lang="es-PE" sz="2400" dirty="0"/>
              <a:t>país, </a:t>
            </a:r>
            <a:r>
              <a:rPr lang="es-PE" sz="2400" dirty="0" smtClean="0"/>
              <a:t> batiendo un </a:t>
            </a:r>
            <a:r>
              <a:rPr lang="es-PE" sz="2400" dirty="0"/>
              <a:t>récord de participantes en </a:t>
            </a:r>
            <a:r>
              <a:rPr lang="es-PE" sz="2400" dirty="0" smtClean="0"/>
              <a:t>la </a:t>
            </a:r>
            <a:r>
              <a:rPr lang="es-PE" sz="2400" dirty="0"/>
              <a:t>historia de este tipo de simulaciones </a:t>
            </a:r>
            <a:r>
              <a:rPr lang="es-PE" sz="2400" dirty="0" smtClean="0"/>
              <a:t>realizadas por la </a:t>
            </a:r>
            <a:r>
              <a:rPr lang="es-PE" sz="2400" dirty="0"/>
              <a:t>Oficina Central de Admisión (OCA).</a:t>
            </a:r>
          </a:p>
          <a:p>
            <a:endParaRPr lang="es-PE" dirty="0"/>
          </a:p>
        </p:txBody>
      </p:sp>
      <p:pic>
        <p:nvPicPr>
          <p:cNvPr id="1026" name="Picture 2" descr="http://unmsm.edu.pe/noticias/templates/noticias2019/agosto/d18/simu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8878" y="1571698"/>
            <a:ext cx="4179108" cy="2786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nmsm.edu.pe/noticias/templates/noticias2019/agosto/d18/simu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1435" y="1571698"/>
            <a:ext cx="4303200" cy="285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236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9;p18"/>
          <p:cNvSpPr txBox="1"/>
          <p:nvPr/>
        </p:nvSpPr>
        <p:spPr>
          <a:xfrm>
            <a:off x="6579460" y="404243"/>
            <a:ext cx="3364899"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11" name="Google Shape;69;p18"/>
          <p:cNvSpPr txBox="1"/>
          <p:nvPr/>
        </p:nvSpPr>
        <p:spPr>
          <a:xfrm>
            <a:off x="900743" y="385649"/>
            <a:ext cx="3364899"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841238" y="385648"/>
            <a:ext cx="3483908" cy="954107"/>
          </a:xfrm>
          <a:prstGeom prst="rect">
            <a:avLst/>
          </a:prstGeom>
          <a:noFill/>
        </p:spPr>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Examen de Admisión 2020-I</a:t>
            </a:r>
            <a:endParaRPr lang="es-ES" sz="2800" b="1" dirty="0">
              <a:solidFill>
                <a:schemeClr val="bg1"/>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sp>
        <p:nvSpPr>
          <p:cNvPr id="3" name="CuadroTexto 2"/>
          <p:cNvSpPr txBox="1"/>
          <p:nvPr/>
        </p:nvSpPr>
        <p:spPr>
          <a:xfrm>
            <a:off x="562331" y="4394229"/>
            <a:ext cx="3888828" cy="2308324"/>
          </a:xfrm>
          <a:prstGeom prst="rect">
            <a:avLst/>
          </a:prstGeom>
          <a:noFill/>
        </p:spPr>
        <p:txBody>
          <a:bodyPr wrap="square" rtlCol="0">
            <a:spAutoFit/>
          </a:bodyPr>
          <a:lstStyle/>
          <a:p>
            <a:pPr algn="just"/>
            <a:r>
              <a:rPr lang="es-PE" dirty="0"/>
              <a:t>Los días 14 y 15 de setiembre del 2019 se realizó el Examen de admisión 2020-I con la participación de 24, 335 postulantes. La cual se destacó por sus altas medidas de seguridad, como el reconocimiento facial, el control biométrico y los sistemas de control de puertas</a:t>
            </a:r>
            <a:r>
              <a:rPr lang="es-PE" dirty="0" smtClean="0"/>
              <a:t>.</a:t>
            </a:r>
            <a:endParaRPr lang="es-PE" dirty="0"/>
          </a:p>
        </p:txBody>
      </p:sp>
      <p:pic>
        <p:nvPicPr>
          <p:cNvPr id="3076" name="Picture 4" descr="http://unmsm.edu.pe/noticias/templates/noticias2019/setiembre/d15/DSC_08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824" y="1491745"/>
            <a:ext cx="4133731" cy="273792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6519955" y="404243"/>
            <a:ext cx="3483908" cy="954107"/>
          </a:xfrm>
          <a:prstGeom prst="rect">
            <a:avLst/>
          </a:prstGeom>
          <a:noFill/>
        </p:spPr>
        <p:txBody>
          <a:bodyPr wrap="square" rtlCol="0">
            <a:spAutoFit/>
          </a:bodyPr>
          <a:lstStyle/>
          <a:p>
            <a:pPr algn="ctr"/>
            <a:r>
              <a:rPr lang="es-PE" sz="2800" b="1" dirty="0">
                <a:solidFill>
                  <a:schemeClr val="bg1"/>
                </a:solidFill>
              </a:rPr>
              <a:t>Examen Cepre San Marcos</a:t>
            </a:r>
          </a:p>
        </p:txBody>
      </p:sp>
      <p:pic>
        <p:nvPicPr>
          <p:cNvPr id="3078" name="Picture 6" descr="http://unmsm.edu.pe/noticias/templates/noticias2019/noviembre/d18/ex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0326" y="1491745"/>
            <a:ext cx="4662434" cy="2737926"/>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6317495" y="4363066"/>
            <a:ext cx="3888828" cy="2031325"/>
          </a:xfrm>
          <a:prstGeom prst="rect">
            <a:avLst/>
          </a:prstGeom>
          <a:noFill/>
        </p:spPr>
        <p:txBody>
          <a:bodyPr wrap="square" rtlCol="0">
            <a:spAutoFit/>
          </a:bodyPr>
          <a:lstStyle/>
          <a:p>
            <a:pPr algn="just"/>
            <a:r>
              <a:rPr lang="es-PE" dirty="0"/>
              <a:t>4513 estudiantes del Centro Preuniversitario rindieron el 17 de noviembre, el primer examen del Ciclo Ordinario 2019-II en simultáneo en Lima, Huaral y Chancay, para obtener una de las 355 vacantes de ingreso directo a la UNMSM.</a:t>
            </a:r>
          </a:p>
        </p:txBody>
      </p:sp>
    </p:spTree>
    <p:extLst>
      <p:ext uri="{BB962C8B-B14F-4D97-AF65-F5344CB8AC3E}">
        <p14:creationId xmlns:p14="http://schemas.microsoft.com/office/powerpoint/2010/main" val="1277785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69;p18"/>
          <p:cNvSpPr txBox="1"/>
          <p:nvPr/>
        </p:nvSpPr>
        <p:spPr>
          <a:xfrm>
            <a:off x="900743" y="385649"/>
            <a:ext cx="10872157"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841238" y="385648"/>
            <a:ext cx="10805932" cy="954107"/>
          </a:xfrm>
          <a:prstGeom prst="rect">
            <a:avLst/>
          </a:prstGeom>
          <a:noFill/>
        </p:spPr>
        <p:txBody>
          <a:bodyPr wrap="square" rtlCol="0">
            <a:spAutoFit/>
          </a:bodyPr>
          <a:lstStyle/>
          <a:p>
            <a:pPr algn="ctr"/>
            <a:r>
              <a:rPr lang="es-PE" sz="2800" b="1" dirty="0">
                <a:solidFill>
                  <a:schemeClr val="bg1"/>
                </a:solidFill>
              </a:rPr>
              <a:t>San Marcos se ubica entre las primeras universidades en Ranking mundiales</a:t>
            </a:r>
            <a:endParaRPr lang="es-PE" sz="2800" dirty="0">
              <a:solidFill>
                <a:schemeClr val="bg1"/>
              </a:solidFill>
            </a:endParaRPr>
          </a:p>
        </p:txBody>
      </p:sp>
      <p:sp>
        <p:nvSpPr>
          <p:cNvPr id="3" name="CuadroTexto 2"/>
          <p:cNvSpPr txBox="1"/>
          <p:nvPr/>
        </p:nvSpPr>
        <p:spPr>
          <a:xfrm>
            <a:off x="1198498" y="4553008"/>
            <a:ext cx="4532205" cy="2031325"/>
          </a:xfrm>
          <a:prstGeom prst="rect">
            <a:avLst/>
          </a:prstGeom>
          <a:noFill/>
        </p:spPr>
        <p:txBody>
          <a:bodyPr wrap="square" rtlCol="0">
            <a:spAutoFit/>
          </a:bodyPr>
          <a:lstStyle/>
          <a:p>
            <a:pPr algn="just"/>
            <a:r>
              <a:rPr lang="es-PE" b="1" dirty="0" err="1"/>
              <a:t>Webometrics</a:t>
            </a:r>
            <a:r>
              <a:rPr lang="es-PE" dirty="0"/>
              <a:t> es una iniciativa del Laboratorio de </a:t>
            </a:r>
            <a:r>
              <a:rPr lang="es-PE" dirty="0" err="1"/>
              <a:t>Cibermetría</a:t>
            </a:r>
            <a:r>
              <a:rPr lang="es-PE" dirty="0"/>
              <a:t>, grupo de investigación que pertenece al Consejo Superior de Investigaciones Científicas (CSIC), considerado como el más universal y objetivo de los distintos </a:t>
            </a:r>
            <a:r>
              <a:rPr lang="es-PE" i="1" dirty="0"/>
              <a:t>rankings</a:t>
            </a:r>
            <a:r>
              <a:rPr lang="es-PE" dirty="0"/>
              <a:t> sobre instituciones de educación superior que se publican.</a:t>
            </a:r>
          </a:p>
        </p:txBody>
      </p:sp>
      <p:sp>
        <p:nvSpPr>
          <p:cNvPr id="13" name="CuadroTexto 12"/>
          <p:cNvSpPr txBox="1"/>
          <p:nvPr/>
        </p:nvSpPr>
        <p:spPr>
          <a:xfrm>
            <a:off x="7235475" y="4399119"/>
            <a:ext cx="3888828" cy="2185214"/>
          </a:xfrm>
          <a:prstGeom prst="rect">
            <a:avLst/>
          </a:prstGeom>
          <a:noFill/>
        </p:spPr>
        <p:txBody>
          <a:bodyPr wrap="square" rtlCol="0">
            <a:spAutoFit/>
          </a:bodyPr>
          <a:lstStyle/>
          <a:p>
            <a:pPr algn="just"/>
            <a:r>
              <a:rPr lang="es-PE" sz="1700" dirty="0"/>
              <a:t>La calificadora QS </a:t>
            </a:r>
            <a:r>
              <a:rPr lang="es-PE" sz="1700" dirty="0" err="1"/>
              <a:t>Latin</a:t>
            </a:r>
            <a:r>
              <a:rPr lang="es-PE" sz="1700" dirty="0"/>
              <a:t> </a:t>
            </a:r>
            <a:r>
              <a:rPr lang="es-PE" sz="1700" dirty="0" err="1"/>
              <a:t>America</a:t>
            </a:r>
            <a:r>
              <a:rPr lang="es-PE" sz="1700" dirty="0"/>
              <a:t> </a:t>
            </a:r>
            <a:r>
              <a:rPr lang="es-PE" sz="1700" dirty="0" err="1"/>
              <a:t>University</a:t>
            </a:r>
            <a:r>
              <a:rPr lang="es-PE" sz="1700" dirty="0"/>
              <a:t> difundió su </a:t>
            </a:r>
            <a:r>
              <a:rPr lang="es-PE" sz="1700" i="1" dirty="0"/>
              <a:t>ranking</a:t>
            </a:r>
            <a:r>
              <a:rPr lang="es-PE" sz="1700" dirty="0"/>
              <a:t> 2020 de las 100 mejores universidades latinoamericanas, en el cual la Universidad Nacional Mayor de San Marcos (UNMSM) ocupa el segundo puesto entre tres universidades peruanas que lograron ingresar a dicho listado.</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708" y="1709517"/>
            <a:ext cx="4623995" cy="2608251"/>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485" y="1719259"/>
            <a:ext cx="3497295" cy="2588765"/>
          </a:xfrm>
          <a:prstGeom prst="rect">
            <a:avLst/>
          </a:prstGeom>
        </p:spPr>
      </p:pic>
    </p:spTree>
    <p:extLst>
      <p:ext uri="{BB962C8B-B14F-4D97-AF65-F5344CB8AC3E}">
        <p14:creationId xmlns:p14="http://schemas.microsoft.com/office/powerpoint/2010/main" val="27263766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5" y="-6140656"/>
            <a:ext cx="1245735" cy="700726"/>
          </a:xfrm>
          <a:prstGeom prst="rect">
            <a:avLst/>
          </a:prstGeom>
        </p:spPr>
      </p:pic>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573737" y="505114"/>
            <a:ext cx="11183547" cy="492443"/>
          </a:xfrm>
          <a:prstGeom prst="rect">
            <a:avLst/>
          </a:prstGeom>
          <a:noFill/>
        </p:spPr>
        <p:txBody>
          <a:bodyPr wrap="square" rtlCol="0">
            <a:spAutoFit/>
          </a:bodyPr>
          <a:lstStyle/>
          <a:p>
            <a:r>
              <a:rPr lang="es-PE" sz="2600" b="1" dirty="0">
                <a:solidFill>
                  <a:schemeClr val="bg1"/>
                </a:solidFill>
              </a:rPr>
              <a:t>Programas académicos de San Marcos son reconocidos por su calidad educativa</a:t>
            </a:r>
            <a:endParaRPr lang="es-PE" sz="2600" dirty="0">
              <a:solidFill>
                <a:schemeClr val="bg1"/>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sp>
        <p:nvSpPr>
          <p:cNvPr id="3" name="CuadroTexto 2"/>
          <p:cNvSpPr txBox="1"/>
          <p:nvPr/>
        </p:nvSpPr>
        <p:spPr>
          <a:xfrm>
            <a:off x="7412182" y="2046376"/>
            <a:ext cx="4345102" cy="4062651"/>
          </a:xfrm>
          <a:prstGeom prst="rect">
            <a:avLst/>
          </a:prstGeom>
          <a:noFill/>
        </p:spPr>
        <p:txBody>
          <a:bodyPr wrap="square" rtlCol="0">
            <a:spAutoFit/>
          </a:bodyPr>
          <a:lstStyle/>
          <a:p>
            <a:pPr algn="just"/>
            <a:r>
              <a:rPr lang="es-PE" sz="2400" dirty="0"/>
              <a:t>Los programas académicos de Ingeniería Química e Ingeniería Agroindustrial fueron reconocidos hoy por el Instituto de Calidad y Acreditación de Programas de Computación, Ingeniería y Tecnología en ingeniería (ICACIT), al haber culminado satisfactoriamente sus procesos de evaluación.</a:t>
            </a:r>
          </a:p>
          <a:p>
            <a:endParaRPr lang="es-PE" dirty="0"/>
          </a:p>
        </p:txBody>
      </p:sp>
      <p:pic>
        <p:nvPicPr>
          <p:cNvPr id="8194" name="Picture 2" descr="http://unmsm.edu.pe/noticias/templates/noticias2019/diciembre/d05/acaci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15" y="1898075"/>
            <a:ext cx="6538881" cy="435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478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5" y="-6140656"/>
            <a:ext cx="1245735" cy="700726"/>
          </a:xfrm>
          <a:prstGeom prst="rect">
            <a:avLst/>
          </a:prstGeom>
        </p:spPr>
      </p:pic>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456824" y="545721"/>
            <a:ext cx="11082913" cy="523220"/>
          </a:xfrm>
          <a:prstGeom prst="rect">
            <a:avLst/>
          </a:prstGeom>
          <a:noFill/>
        </p:spPr>
        <p:txBody>
          <a:bodyPr wrap="square" rtlCol="0">
            <a:spAutoFit/>
          </a:bodyPr>
          <a:lstStyle/>
          <a:p>
            <a:r>
              <a:rPr lang="es-PE" sz="2800" b="1" dirty="0">
                <a:solidFill>
                  <a:schemeClr val="bg1"/>
                </a:solidFill>
              </a:rPr>
              <a:t>San Marcos </a:t>
            </a:r>
            <a:r>
              <a:rPr lang="es-PE" sz="2800" b="1" dirty="0" smtClean="0">
                <a:solidFill>
                  <a:schemeClr val="bg1"/>
                </a:solidFill>
              </a:rPr>
              <a:t>inaugura Centro de Salud Mental en su Campus Universitario</a:t>
            </a:r>
            <a:endParaRPr lang="es-PE" sz="2800" dirty="0">
              <a:solidFill>
                <a:schemeClr val="bg1"/>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pic>
        <p:nvPicPr>
          <p:cNvPr id="2050" name="Picture 2" descr="http://unmsm.edu.pe/noticias/templates/noticias2019/octubre/d15/mMental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9958" y="3289691"/>
            <a:ext cx="5038396" cy="33589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nmsm.edu.pe/noticias/templates/noticias2019/octubre/d15/mmental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8354" y="3289691"/>
            <a:ext cx="4478573" cy="335893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309958" y="1492380"/>
            <a:ext cx="9516969" cy="1908215"/>
          </a:xfrm>
          <a:prstGeom prst="rect">
            <a:avLst/>
          </a:prstGeom>
          <a:noFill/>
        </p:spPr>
        <p:txBody>
          <a:bodyPr wrap="square" rtlCol="0">
            <a:spAutoFit/>
          </a:bodyPr>
          <a:lstStyle/>
          <a:p>
            <a:pPr algn="just"/>
            <a:r>
              <a:rPr lang="es-PE" sz="2000" dirty="0"/>
              <a:t>La salud mental de la comunidad universitaria, siempre ha sido preocupación de las autoridades sanmarquinas es por eso que, en convenio con el MINSA, se inauguró el Centro de Salud Mental de San Marcos, el cual ha permitido, que estudiantes, docentes, trabajadores administrativos, familiares y vecinos de la zona, puedan recibir atención especializada en </a:t>
            </a:r>
            <a:r>
              <a:rPr lang="es-PE" sz="2000" dirty="0" smtClean="0"/>
              <a:t>esa </a:t>
            </a:r>
            <a:r>
              <a:rPr lang="es-PE" sz="2000" dirty="0"/>
              <a:t>problemática.</a:t>
            </a:r>
          </a:p>
          <a:p>
            <a:endParaRPr lang="es-PE" dirty="0"/>
          </a:p>
        </p:txBody>
      </p:sp>
    </p:spTree>
    <p:extLst>
      <p:ext uri="{BB962C8B-B14F-4D97-AF65-F5344CB8AC3E}">
        <p14:creationId xmlns:p14="http://schemas.microsoft.com/office/powerpoint/2010/main" val="9446936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5" y="-6140656"/>
            <a:ext cx="1245735" cy="700726"/>
          </a:xfrm>
          <a:prstGeom prst="rect">
            <a:avLst/>
          </a:prstGeom>
        </p:spPr>
      </p:pic>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558415" y="478614"/>
            <a:ext cx="11374505" cy="523220"/>
          </a:xfrm>
          <a:prstGeom prst="rect">
            <a:avLst/>
          </a:prstGeom>
          <a:noFill/>
        </p:spPr>
        <p:txBody>
          <a:bodyPr wrap="square" rtlCol="0">
            <a:spAutoFit/>
          </a:bodyPr>
          <a:lstStyle/>
          <a:p>
            <a:r>
              <a:rPr lang="es-PE" sz="2800" dirty="0">
                <a:solidFill>
                  <a:schemeClr val="bg1"/>
                </a:solidFill>
              </a:rPr>
              <a:t>Comedor universitario es reconocido por el MINSA como comedor saludable</a:t>
            </a: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sp>
        <p:nvSpPr>
          <p:cNvPr id="3" name="CuadroTexto 2"/>
          <p:cNvSpPr txBox="1"/>
          <p:nvPr/>
        </p:nvSpPr>
        <p:spPr>
          <a:xfrm>
            <a:off x="1309958" y="1492380"/>
            <a:ext cx="9516969" cy="1846659"/>
          </a:xfrm>
          <a:prstGeom prst="rect">
            <a:avLst/>
          </a:prstGeom>
          <a:noFill/>
        </p:spPr>
        <p:txBody>
          <a:bodyPr wrap="square" rtlCol="0">
            <a:spAutoFit/>
          </a:bodyPr>
          <a:lstStyle/>
          <a:p>
            <a:pPr algn="just"/>
            <a:r>
              <a:rPr lang="es-PE" sz="2400" dirty="0"/>
              <a:t>El Ministerio de Salud (</a:t>
            </a:r>
            <a:r>
              <a:rPr lang="es-PE" sz="2400" dirty="0" err="1"/>
              <a:t>Minsa</a:t>
            </a:r>
            <a:r>
              <a:rPr lang="es-PE" sz="2400" dirty="0"/>
              <a:t>) reconoció al Comedor Universitario de la Universidad Nacional Mayor de San Marcos (UNMSM), como comedor saludable al cumplir con los estándares de calidad establecidos, orientado a la promoción y consumo de productos saludables y nutritivos.</a:t>
            </a:r>
          </a:p>
          <a:p>
            <a:endParaRPr lang="es-PE" dirty="0"/>
          </a:p>
        </p:txBody>
      </p:sp>
      <p:pic>
        <p:nvPicPr>
          <p:cNvPr id="5126" name="Picture 6" descr="La imagen puede contener: una o varias personas, personas de pie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532" y="3491663"/>
            <a:ext cx="4816522" cy="27149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 imagen puede contener: una o varias personas y personas de 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442" y="3491663"/>
            <a:ext cx="4838134" cy="272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875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456824" y="289760"/>
            <a:ext cx="11300460" cy="1425132"/>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721893" y="463717"/>
            <a:ext cx="11081085" cy="1077218"/>
          </a:xfrm>
          <a:prstGeom prst="rect">
            <a:avLst/>
          </a:prstGeom>
          <a:noFill/>
        </p:spPr>
        <p:txBody>
          <a:bodyPr wrap="square" rtlCol="0">
            <a:spAutoFit/>
          </a:bodyPr>
          <a:lstStyle/>
          <a:p>
            <a:r>
              <a:rPr lang="es-ES" sz="3200" b="1" dirty="0">
                <a:solidFill>
                  <a:schemeClr val="bg1"/>
                </a:solidFill>
              </a:rPr>
              <a:t>Universidades públicas reciben del Minedu presupuesto para investigación y fortalecimiento </a:t>
            </a:r>
            <a:r>
              <a:rPr lang="es-ES" sz="3200" b="1" dirty="0" smtClean="0">
                <a:solidFill>
                  <a:schemeClr val="bg1"/>
                </a:solidFill>
              </a:rPr>
              <a:t>académico</a:t>
            </a:r>
            <a:endParaRPr lang="es-ES" dirty="0">
              <a:solidFill>
                <a:schemeClr val="bg1"/>
              </a:solidFill>
            </a:endParaRPr>
          </a:p>
        </p:txBody>
      </p:sp>
      <p:sp>
        <p:nvSpPr>
          <p:cNvPr id="7" name="CuadroTexto 6"/>
          <p:cNvSpPr txBox="1"/>
          <p:nvPr/>
        </p:nvSpPr>
        <p:spPr>
          <a:xfrm>
            <a:off x="7772399" y="2021305"/>
            <a:ext cx="4030579" cy="4585871"/>
          </a:xfrm>
          <a:prstGeom prst="rect">
            <a:avLst/>
          </a:prstGeom>
          <a:noFill/>
        </p:spPr>
        <p:txBody>
          <a:bodyPr wrap="square" rtlCol="0">
            <a:spAutoFit/>
          </a:bodyPr>
          <a:lstStyle/>
          <a:p>
            <a:pPr algn="just"/>
            <a:r>
              <a:rPr lang="es-ES" sz="2400" dirty="0"/>
              <a:t>El Ministerio de Educación (Minedu) destinó un presupuesto adicional de </a:t>
            </a:r>
            <a:r>
              <a:rPr lang="es-ES" sz="2400" dirty="0" smtClean="0"/>
              <a:t>     S/7 </a:t>
            </a:r>
            <a:r>
              <a:rPr lang="es-ES" sz="2400" dirty="0"/>
              <a:t>500 000 </a:t>
            </a:r>
            <a:r>
              <a:rPr lang="es-ES" sz="2400" dirty="0" smtClean="0"/>
              <a:t> a </a:t>
            </a:r>
            <a:r>
              <a:rPr lang="es-ES" sz="2400" dirty="0"/>
              <a:t>la Universidad Nacional Mayor de San Marcos </a:t>
            </a:r>
            <a:r>
              <a:rPr lang="es-ES" sz="2400" dirty="0" smtClean="0"/>
              <a:t>para </a:t>
            </a:r>
            <a:r>
              <a:rPr lang="es-ES" sz="2400" dirty="0"/>
              <a:t>que sea invertido en investigación, equipamiento de laboratorios, bienestar estudiantil, mejora de sistemas académicos y movilidad internacional.</a:t>
            </a:r>
            <a:endParaRPr lang="es-ES" sz="2400" b="1" dirty="0"/>
          </a:p>
          <a:p>
            <a:pPr algn="just"/>
            <a:endParaRPr lang="es-ES" sz="2800" dirty="0">
              <a:solidFill>
                <a:schemeClr val="tx2">
                  <a:lumMod val="20000"/>
                  <a:lumOff val="80000"/>
                </a:schemeClr>
              </a:solidFill>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80" y="2352566"/>
            <a:ext cx="6386357" cy="3248527"/>
          </a:xfrm>
          <a:prstGeom prst="rect">
            <a:avLst/>
          </a:prstGeom>
        </p:spPr>
      </p:pic>
    </p:spTree>
    <p:extLst>
      <p:ext uri="{BB962C8B-B14F-4D97-AF65-F5344CB8AC3E}">
        <p14:creationId xmlns:p14="http://schemas.microsoft.com/office/powerpoint/2010/main" val="1457524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9988" y="3302876"/>
            <a:ext cx="4678354" cy="3098650"/>
          </a:xfrm>
          <a:prstGeom prst="rect">
            <a:avLst/>
          </a:prstGeom>
        </p:spPr>
      </p:pic>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617220" y="601276"/>
            <a:ext cx="11140064" cy="523220"/>
          </a:xfrm>
          <a:prstGeom prst="rect">
            <a:avLst/>
          </a:prstGeom>
          <a:noFill/>
        </p:spPr>
        <p:txBody>
          <a:bodyPr wrap="square" rtlCol="0">
            <a:spAutoFit/>
          </a:bodyPr>
          <a:lstStyle/>
          <a:p>
            <a:r>
              <a:rPr lang="es-PE" sz="2800" b="1" dirty="0" smtClean="0">
                <a:solidFill>
                  <a:schemeClr val="bg1"/>
                </a:solidFill>
              </a:rPr>
              <a:t>Aulas y laboratorio en sedes hospitalarias fueron remodeladas en un 80%</a:t>
            </a:r>
            <a:endParaRPr lang="es-PE" sz="2800" b="1" dirty="0">
              <a:solidFill>
                <a:schemeClr val="bg1"/>
              </a:solidFill>
            </a:endParaRPr>
          </a:p>
        </p:txBody>
      </p:sp>
      <p:sp>
        <p:nvSpPr>
          <p:cNvPr id="3" name="CuadroTexto 2"/>
          <p:cNvSpPr txBox="1"/>
          <p:nvPr/>
        </p:nvSpPr>
        <p:spPr>
          <a:xfrm>
            <a:off x="456824" y="1387929"/>
            <a:ext cx="4550979" cy="5262979"/>
          </a:xfrm>
          <a:prstGeom prst="rect">
            <a:avLst/>
          </a:prstGeom>
          <a:noFill/>
        </p:spPr>
        <p:txBody>
          <a:bodyPr wrap="square" rtlCol="0">
            <a:spAutoFit/>
          </a:bodyPr>
          <a:lstStyle/>
          <a:p>
            <a:pPr algn="just"/>
            <a:r>
              <a:rPr lang="es-PE" sz="2400" dirty="0"/>
              <a:t>Las sedes hospitalarias de la Facultad de Medicina de San Fernando, fueron remodeladas en un 80 %, en cuanto a laboratorios, auditorios e institutos de investigación de los hospitales nacionales Daniel Alcides Carrión, Arzobispo Loayza y Dos de Mayo, los cuales forman parte de las 27 sedes docentes que están relacionadas con la enseñanza e investigación que realizan estudiantes y docentes sanfernandinos</a:t>
            </a:r>
            <a:r>
              <a:rPr lang="es-PE" sz="2400" dirty="0" smtClean="0"/>
              <a:t>.</a:t>
            </a:r>
            <a:endParaRPr lang="es-PE" dirty="0"/>
          </a:p>
        </p:txBody>
      </p:sp>
      <p:pic>
        <p:nvPicPr>
          <p:cNvPr id="7172" name="Picture 4" descr="La imagen puede contener: 11 person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3904" y="1518194"/>
            <a:ext cx="2860214" cy="279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150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456824" y="385832"/>
            <a:ext cx="11300460" cy="954107"/>
          </a:xfrm>
          <a:prstGeom prst="rect">
            <a:avLst/>
          </a:prstGeom>
          <a:noFill/>
        </p:spPr>
        <p:txBody>
          <a:bodyPr wrap="square" rtlCol="0">
            <a:spAutoFit/>
          </a:bodyPr>
          <a:lstStyle/>
          <a:p>
            <a:r>
              <a:rPr lang="es-PE" sz="2800" b="1" dirty="0">
                <a:solidFill>
                  <a:schemeClr val="bg1"/>
                </a:solidFill>
              </a:rPr>
              <a:t> </a:t>
            </a:r>
            <a:r>
              <a:rPr lang="es-PE" sz="2800" b="1" dirty="0" smtClean="0">
                <a:solidFill>
                  <a:schemeClr val="bg1"/>
                </a:solidFill>
              </a:rPr>
              <a:t>Primer </a:t>
            </a:r>
            <a:r>
              <a:rPr lang="es-PE" sz="2800" b="1" dirty="0">
                <a:solidFill>
                  <a:schemeClr val="bg1"/>
                </a:solidFill>
              </a:rPr>
              <a:t>puesto del cuadro general en </a:t>
            </a:r>
            <a:r>
              <a:rPr lang="es-PE" sz="2800" b="1" dirty="0" smtClean="0">
                <a:solidFill>
                  <a:schemeClr val="bg1"/>
                </a:solidFill>
              </a:rPr>
              <a:t>Examen </a:t>
            </a:r>
            <a:r>
              <a:rPr lang="es-PE" sz="2800" b="1" dirty="0">
                <a:solidFill>
                  <a:schemeClr val="bg1"/>
                </a:solidFill>
              </a:rPr>
              <a:t>Nacional de Medicina (ENAM) 2019</a:t>
            </a:r>
          </a:p>
        </p:txBody>
      </p:sp>
      <p:sp>
        <p:nvSpPr>
          <p:cNvPr id="3" name="CuadroTexto 2"/>
          <p:cNvSpPr txBox="1"/>
          <p:nvPr/>
        </p:nvSpPr>
        <p:spPr>
          <a:xfrm>
            <a:off x="456824" y="1775856"/>
            <a:ext cx="4550979" cy="4247317"/>
          </a:xfrm>
          <a:prstGeom prst="rect">
            <a:avLst/>
          </a:prstGeom>
          <a:noFill/>
        </p:spPr>
        <p:txBody>
          <a:bodyPr wrap="square" rtlCol="0">
            <a:spAutoFit/>
          </a:bodyPr>
          <a:lstStyle/>
          <a:p>
            <a:r>
              <a:rPr lang="es-PE" dirty="0"/>
              <a:t> </a:t>
            </a:r>
          </a:p>
          <a:p>
            <a:pPr algn="just"/>
            <a:r>
              <a:rPr lang="es-PE" sz="2800" dirty="0"/>
              <a:t>Aproximadamente 150 estudiantes de la Facultad de Medicina de la Universidad Nacional Mayor de San Marcos (UNMSM) ocuparon el primer puesto del cuadro general en el reciente Examen Nacional de Medicina (ENAM) 2019.</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585" y="1803923"/>
            <a:ext cx="6620448" cy="4219250"/>
          </a:xfrm>
          <a:prstGeom prst="rect">
            <a:avLst/>
          </a:prstGeom>
        </p:spPr>
      </p:pic>
    </p:spTree>
    <p:extLst>
      <p:ext uri="{BB962C8B-B14F-4D97-AF65-F5344CB8AC3E}">
        <p14:creationId xmlns:p14="http://schemas.microsoft.com/office/powerpoint/2010/main" val="3113621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5" y="-6140656"/>
            <a:ext cx="1245735" cy="700726"/>
          </a:xfrm>
          <a:prstGeom prst="rect">
            <a:avLst/>
          </a:prstGeom>
        </p:spPr>
      </p:pic>
      <p:sp>
        <p:nvSpPr>
          <p:cNvPr id="11" name="Google Shape;69;p18"/>
          <p:cNvSpPr txBox="1"/>
          <p:nvPr/>
        </p:nvSpPr>
        <p:spPr>
          <a:xfrm>
            <a:off x="456824" y="287431"/>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674371" y="545721"/>
            <a:ext cx="11082913" cy="523220"/>
          </a:xfrm>
          <a:prstGeom prst="rect">
            <a:avLst/>
          </a:prstGeom>
          <a:noFill/>
        </p:spPr>
        <p:txBody>
          <a:bodyPr wrap="square" rtlCol="0">
            <a:spAutoFit/>
          </a:bodyPr>
          <a:lstStyle/>
          <a:p>
            <a:r>
              <a:rPr lang="es-PE" sz="2800" b="1" dirty="0" smtClean="0">
                <a:solidFill>
                  <a:schemeClr val="bg1"/>
                </a:solidFill>
              </a:rPr>
              <a:t>Sanmarquinos fueron voluntarios en los Juegos Panamericanos Lima 2019</a:t>
            </a:r>
            <a:endParaRPr lang="es-PE" sz="2800" b="1" dirty="0">
              <a:solidFill>
                <a:schemeClr val="bg1"/>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sp>
        <p:nvSpPr>
          <p:cNvPr id="3" name="CuadroTexto 2"/>
          <p:cNvSpPr txBox="1"/>
          <p:nvPr/>
        </p:nvSpPr>
        <p:spPr>
          <a:xfrm>
            <a:off x="456825" y="1460412"/>
            <a:ext cx="11300460" cy="923330"/>
          </a:xfrm>
          <a:prstGeom prst="rect">
            <a:avLst/>
          </a:prstGeom>
          <a:noFill/>
        </p:spPr>
        <p:txBody>
          <a:bodyPr wrap="square" rtlCol="0">
            <a:spAutoFit/>
          </a:bodyPr>
          <a:lstStyle/>
          <a:p>
            <a:pPr algn="just"/>
            <a:r>
              <a:rPr lang="es-PE" dirty="0"/>
              <a:t>Un total de 5655 voluntarios de la Universidad Nacional Mayor de San Marcos (UNMSM), entre docentes, estudiantes y trabajadores administrativos, participaron en diversas áreas funcionales durante los Juegos Panamericanos y Parapanamericanos Lima 2019, que se realizaron en nuestra ciudad capital</a:t>
            </a:r>
            <a:r>
              <a:rPr lang="es-PE" dirty="0" smtClean="0"/>
              <a:t>.</a:t>
            </a:r>
            <a:endParaRPr lang="es-PE" dirty="0"/>
          </a:p>
        </p:txBody>
      </p:sp>
      <p:pic>
        <p:nvPicPr>
          <p:cNvPr id="9" name="Imagen 8" descr="http://unmsm.edu.pe/noticias/templates/noticias2019/julio/d24/VOL1.jf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4099" y="2383742"/>
            <a:ext cx="7972704" cy="4304897"/>
          </a:xfrm>
          <a:prstGeom prst="rect">
            <a:avLst/>
          </a:prstGeom>
          <a:noFill/>
          <a:ln>
            <a:noFill/>
          </a:ln>
        </p:spPr>
      </p:pic>
    </p:spTree>
    <p:extLst>
      <p:ext uri="{BB962C8B-B14F-4D97-AF65-F5344CB8AC3E}">
        <p14:creationId xmlns:p14="http://schemas.microsoft.com/office/powerpoint/2010/main" val="41290269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5" y="-6140656"/>
            <a:ext cx="1245735" cy="700726"/>
          </a:xfrm>
          <a:prstGeom prst="rect">
            <a:avLst/>
          </a:prstGeom>
        </p:spPr>
      </p:pic>
      <p:sp>
        <p:nvSpPr>
          <p:cNvPr id="11" name="Google Shape;69;p18"/>
          <p:cNvSpPr txBox="1"/>
          <p:nvPr/>
        </p:nvSpPr>
        <p:spPr>
          <a:xfrm>
            <a:off x="456824" y="287431"/>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674371" y="545721"/>
            <a:ext cx="11082913" cy="523220"/>
          </a:xfrm>
          <a:prstGeom prst="rect">
            <a:avLst/>
          </a:prstGeom>
          <a:noFill/>
        </p:spPr>
        <p:txBody>
          <a:bodyPr wrap="square" rtlCol="0">
            <a:spAutoFit/>
          </a:bodyPr>
          <a:lstStyle/>
          <a:p>
            <a:pPr algn="ctr"/>
            <a:r>
              <a:rPr lang="es-PE" sz="2800" b="1" dirty="0" smtClean="0">
                <a:solidFill>
                  <a:schemeClr val="bg1"/>
                </a:solidFill>
              </a:rPr>
              <a:t>Por </a:t>
            </a:r>
            <a:r>
              <a:rPr lang="es-PE" sz="2800" b="1" dirty="0">
                <a:solidFill>
                  <a:schemeClr val="bg1"/>
                </a:solidFill>
              </a:rPr>
              <a:t>primera vez se sustentó una tesis en lengua quechua</a:t>
            </a: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536" y="1339756"/>
            <a:ext cx="1365915" cy="1718640"/>
          </a:xfrm>
          <a:prstGeom prst="rect">
            <a:avLst/>
          </a:prstGeom>
          <a:noFill/>
          <a:ln>
            <a:noFill/>
          </a:ln>
        </p:spPr>
      </p:pic>
      <p:sp>
        <p:nvSpPr>
          <p:cNvPr id="3" name="CuadroTexto 2"/>
          <p:cNvSpPr txBox="1"/>
          <p:nvPr/>
        </p:nvSpPr>
        <p:spPr>
          <a:xfrm>
            <a:off x="577537" y="5422812"/>
            <a:ext cx="11300460" cy="923330"/>
          </a:xfrm>
          <a:prstGeom prst="rect">
            <a:avLst/>
          </a:prstGeom>
          <a:noFill/>
        </p:spPr>
        <p:txBody>
          <a:bodyPr wrap="square" rtlCol="0">
            <a:spAutoFit/>
          </a:bodyPr>
          <a:lstStyle/>
          <a:p>
            <a:pPr algn="just"/>
            <a:r>
              <a:rPr lang="es-PE" dirty="0"/>
              <a:t>Por primera vez en el Perú, se sustentó una tesis en dicha lengua para obtener el grado de Doctor en Literatura Peruana y Latinoamericana por la Universidad Nacional Mayor de San Marcos (UNMSM), que Roxana Quispe </a:t>
            </a:r>
            <a:r>
              <a:rPr lang="es-PE" dirty="0" err="1"/>
              <a:t>Collante</a:t>
            </a:r>
            <a:r>
              <a:rPr lang="es-PE" dirty="0"/>
              <a:t> aprobó con nota de 20 (excelente), en un hecho de gran trascendencia para la reivindicación de las lenguas originarias del país.</a:t>
            </a:r>
          </a:p>
        </p:txBody>
      </p:sp>
      <p:pic>
        <p:nvPicPr>
          <p:cNvPr id="10242" name="Picture 2" descr="http://unmsm.edu.pe/noticias/templates/noticias2019/octubre/d16/tesi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253" y="1392209"/>
            <a:ext cx="5763602" cy="3842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1535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69;p18"/>
          <p:cNvSpPr txBox="1"/>
          <p:nvPr/>
        </p:nvSpPr>
        <p:spPr>
          <a:xfrm>
            <a:off x="456824" y="4044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1251118" y="601276"/>
            <a:ext cx="9711871" cy="523220"/>
          </a:xfrm>
          <a:prstGeom prst="rect">
            <a:avLst/>
          </a:prstGeom>
          <a:noFill/>
        </p:spPr>
        <p:txBody>
          <a:bodyPr wrap="square" rtlCol="0">
            <a:spAutoFit/>
          </a:bodyPr>
          <a:lstStyle/>
          <a:p>
            <a:r>
              <a:rPr lang="es-PE" sz="2800" b="1" dirty="0">
                <a:solidFill>
                  <a:schemeClr val="bg1"/>
                </a:solidFill>
              </a:rPr>
              <a:t>San Marcos cerró el 2019 ejecutando </a:t>
            </a:r>
            <a:r>
              <a:rPr lang="es-PE" sz="2800" b="1" dirty="0" smtClean="0">
                <a:solidFill>
                  <a:schemeClr val="bg1"/>
                </a:solidFill>
              </a:rPr>
              <a:t>94.54% </a:t>
            </a:r>
            <a:r>
              <a:rPr lang="es-PE" sz="2800" b="1" dirty="0">
                <a:solidFill>
                  <a:schemeClr val="bg1"/>
                </a:solidFill>
              </a:rPr>
              <a:t>de su presupuesto</a:t>
            </a:r>
            <a:endParaRPr lang="es-PE" sz="2800" dirty="0">
              <a:solidFill>
                <a:schemeClr val="bg1"/>
              </a:solidFill>
            </a:endParaRPr>
          </a:p>
        </p:txBody>
      </p:sp>
      <p:sp>
        <p:nvSpPr>
          <p:cNvPr id="3" name="CuadroTexto 2"/>
          <p:cNvSpPr txBox="1"/>
          <p:nvPr/>
        </p:nvSpPr>
        <p:spPr>
          <a:xfrm>
            <a:off x="6558455" y="1702675"/>
            <a:ext cx="4550979" cy="4801314"/>
          </a:xfrm>
          <a:prstGeom prst="rect">
            <a:avLst/>
          </a:prstGeom>
          <a:noFill/>
        </p:spPr>
        <p:txBody>
          <a:bodyPr wrap="square" rtlCol="0">
            <a:spAutoFit/>
          </a:bodyPr>
          <a:lstStyle/>
          <a:p>
            <a:pPr algn="just"/>
            <a:r>
              <a:rPr lang="es-PE" sz="2400" dirty="0"/>
              <a:t>La Universidad Nacional Mayor de San Marcos logró una ejecución presupuestal del 94.54% al cierre del año 2019. El monto ejecutado asciende a S</a:t>
            </a:r>
            <a:r>
              <a:rPr lang="es-PE" sz="2400" dirty="0" smtClean="0"/>
              <a:t>/. </a:t>
            </a:r>
            <a:r>
              <a:rPr lang="es-PE" sz="2400" dirty="0"/>
              <a:t>489 580 396.07 y corresponde a la Ejecución Presupuestal por toda Fuente de Financiamiento, que equivale al gasto anual en recursos ordinarios, recursos directamente recaudados, donaciones y transferencias, y recursos determinados.</a:t>
            </a:r>
          </a:p>
          <a:p>
            <a:endParaRPr lang="es-PE" dirty="0"/>
          </a:p>
        </p:txBody>
      </p:sp>
      <p:pic>
        <p:nvPicPr>
          <p:cNvPr id="4098" name="Picture 2" descr="http://unmsm.edu.pe/noticias/templates/noticias2020/enero/d03/Eje-Pre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646" y="2154621"/>
            <a:ext cx="5004516" cy="332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4879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13"/>
            <a:ext cx="12204940" cy="6871468"/>
          </a:xfrm>
          <a:prstGeom prst="rect">
            <a:avLst/>
          </a:prstGeom>
        </p:spPr>
      </p:pic>
      <p:sp>
        <p:nvSpPr>
          <p:cNvPr id="5" name="Título 4"/>
          <p:cNvSpPr>
            <a:spLocks noGrp="1"/>
          </p:cNvSpPr>
          <p:nvPr>
            <p:ph type="ctrTitle"/>
          </p:nvPr>
        </p:nvSpPr>
        <p:spPr>
          <a:xfrm>
            <a:off x="1239988" y="3566160"/>
            <a:ext cx="9724963" cy="2057966"/>
          </a:xfrm>
        </p:spPr>
        <p:txBody>
          <a:bodyPr/>
          <a:lstStyle/>
          <a:p>
            <a:r>
              <a:rPr lang="es-ES" b="1" dirty="0" smtClean="0">
                <a:solidFill>
                  <a:schemeClr val="bg1">
                    <a:lumMod val="95000"/>
                  </a:schemeClr>
                </a:solidFill>
                <a:latin typeface="+mn-lt"/>
              </a:rPr>
              <a:t>COOPERACIÒN Y RELACIONES INTERINSTITUCIONALES </a:t>
            </a:r>
            <a:endParaRPr lang="es-ES" b="1" dirty="0">
              <a:solidFill>
                <a:schemeClr val="bg1">
                  <a:lumMod val="95000"/>
                </a:schemeClr>
              </a:solidFill>
              <a:latin typeface="+mn-lt"/>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137" y="1017196"/>
            <a:ext cx="1810093" cy="2277519"/>
          </a:xfrm>
          <a:prstGeom prst="rect">
            <a:avLst/>
          </a:prstGeom>
          <a:noFill/>
          <a:ln>
            <a:noFill/>
          </a:ln>
        </p:spPr>
      </p:pic>
    </p:spTree>
    <p:extLst>
      <p:ext uri="{BB962C8B-B14F-4D97-AF65-F5344CB8AC3E}">
        <p14:creationId xmlns:p14="http://schemas.microsoft.com/office/powerpoint/2010/main" val="6978488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cstate="print">
            <a:extLst>
              <a:ext uri="{28A0092B-C50C-407E-A947-70E740481C1C}">
                <a14:useLocalDpi xmlns:a14="http://schemas.microsoft.com/office/drawing/2010/main" val="0"/>
              </a:ext>
            </a:extLst>
          </a:blip>
          <a:srcRect t="93058"/>
          <a:stretch/>
        </p:blipFill>
        <p:spPr>
          <a:xfrm>
            <a:off x="1992023" y="947587"/>
            <a:ext cx="9618785" cy="768369"/>
          </a:xfrm>
          <a:prstGeom prst="rect">
            <a:avLst/>
          </a:prstGeom>
        </p:spPr>
      </p:pic>
      <p:pic>
        <p:nvPicPr>
          <p:cNvPr id="18" name="Imagen 17"/>
          <p:cNvPicPr>
            <a:picLocks noChangeAspect="1"/>
          </p:cNvPicPr>
          <p:nvPr/>
        </p:nvPicPr>
        <p:blipFill rotWithShape="1">
          <a:blip r:embed="rId3" cstate="print">
            <a:extLst>
              <a:ext uri="{28A0092B-C50C-407E-A947-70E740481C1C}">
                <a14:useLocalDpi xmlns:a14="http://schemas.microsoft.com/office/drawing/2010/main" val="0"/>
              </a:ext>
            </a:extLst>
          </a:blip>
          <a:srcRect l="61646"/>
          <a:stretch/>
        </p:blipFill>
        <p:spPr>
          <a:xfrm>
            <a:off x="2153615" y="978939"/>
            <a:ext cx="1342874" cy="528257"/>
          </a:xfrm>
          <a:prstGeom prst="rect">
            <a:avLst/>
          </a:prstGeom>
        </p:spPr>
      </p:pic>
      <p:sp>
        <p:nvSpPr>
          <p:cNvPr id="19" name="CuadroTexto 18"/>
          <p:cNvSpPr txBox="1"/>
          <p:nvPr/>
        </p:nvSpPr>
        <p:spPr>
          <a:xfrm>
            <a:off x="1984144" y="1458142"/>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20" name="Rectángulo 19"/>
          <p:cNvSpPr/>
          <p:nvPr/>
        </p:nvSpPr>
        <p:spPr>
          <a:xfrm>
            <a:off x="2014772" y="1699393"/>
            <a:ext cx="9573285" cy="4737502"/>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aphicFrame>
        <p:nvGraphicFramePr>
          <p:cNvPr id="5" name="Marcador de contenido 5"/>
          <p:cNvGraphicFramePr>
            <a:graphicFrameLocks noGrp="1"/>
          </p:cNvGraphicFramePr>
          <p:nvPr>
            <p:ph idx="4294967295"/>
            <p:extLst/>
          </p:nvPr>
        </p:nvGraphicFramePr>
        <p:xfrm>
          <a:off x="2281022" y="2017751"/>
          <a:ext cx="9246696" cy="3678238"/>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ángulo 2"/>
          <p:cNvSpPr/>
          <p:nvPr/>
        </p:nvSpPr>
        <p:spPr>
          <a:xfrm>
            <a:off x="4263242" y="1114118"/>
            <a:ext cx="7065818" cy="523220"/>
          </a:xfrm>
          <a:prstGeom prst="rect">
            <a:avLst/>
          </a:prstGeom>
        </p:spPr>
        <p:txBody>
          <a:bodyPr wrap="square">
            <a:spAutoFit/>
          </a:bodyPr>
          <a:lstStyle/>
          <a:p>
            <a:r>
              <a:rPr lang="es-PE" sz="2800" b="1" dirty="0" smtClean="0">
                <a:solidFill>
                  <a:schemeClr val="bg1"/>
                </a:solidFill>
                <a:latin typeface="Arial Narrow" panose="020B0606020202030204" pitchFamily="34" charset="0"/>
                <a:ea typeface="+mj-ea"/>
                <a:cs typeface="Leelawadee" panose="020B0502040204020203" pitchFamily="34" charset="-34"/>
              </a:rPr>
              <a:t>CONVENIOS SUSCRITOS POR SEMESTRE</a:t>
            </a:r>
            <a:endParaRPr lang="es-PE" sz="2800" b="1" dirty="0">
              <a:solidFill>
                <a:schemeClr val="bg1"/>
              </a:solidFill>
              <a:latin typeface="Arial Narrow" panose="020B0606020202030204" pitchFamily="34" charset="0"/>
              <a:ea typeface="+mj-ea"/>
              <a:cs typeface="Leelawadee" panose="020B0502040204020203" pitchFamily="34" charset="-34"/>
            </a:endParaRPr>
          </a:p>
        </p:txBody>
      </p:sp>
      <p:grpSp>
        <p:nvGrpSpPr>
          <p:cNvPr id="7" name="Grupo 6"/>
          <p:cNvGrpSpPr/>
          <p:nvPr/>
        </p:nvGrpSpPr>
        <p:grpSpPr>
          <a:xfrm>
            <a:off x="0" y="0"/>
            <a:ext cx="1621766" cy="6863400"/>
            <a:chOff x="0" y="0"/>
            <a:chExt cx="1621766" cy="6863400"/>
          </a:xfrm>
        </p:grpSpPr>
        <p:grpSp>
          <p:nvGrpSpPr>
            <p:cNvPr id="8" name="Grupo 7"/>
            <p:cNvGrpSpPr/>
            <p:nvPr/>
          </p:nvGrpSpPr>
          <p:grpSpPr>
            <a:xfrm>
              <a:off x="0" y="0"/>
              <a:ext cx="1621766" cy="6863400"/>
              <a:chOff x="0" y="0"/>
              <a:chExt cx="1621766" cy="6863400"/>
            </a:xfrm>
          </p:grpSpPr>
          <p:pic>
            <p:nvPicPr>
              <p:cNvPr id="10" name="Marcador de contenido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1"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2" name="CuadroTexto 11"/>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3" name="CuadroTexto 12"/>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4" name="CuadroTexto 13"/>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2" name="Imagen 1"/>
          <p:cNvPicPr>
            <a:picLocks noChangeAspect="1"/>
          </p:cNvPicPr>
          <p:nvPr/>
        </p:nvPicPr>
        <p:blipFill>
          <a:blip r:embed="rId8"/>
          <a:stretch>
            <a:fillRect/>
          </a:stretch>
        </p:blipFill>
        <p:spPr>
          <a:xfrm>
            <a:off x="158554" y="5617544"/>
            <a:ext cx="1304657" cy="591363"/>
          </a:xfrm>
          <a:prstGeom prst="rect">
            <a:avLst/>
          </a:prstGeom>
        </p:spPr>
      </p:pic>
      <p:sp>
        <p:nvSpPr>
          <p:cNvPr id="21" name="CuadroTexto 2"/>
          <p:cNvSpPr txBox="1"/>
          <p:nvPr/>
        </p:nvSpPr>
        <p:spPr>
          <a:xfrm>
            <a:off x="9245238" y="5948722"/>
            <a:ext cx="21964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8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8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2" name="CuadroTexto 2"/>
          <p:cNvSpPr txBox="1"/>
          <p:nvPr/>
        </p:nvSpPr>
        <p:spPr>
          <a:xfrm>
            <a:off x="3056214" y="5948722"/>
            <a:ext cx="10699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8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TOTAL: 73</a:t>
            </a:r>
            <a:endParaRPr kumimoji="0" lang="es-PE" sz="18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239350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rotWithShape="1">
          <a:blip r:embed="rId2" cstate="print">
            <a:extLst>
              <a:ext uri="{28A0092B-C50C-407E-A947-70E740481C1C}">
                <a14:useLocalDpi xmlns:a14="http://schemas.microsoft.com/office/drawing/2010/main" val="0"/>
              </a:ext>
            </a:extLst>
          </a:blip>
          <a:srcRect t="93058"/>
          <a:stretch/>
        </p:blipFill>
        <p:spPr>
          <a:xfrm>
            <a:off x="1756734" y="97102"/>
            <a:ext cx="10347750" cy="768369"/>
          </a:xfrm>
          <a:prstGeom prst="rect">
            <a:avLst/>
          </a:prstGeom>
        </p:spPr>
      </p:pic>
      <p:grpSp>
        <p:nvGrpSpPr>
          <p:cNvPr id="5" name="Grupo 4"/>
          <p:cNvGrpSpPr/>
          <p:nvPr/>
        </p:nvGrpSpPr>
        <p:grpSpPr>
          <a:xfrm>
            <a:off x="0" y="0"/>
            <a:ext cx="1621766" cy="6863400"/>
            <a:chOff x="0" y="0"/>
            <a:chExt cx="1621766" cy="6863400"/>
          </a:xfrm>
        </p:grpSpPr>
        <p:grpSp>
          <p:nvGrpSpPr>
            <p:cNvPr id="6" name="Grupo 5"/>
            <p:cNvGrpSpPr/>
            <p:nvPr/>
          </p:nvGrpSpPr>
          <p:grpSpPr>
            <a:xfrm>
              <a:off x="0" y="0"/>
              <a:ext cx="1621766" cy="6863400"/>
              <a:chOff x="0" y="0"/>
              <a:chExt cx="1621766" cy="6863400"/>
            </a:xfrm>
          </p:grpSpPr>
          <p:pic>
            <p:nvPicPr>
              <p:cNvPr id="8"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9"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0" name="CuadroTexto 9"/>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1" name="CuadroTexto 10"/>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2" name="CuadroTexto 11"/>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17544"/>
            <a:ext cx="1304657" cy="591363"/>
          </a:xfrm>
          <a:prstGeom prst="rect">
            <a:avLst/>
          </a:prstGeom>
        </p:spPr>
      </p:pic>
      <p:sp>
        <p:nvSpPr>
          <p:cNvPr id="32" name="Rectángulo 31"/>
          <p:cNvSpPr/>
          <p:nvPr/>
        </p:nvSpPr>
        <p:spPr>
          <a:xfrm>
            <a:off x="4296537" y="193044"/>
            <a:ext cx="5272535" cy="523220"/>
          </a:xfrm>
          <a:prstGeom prst="rect">
            <a:avLst/>
          </a:prstGeom>
        </p:spPr>
        <p:txBody>
          <a:bodyPr wrap="square">
            <a:spAutoFit/>
          </a:bodyPr>
          <a:lstStyle/>
          <a:p>
            <a:pPr algn="ctr"/>
            <a:r>
              <a:rPr lang="es-ES" sz="2800" b="1" dirty="0" smtClean="0">
                <a:solidFill>
                  <a:schemeClr val="bg1"/>
                </a:solidFill>
                <a:latin typeface="Arial Narrow" panose="020B0606020202030204" pitchFamily="34" charset="0"/>
                <a:cs typeface="Leelawadee" panose="020B0502040204020203" pitchFamily="34" charset="-34"/>
              </a:rPr>
              <a:t>MOVILIDAD ACADÉMICA </a:t>
            </a:r>
            <a:endParaRPr lang="es-PE" sz="2800" dirty="0">
              <a:solidFill>
                <a:schemeClr val="bg1"/>
              </a:solidFill>
            </a:endParaRPr>
          </a:p>
        </p:txBody>
      </p:sp>
      <p:pic>
        <p:nvPicPr>
          <p:cNvPr id="33" name="Imagen 32"/>
          <p:cNvPicPr>
            <a:picLocks noChangeAspect="1"/>
          </p:cNvPicPr>
          <p:nvPr/>
        </p:nvPicPr>
        <p:blipFill rotWithShape="1">
          <a:blip r:embed="rId7"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34" name="CuadroTexto 33"/>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35" name="Rectángulo 34"/>
          <p:cNvSpPr/>
          <p:nvPr/>
        </p:nvSpPr>
        <p:spPr>
          <a:xfrm>
            <a:off x="1771538" y="847983"/>
            <a:ext cx="10306086" cy="5897233"/>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aphicFrame>
        <p:nvGraphicFramePr>
          <p:cNvPr id="37" name="Marcador de contenido 5"/>
          <p:cNvGraphicFramePr>
            <a:graphicFrameLocks noGrp="1"/>
          </p:cNvGraphicFramePr>
          <p:nvPr>
            <p:ph idx="4294967295"/>
            <p:extLst/>
          </p:nvPr>
        </p:nvGraphicFramePr>
        <p:xfrm>
          <a:off x="2350080" y="1904255"/>
          <a:ext cx="9085943" cy="4277632"/>
        </p:xfrm>
        <a:graphic>
          <a:graphicData uri="http://schemas.openxmlformats.org/drawingml/2006/chart">
            <c:chart xmlns:c="http://schemas.openxmlformats.org/drawingml/2006/chart" xmlns:r="http://schemas.openxmlformats.org/officeDocument/2006/relationships" r:id="rId8"/>
          </a:graphicData>
        </a:graphic>
      </p:graphicFrame>
      <p:sp>
        <p:nvSpPr>
          <p:cNvPr id="17" name="CuadroTexto 16"/>
          <p:cNvSpPr txBox="1"/>
          <p:nvPr/>
        </p:nvSpPr>
        <p:spPr>
          <a:xfrm>
            <a:off x="9389360" y="6179636"/>
            <a:ext cx="21964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8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8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050109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erasmus"/>
          <p:cNvPicPr>
            <a:picLocks noChangeAspect="1" noChangeArrowheads="1"/>
          </p:cNvPicPr>
          <p:nvPr/>
        </p:nvPicPr>
        <p:blipFill rotWithShape="1">
          <a:blip r:embed="rId4">
            <a:extLst>
              <a:ext uri="{28A0092B-C50C-407E-A947-70E740481C1C}">
                <a14:useLocalDpi xmlns:a14="http://schemas.microsoft.com/office/drawing/2010/main" val="0"/>
              </a:ext>
            </a:extLst>
          </a:blip>
          <a:srcRect t="33442" b="33433"/>
          <a:stretch/>
        </p:blipFill>
        <p:spPr bwMode="auto">
          <a:xfrm>
            <a:off x="2905348" y="659424"/>
            <a:ext cx="3838186" cy="12714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8976" y="3758281"/>
            <a:ext cx="2184040" cy="92189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idx="4294967295"/>
          </p:nvPr>
        </p:nvSpPr>
        <p:spPr>
          <a:xfrm>
            <a:off x="1642727" y="97563"/>
            <a:ext cx="10514699" cy="744538"/>
          </a:xfrm>
        </p:spPr>
        <p:txBody>
          <a:bodyPr>
            <a:normAutofit/>
          </a:bodyPr>
          <a:lstStyle/>
          <a:p>
            <a:pPr algn="ctr"/>
            <a:r>
              <a:rPr lang="es-ES" sz="2800" b="1" dirty="0" smtClean="0">
                <a:solidFill>
                  <a:srgbClr val="C00000"/>
                </a:solidFill>
                <a:latin typeface="Arial Narrow" panose="020B0606020202030204" pitchFamily="34" charset="0"/>
                <a:cs typeface="Leelawadee" panose="020B0502040204020203" pitchFamily="34" charset="-34"/>
              </a:rPr>
              <a:t>PROYECTOS GANADOS</a:t>
            </a:r>
            <a:endParaRPr lang="es-ES" sz="2800" b="1" dirty="0">
              <a:solidFill>
                <a:srgbClr val="C00000"/>
              </a:solidFill>
              <a:latin typeface="Arial Narrow" panose="020B0606020202030204" pitchFamily="34" charset="0"/>
              <a:cs typeface="Leelawadee" panose="020B0502040204020203" pitchFamily="34" charset="-34"/>
            </a:endParaRPr>
          </a:p>
        </p:txBody>
      </p:sp>
      <p:pic>
        <p:nvPicPr>
          <p:cNvPr id="1028" name="Picture 4" descr="Resultado de imagen para british council higher educ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9077" y="614131"/>
            <a:ext cx="2829196" cy="158679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9543675" y="4943211"/>
            <a:ext cx="2351282" cy="1077218"/>
          </a:xfrm>
          <a:prstGeom prst="rect">
            <a:avLst/>
          </a:prstGeom>
        </p:spPr>
        <p:txBody>
          <a:bodyPr wrap="square">
            <a:spAutoFit/>
          </a:bodyPr>
          <a:lstStyle/>
          <a:p>
            <a:pPr algn="ctr"/>
            <a:r>
              <a:rPr lang="en-US" sz="1600" dirty="0" smtClean="0">
                <a:latin typeface="Arial Narrow" panose="020B0606020202030204" pitchFamily="34" charset="0"/>
              </a:rPr>
              <a:t>“Role </a:t>
            </a:r>
            <a:r>
              <a:rPr lang="en-US" sz="1600" dirty="0">
                <a:latin typeface="Arial Narrow" panose="020B0606020202030204" pitchFamily="34" charset="0"/>
              </a:rPr>
              <a:t>of the University in cooperation for the achievement of internationalization </a:t>
            </a:r>
            <a:r>
              <a:rPr lang="en-US" sz="1600" dirty="0" smtClean="0">
                <a:latin typeface="Arial Narrow" panose="020B0606020202030204" pitchFamily="34" charset="0"/>
              </a:rPr>
              <a:t>policies”</a:t>
            </a:r>
            <a:endParaRPr lang="es-ES" sz="1600" dirty="0">
              <a:latin typeface="Arial Narrow" panose="020B0606020202030204" pitchFamily="34" charset="0"/>
            </a:endParaRPr>
          </a:p>
        </p:txBody>
      </p:sp>
      <p:pic>
        <p:nvPicPr>
          <p:cNvPr id="1036" name="Picture 12" descr="Resultado de imagen para university of essex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5735" y="5088568"/>
            <a:ext cx="2167940" cy="7865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9543675" y="3797917"/>
            <a:ext cx="2452334" cy="1077218"/>
          </a:xfrm>
          <a:prstGeom prst="rect">
            <a:avLst/>
          </a:prstGeom>
        </p:spPr>
        <p:txBody>
          <a:bodyPr wrap="square">
            <a:spAutoFit/>
          </a:bodyPr>
          <a:lstStyle/>
          <a:p>
            <a:pPr algn="ctr"/>
            <a:r>
              <a:rPr lang="en-US" sz="1600" dirty="0" smtClean="0">
                <a:latin typeface="Arial Narrow" panose="020B0606020202030204" pitchFamily="34" charset="0"/>
              </a:rPr>
              <a:t>“Best practices of joint research project to support PhD programs and PhD mobility program”</a:t>
            </a:r>
            <a:endParaRPr lang="es-ES" sz="1600" dirty="0">
              <a:latin typeface="Arial Narrow" panose="020B0606020202030204" pitchFamily="34" charset="0"/>
            </a:endParaRPr>
          </a:p>
        </p:txBody>
      </p:sp>
      <p:graphicFrame>
        <p:nvGraphicFramePr>
          <p:cNvPr id="5" name="Tabla 4"/>
          <p:cNvGraphicFramePr>
            <a:graphicFrameLocks noGrp="1"/>
          </p:cNvGraphicFramePr>
          <p:nvPr>
            <p:extLst/>
          </p:nvPr>
        </p:nvGraphicFramePr>
        <p:xfrm>
          <a:off x="1884496" y="2050095"/>
          <a:ext cx="4968385" cy="4338268"/>
        </p:xfrm>
        <a:graphic>
          <a:graphicData uri="http://schemas.openxmlformats.org/drawingml/2006/table">
            <a:tbl>
              <a:tblPr>
                <a:tableStyleId>{22838BEF-8BB2-4498-84A7-C5851F593DF1}</a:tableStyleId>
              </a:tblPr>
              <a:tblGrid>
                <a:gridCol w="305016">
                  <a:extLst>
                    <a:ext uri="{9D8B030D-6E8A-4147-A177-3AD203B41FA5}">
                      <a16:colId xmlns:a16="http://schemas.microsoft.com/office/drawing/2014/main" xmlns="" val="3089734194"/>
                    </a:ext>
                  </a:extLst>
                </a:gridCol>
                <a:gridCol w="3382894">
                  <a:extLst>
                    <a:ext uri="{9D8B030D-6E8A-4147-A177-3AD203B41FA5}">
                      <a16:colId xmlns:a16="http://schemas.microsoft.com/office/drawing/2014/main" xmlns="" val="2035388364"/>
                    </a:ext>
                  </a:extLst>
                </a:gridCol>
                <a:gridCol w="1280475">
                  <a:extLst>
                    <a:ext uri="{9D8B030D-6E8A-4147-A177-3AD203B41FA5}">
                      <a16:colId xmlns:a16="http://schemas.microsoft.com/office/drawing/2014/main" xmlns="" val="2993462465"/>
                    </a:ext>
                  </a:extLst>
                </a:gridCol>
              </a:tblGrid>
              <a:tr h="439317">
                <a:tc>
                  <a:txBody>
                    <a:bodyPr/>
                    <a:lstStyle/>
                    <a:p>
                      <a:pPr algn="ctr" fontAlgn="ctr"/>
                      <a:r>
                        <a:rPr lang="es-PE" sz="1400" u="none" strike="noStrike" dirty="0">
                          <a:solidFill>
                            <a:schemeClr val="bg1"/>
                          </a:solidFill>
                          <a:effectLst/>
                          <a:latin typeface="Arial Narrow" panose="020B0606020202030204" pitchFamily="34" charset="0"/>
                        </a:rPr>
                        <a:t>N°</a:t>
                      </a:r>
                      <a:endParaRPr lang="es-PE" sz="1400" b="1" i="0" u="none" strike="noStrike" dirty="0">
                        <a:solidFill>
                          <a:schemeClr val="bg1"/>
                        </a:solidFill>
                        <a:effectLst/>
                        <a:latin typeface="Arial Narrow" panose="020B0606020202030204" pitchFamily="34" charset="0"/>
                      </a:endParaRPr>
                    </a:p>
                  </a:txBody>
                  <a:tcPr marL="9525" marR="9525" marT="9525" marB="0" anchor="ctr">
                    <a:solidFill>
                      <a:srgbClr val="0070C0"/>
                    </a:solidFill>
                  </a:tcPr>
                </a:tc>
                <a:tc>
                  <a:txBody>
                    <a:bodyPr/>
                    <a:lstStyle/>
                    <a:p>
                      <a:pPr algn="ctr" fontAlgn="ctr"/>
                      <a:r>
                        <a:rPr lang="es-PE" sz="1400" u="none" strike="noStrike" dirty="0">
                          <a:solidFill>
                            <a:schemeClr val="bg1"/>
                          </a:solidFill>
                          <a:effectLst/>
                          <a:latin typeface="Arial Narrow" panose="020B0606020202030204" pitchFamily="34" charset="0"/>
                        </a:rPr>
                        <a:t>Nombre del proyecto</a:t>
                      </a:r>
                      <a:endParaRPr lang="es-PE" sz="1400" b="1" i="0" u="none" strike="noStrike" dirty="0">
                        <a:solidFill>
                          <a:schemeClr val="bg1"/>
                        </a:solidFill>
                        <a:effectLst/>
                        <a:latin typeface="Arial Narrow" panose="020B0606020202030204" pitchFamily="34" charset="0"/>
                      </a:endParaRPr>
                    </a:p>
                  </a:txBody>
                  <a:tcPr marL="9525" marR="9525" marT="9525" marB="0" anchor="ctr">
                    <a:solidFill>
                      <a:srgbClr val="0070C0"/>
                    </a:solidFill>
                  </a:tcPr>
                </a:tc>
                <a:tc>
                  <a:txBody>
                    <a:bodyPr/>
                    <a:lstStyle/>
                    <a:p>
                      <a:pPr algn="ctr" fontAlgn="ctr"/>
                      <a:r>
                        <a:rPr lang="es-ES" sz="1400" b="0" i="0" u="none" strike="noStrike" dirty="0" smtClean="0">
                          <a:solidFill>
                            <a:schemeClr val="bg1"/>
                          </a:solidFill>
                          <a:effectLst/>
                          <a:latin typeface="Arial Narrow" panose="020B0606020202030204" pitchFamily="34" charset="0"/>
                        </a:rPr>
                        <a:t>Acción</a:t>
                      </a:r>
                      <a:endParaRPr lang="es-PE" sz="1400" b="1" i="0" u="none" strike="noStrike" dirty="0">
                        <a:solidFill>
                          <a:schemeClr val="bg1"/>
                        </a:solidFill>
                        <a:effectLst/>
                        <a:latin typeface="Arial Narrow" panose="020B0606020202030204" pitchFamily="34" charset="0"/>
                      </a:endParaRPr>
                    </a:p>
                  </a:txBody>
                  <a:tcPr marL="9525" marR="9525" marT="9525" marB="0" anchor="ctr">
                    <a:solidFill>
                      <a:srgbClr val="0070C0"/>
                    </a:solidFill>
                  </a:tcPr>
                </a:tc>
                <a:extLst>
                  <a:ext uri="{0D108BD9-81ED-4DB2-BD59-A6C34878D82A}">
                    <a16:rowId xmlns:a16="http://schemas.microsoft.com/office/drawing/2014/main" xmlns="" val="3449489134"/>
                  </a:ext>
                </a:extLst>
              </a:tr>
              <a:tr h="697118">
                <a:tc>
                  <a:txBody>
                    <a:bodyPr/>
                    <a:lstStyle/>
                    <a:p>
                      <a:pPr algn="ctr" fontAlgn="ctr"/>
                      <a:r>
                        <a:rPr lang="es-PE" sz="1400" u="none" strike="noStrike" dirty="0">
                          <a:effectLst/>
                          <a:latin typeface="Arial Narrow" panose="020B0606020202030204" pitchFamily="34" charset="0"/>
                        </a:rPr>
                        <a:t>1</a:t>
                      </a:r>
                      <a:endParaRPr lang="es-PE"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l" fontAlgn="ctr"/>
                      <a:r>
                        <a:rPr lang="en-US" sz="1400" u="none" strike="noStrike" dirty="0" err="1">
                          <a:effectLst/>
                          <a:latin typeface="Arial Narrow" panose="020B0606020202030204" pitchFamily="34" charset="0"/>
                        </a:rPr>
                        <a:t>Latinamerican</a:t>
                      </a:r>
                      <a:r>
                        <a:rPr lang="en-US" sz="1400" u="none" strike="noStrike" dirty="0">
                          <a:effectLst/>
                          <a:latin typeface="Arial Narrow" panose="020B0606020202030204" pitchFamily="34" charset="0"/>
                        </a:rPr>
                        <a:t> Alliance Capacity Building in Advanced Physics (LA-CONGA Physics)</a:t>
                      </a:r>
                      <a:endParaRPr lang="en-US"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ctr" fontAlgn="ctr"/>
                      <a:r>
                        <a:rPr lang="es-PE" sz="1400" u="none" strike="noStrike" dirty="0" err="1" smtClean="0">
                          <a:effectLst/>
                          <a:latin typeface="Arial Narrow" panose="020B0606020202030204" pitchFamily="34" charset="0"/>
                        </a:rPr>
                        <a:t>Capacity</a:t>
                      </a:r>
                      <a:r>
                        <a:rPr lang="es-PE" sz="1400" u="none" strike="noStrike" baseline="0" dirty="0" smtClean="0">
                          <a:effectLst/>
                          <a:latin typeface="Arial Narrow" panose="020B0606020202030204" pitchFamily="34" charset="0"/>
                        </a:rPr>
                        <a:t> </a:t>
                      </a:r>
                      <a:r>
                        <a:rPr lang="es-PE" sz="1400" u="none" strike="noStrike" baseline="0" dirty="0" err="1" smtClean="0">
                          <a:effectLst/>
                          <a:latin typeface="Arial Narrow" panose="020B0606020202030204" pitchFamily="34" charset="0"/>
                        </a:rPr>
                        <a:t>Building</a:t>
                      </a:r>
                      <a:endParaRPr lang="es-PE" sz="1400" b="0" i="0" u="none" strike="noStrike" dirty="0">
                        <a:solidFill>
                          <a:schemeClr val="tx1"/>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1518010251"/>
                  </a:ext>
                </a:extLst>
              </a:tr>
              <a:tr h="945016">
                <a:tc>
                  <a:txBody>
                    <a:bodyPr/>
                    <a:lstStyle/>
                    <a:p>
                      <a:pPr algn="ctr" fontAlgn="ctr"/>
                      <a:r>
                        <a:rPr lang="es-ES" sz="1400" u="none" strike="noStrike" dirty="0" smtClean="0">
                          <a:effectLst/>
                          <a:latin typeface="Arial Narrow" panose="020B0606020202030204" pitchFamily="34" charset="0"/>
                        </a:rPr>
                        <a:t>2</a:t>
                      </a:r>
                      <a:endParaRPr lang="es-PE"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l" fontAlgn="ctr"/>
                      <a:r>
                        <a:rPr lang="es-ES" sz="1400" u="none" strike="noStrike" dirty="0">
                          <a:effectLst/>
                          <a:latin typeface="Arial Narrow" panose="020B0606020202030204" pitchFamily="34" charset="0"/>
                        </a:rPr>
                        <a:t>Fortalecimiento de la enseñanza de la criminología mediante la cooperación entre universidades europeas y sudamericanas - </a:t>
                      </a:r>
                      <a:r>
                        <a:rPr lang="es-ES" sz="1400" u="none" strike="noStrike" dirty="0" err="1">
                          <a:effectLst/>
                          <a:latin typeface="Arial Narrow" panose="020B0606020202030204" pitchFamily="34" charset="0"/>
                        </a:rPr>
                        <a:t>SuCCESS</a:t>
                      </a:r>
                      <a:r>
                        <a:rPr lang="es-ES" sz="1400" u="none" strike="noStrike" dirty="0">
                          <a:effectLst/>
                          <a:latin typeface="Arial Narrow" panose="020B0606020202030204" pitchFamily="34" charset="0"/>
                        </a:rPr>
                        <a:t> </a:t>
                      </a:r>
                      <a:endParaRPr lang="es-ES"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PE" sz="1400" u="none" strike="noStrike" dirty="0" err="1" smtClean="0">
                          <a:effectLst/>
                          <a:latin typeface="Arial Narrow" panose="020B0606020202030204" pitchFamily="34" charset="0"/>
                        </a:rPr>
                        <a:t>Capacity</a:t>
                      </a:r>
                      <a:r>
                        <a:rPr lang="es-PE" sz="1400" u="none" strike="noStrike" baseline="0" dirty="0" smtClean="0">
                          <a:effectLst/>
                          <a:latin typeface="Arial Narrow" panose="020B0606020202030204" pitchFamily="34" charset="0"/>
                        </a:rPr>
                        <a:t> </a:t>
                      </a:r>
                      <a:r>
                        <a:rPr lang="es-PE" sz="1400" u="none" strike="noStrike" baseline="0" dirty="0" err="1" smtClean="0">
                          <a:effectLst/>
                          <a:latin typeface="Arial Narrow" panose="020B0606020202030204" pitchFamily="34" charset="0"/>
                        </a:rPr>
                        <a:t>Building</a:t>
                      </a:r>
                      <a:endParaRPr lang="es-PE" sz="1400" b="0" i="0" u="none" strike="noStrike" dirty="0" smtClean="0">
                        <a:solidFill>
                          <a:schemeClr val="tx1"/>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3254912880"/>
                  </a:ext>
                </a:extLst>
              </a:tr>
              <a:tr h="697118">
                <a:tc>
                  <a:txBody>
                    <a:bodyPr/>
                    <a:lstStyle/>
                    <a:p>
                      <a:pPr algn="ctr" fontAlgn="ctr"/>
                      <a:r>
                        <a:rPr lang="es-ES" sz="1400" u="none" strike="noStrike" dirty="0" smtClean="0">
                          <a:effectLst/>
                          <a:latin typeface="Arial Narrow" panose="020B0606020202030204" pitchFamily="34" charset="0"/>
                        </a:rPr>
                        <a:t>3</a:t>
                      </a:r>
                      <a:endParaRPr lang="es-PE"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l" fontAlgn="ctr"/>
                      <a:r>
                        <a:rPr lang="es-ES" sz="1400" u="none" strike="noStrike" dirty="0">
                          <a:effectLst/>
                          <a:latin typeface="Arial Narrow" panose="020B0606020202030204" pitchFamily="34" charset="0"/>
                        </a:rPr>
                        <a:t>Aprendizaje Centrado en el Estudiante en América del Sur - ACE</a:t>
                      </a:r>
                      <a:endParaRPr lang="es-ES"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ctr" fontAlgn="ctr"/>
                      <a:r>
                        <a:rPr lang="es-PE" sz="1400" u="none" strike="noStrike" dirty="0" err="1" smtClean="0">
                          <a:effectLst/>
                          <a:latin typeface="Arial Narrow" panose="020B0606020202030204" pitchFamily="34" charset="0"/>
                        </a:rPr>
                        <a:t>Capacity</a:t>
                      </a:r>
                      <a:r>
                        <a:rPr lang="es-PE" sz="1400" u="none" strike="noStrike" baseline="0" dirty="0" smtClean="0">
                          <a:effectLst/>
                          <a:latin typeface="Arial Narrow" panose="020B0606020202030204" pitchFamily="34" charset="0"/>
                        </a:rPr>
                        <a:t> </a:t>
                      </a:r>
                      <a:r>
                        <a:rPr lang="es-PE" sz="1400" u="none" strike="noStrike" baseline="0" dirty="0" err="1" smtClean="0">
                          <a:effectLst/>
                          <a:latin typeface="Arial Narrow" panose="020B0606020202030204" pitchFamily="34" charset="0"/>
                        </a:rPr>
                        <a:t>Building</a:t>
                      </a:r>
                      <a:endParaRPr lang="es-PE" sz="1400" b="0" i="0" u="none" strike="noStrike" dirty="0">
                        <a:solidFill>
                          <a:schemeClr val="tx1"/>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3013514290"/>
                  </a:ext>
                </a:extLst>
              </a:tr>
              <a:tr h="614683">
                <a:tc>
                  <a:txBody>
                    <a:bodyPr/>
                    <a:lstStyle/>
                    <a:p>
                      <a:pPr algn="ctr" fontAlgn="ctr"/>
                      <a:r>
                        <a:rPr lang="es-ES" sz="1400" b="0" i="0" u="none" strike="noStrike" dirty="0" smtClean="0">
                          <a:solidFill>
                            <a:schemeClr val="dk1"/>
                          </a:solidFill>
                          <a:effectLst/>
                          <a:latin typeface="Arial Narrow" panose="020B0606020202030204" pitchFamily="34" charset="0"/>
                        </a:rPr>
                        <a:t>4</a:t>
                      </a:r>
                      <a:endParaRPr lang="es-PE"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l" fontAlgn="ctr"/>
                      <a:r>
                        <a:rPr lang="en-US" sz="1400" u="none" strike="noStrike">
                          <a:effectLst/>
                          <a:latin typeface="Arial Narrow" panose="020B0606020202030204" pitchFamily="34" charset="0"/>
                        </a:rPr>
                        <a:t>Higher education student and staff mobility between Programme and Partner Countries (KA107)</a:t>
                      </a:r>
                      <a:endParaRPr lang="en-US" sz="1400" b="0" i="0" u="none" strike="noStrike">
                        <a:solidFill>
                          <a:schemeClr val="tx1"/>
                        </a:solidFill>
                        <a:effectLst/>
                        <a:latin typeface="Arial Narrow" panose="020B0606020202030204" pitchFamily="34" charset="0"/>
                      </a:endParaRPr>
                    </a:p>
                  </a:txBody>
                  <a:tcPr marL="9525" marR="9525" marT="9525" marB="0" anchor="ctr"/>
                </a:tc>
                <a:tc>
                  <a:txBody>
                    <a:bodyPr/>
                    <a:lstStyle/>
                    <a:p>
                      <a:pPr algn="ctr" fontAlgn="ctr"/>
                      <a:r>
                        <a:rPr lang="es-PE" sz="1400" u="none" strike="noStrike" dirty="0" err="1" smtClean="0">
                          <a:effectLst/>
                          <a:latin typeface="Arial Narrow" panose="020B0606020202030204" pitchFamily="34" charset="0"/>
                        </a:rPr>
                        <a:t>Mobility</a:t>
                      </a:r>
                      <a:endParaRPr lang="es-PE" sz="1400" b="0" i="0" u="none" strike="noStrike" dirty="0">
                        <a:solidFill>
                          <a:schemeClr val="tx1"/>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3425535844"/>
                  </a:ext>
                </a:extLst>
              </a:tr>
              <a:tr h="945016">
                <a:tc>
                  <a:txBody>
                    <a:bodyPr/>
                    <a:lstStyle/>
                    <a:p>
                      <a:pPr algn="ctr" fontAlgn="ctr"/>
                      <a:r>
                        <a:rPr lang="es-ES" sz="1400" b="0" i="0" u="none" strike="noStrike" dirty="0" smtClean="0">
                          <a:solidFill>
                            <a:schemeClr val="dk1"/>
                          </a:solidFill>
                          <a:effectLst/>
                          <a:latin typeface="Arial Narrow" panose="020B0606020202030204" pitchFamily="34" charset="0"/>
                        </a:rPr>
                        <a:t>5</a:t>
                      </a:r>
                      <a:endParaRPr lang="es-PE"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l" fontAlgn="ctr"/>
                      <a:r>
                        <a:rPr lang="en-US" sz="1400" u="none" strike="noStrike" dirty="0">
                          <a:effectLst/>
                          <a:latin typeface="Arial Narrow" panose="020B0606020202030204" pitchFamily="34" charset="0"/>
                        </a:rPr>
                        <a:t>Moving towards innovative education for research-based and sustainable management of marine and freshwater ecosystems (CORRIENTE XXI)</a:t>
                      </a:r>
                      <a:endParaRPr lang="en-US" sz="14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ctr" fontAlgn="ctr"/>
                      <a:r>
                        <a:rPr lang="es-PE" sz="1400" u="none" strike="noStrike" dirty="0" err="1" smtClean="0">
                          <a:effectLst/>
                          <a:latin typeface="Arial Narrow" panose="020B0606020202030204" pitchFamily="34" charset="0"/>
                        </a:rPr>
                        <a:t>Capacity</a:t>
                      </a:r>
                      <a:r>
                        <a:rPr lang="es-PE" sz="1400" u="none" strike="noStrike" baseline="0" dirty="0" smtClean="0">
                          <a:effectLst/>
                          <a:latin typeface="Arial Narrow" panose="020B0606020202030204" pitchFamily="34" charset="0"/>
                        </a:rPr>
                        <a:t> </a:t>
                      </a:r>
                      <a:r>
                        <a:rPr lang="es-PE" sz="1400" u="none" strike="noStrike" baseline="0" dirty="0" err="1" smtClean="0">
                          <a:effectLst/>
                          <a:latin typeface="Arial Narrow" panose="020B0606020202030204" pitchFamily="34" charset="0"/>
                        </a:rPr>
                        <a:t>Building</a:t>
                      </a:r>
                      <a:endParaRPr lang="es-PE" sz="1400" b="0" i="0" u="none" strike="noStrike" dirty="0">
                        <a:solidFill>
                          <a:schemeClr val="tx1"/>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3127665760"/>
                  </a:ext>
                </a:extLst>
              </a:tr>
            </a:tbl>
          </a:graphicData>
        </a:graphic>
      </p:graphicFrame>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10"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11"/>
          <a:stretch>
            <a:fillRect/>
          </a:stretch>
        </p:blipFill>
        <p:spPr>
          <a:xfrm>
            <a:off x="158554" y="5666845"/>
            <a:ext cx="1304657" cy="591363"/>
          </a:xfrm>
          <a:prstGeom prst="rect">
            <a:avLst/>
          </a:prstGeom>
        </p:spPr>
      </p:pic>
      <p:graphicFrame>
        <p:nvGraphicFramePr>
          <p:cNvPr id="6" name="Objeto 5"/>
          <p:cNvGraphicFramePr>
            <a:graphicFrameLocks noChangeAspect="1"/>
          </p:cNvGraphicFramePr>
          <p:nvPr>
            <p:extLst/>
          </p:nvPr>
        </p:nvGraphicFramePr>
        <p:xfrm>
          <a:off x="9267646" y="2519482"/>
          <a:ext cx="2443474" cy="529993"/>
        </p:xfrm>
        <a:graphic>
          <a:graphicData uri="http://schemas.openxmlformats.org/presentationml/2006/ole">
            <mc:AlternateContent xmlns:mc="http://schemas.openxmlformats.org/markup-compatibility/2006">
              <mc:Choice xmlns:v="urn:schemas-microsoft-com:vml" Requires="v">
                <p:oleObj spid="_x0000_s12299" name="Imagen de mapa de bits" r:id="rId12" imgW="5792008" imgH="1247619" progId="Paint.Picture">
                  <p:embed/>
                </p:oleObj>
              </mc:Choice>
              <mc:Fallback>
                <p:oleObj name="Imagen de mapa de bits" r:id="rId12" imgW="5792008" imgH="1247619" progId="Paint.Picture">
                  <p:embed/>
                  <p:pic>
                    <p:nvPicPr>
                      <p:cNvPr id="6" name="Objeto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7646" y="2519482"/>
                        <a:ext cx="2443474" cy="529993"/>
                      </a:xfrm>
                      <a:prstGeom prst="rect">
                        <a:avLst/>
                      </a:prstGeom>
                      <a:noFill/>
                    </p:spPr>
                  </p:pic>
                </p:oleObj>
              </mc:Fallback>
            </mc:AlternateContent>
          </a:graphicData>
        </a:graphic>
      </p:graphicFrame>
      <p:sp>
        <p:nvSpPr>
          <p:cNvPr id="28" name="CuadroTexto 27"/>
          <p:cNvSpPr txBox="1"/>
          <p:nvPr/>
        </p:nvSpPr>
        <p:spPr>
          <a:xfrm>
            <a:off x="7288976" y="2552307"/>
            <a:ext cx="1922321" cy="369332"/>
          </a:xfrm>
          <a:prstGeom prst="rect">
            <a:avLst/>
          </a:prstGeom>
          <a:noFill/>
        </p:spPr>
        <p:txBody>
          <a:bodyPr wrap="none" rtlCol="0">
            <a:spAutoFit/>
          </a:bodyPr>
          <a:lstStyle/>
          <a:p>
            <a:r>
              <a:rPr lang="es-ES" dirty="0" smtClean="0">
                <a:latin typeface="Arial Narrow" panose="020B0606020202030204" pitchFamily="34" charset="0"/>
              </a:rPr>
              <a:t>Gracias al Programa</a:t>
            </a:r>
            <a:endParaRPr lang="es-PE" dirty="0">
              <a:latin typeface="Arial Narrow" panose="020B0606020202030204" pitchFamily="34" charset="0"/>
            </a:endParaRPr>
          </a:p>
        </p:txBody>
      </p:sp>
    </p:spTree>
    <p:extLst>
      <p:ext uri="{BB962C8B-B14F-4D97-AF65-F5344CB8AC3E}">
        <p14:creationId xmlns:p14="http://schemas.microsoft.com/office/powerpoint/2010/main" val="16955543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rotWithShape="1">
          <a:blip r:embed="rId2" cstate="print">
            <a:extLst>
              <a:ext uri="{28A0092B-C50C-407E-A947-70E740481C1C}">
                <a14:useLocalDpi xmlns:a14="http://schemas.microsoft.com/office/drawing/2010/main" val="0"/>
              </a:ext>
            </a:extLst>
          </a:blip>
          <a:srcRect t="93058"/>
          <a:stretch/>
        </p:blipFill>
        <p:spPr>
          <a:xfrm>
            <a:off x="1756734" y="97102"/>
            <a:ext cx="10347750" cy="768369"/>
          </a:xfrm>
          <a:prstGeom prst="rect">
            <a:avLst/>
          </a:prstGeom>
        </p:spPr>
      </p:pic>
      <p:sp>
        <p:nvSpPr>
          <p:cNvPr id="2" name="Título 1"/>
          <p:cNvSpPr>
            <a:spLocks noGrp="1"/>
          </p:cNvSpPr>
          <p:nvPr>
            <p:ph type="title"/>
          </p:nvPr>
        </p:nvSpPr>
        <p:spPr>
          <a:xfrm>
            <a:off x="1678689" y="730699"/>
            <a:ext cx="4908330" cy="1325563"/>
          </a:xfrm>
        </p:spPr>
        <p:txBody>
          <a:bodyPr>
            <a:normAutofit/>
          </a:bodyPr>
          <a:lstStyle/>
          <a:p>
            <a:pPr algn="ctr"/>
            <a:r>
              <a:rPr lang="es-ES" sz="2000" b="1" dirty="0" smtClean="0">
                <a:solidFill>
                  <a:srgbClr val="C00000"/>
                </a:solidFill>
                <a:latin typeface="Arial Narrow" panose="020B0606020202030204" pitchFamily="34" charset="0"/>
                <a:cs typeface="Leelawadee" panose="020B0502040204020203" pitchFamily="34" charset="-34"/>
              </a:rPr>
              <a:t>FERIA DE ESTUDIOS CON EMBAJADAS</a:t>
            </a:r>
            <a:endParaRPr lang="es-ES" sz="2000" b="1" dirty="0">
              <a:solidFill>
                <a:srgbClr val="C00000"/>
              </a:solidFill>
              <a:latin typeface="Arial Narrow" panose="020B0606020202030204" pitchFamily="34" charset="0"/>
              <a:cs typeface="Leelawadee" panose="020B0502040204020203" pitchFamily="34" charset="-34"/>
            </a:endParaRPr>
          </a:p>
        </p:txBody>
      </p:sp>
      <p:grpSp>
        <p:nvGrpSpPr>
          <p:cNvPr id="5" name="Grupo 4"/>
          <p:cNvGrpSpPr/>
          <p:nvPr/>
        </p:nvGrpSpPr>
        <p:grpSpPr>
          <a:xfrm>
            <a:off x="0" y="0"/>
            <a:ext cx="1621766" cy="6863400"/>
            <a:chOff x="0" y="0"/>
            <a:chExt cx="1621766" cy="6863400"/>
          </a:xfrm>
        </p:grpSpPr>
        <p:grpSp>
          <p:nvGrpSpPr>
            <p:cNvPr id="6" name="Grupo 5"/>
            <p:cNvGrpSpPr/>
            <p:nvPr/>
          </p:nvGrpSpPr>
          <p:grpSpPr>
            <a:xfrm>
              <a:off x="0" y="0"/>
              <a:ext cx="1621766" cy="6863400"/>
              <a:chOff x="0" y="0"/>
              <a:chExt cx="1621766" cy="6863400"/>
            </a:xfrm>
          </p:grpSpPr>
          <p:pic>
            <p:nvPicPr>
              <p:cNvPr id="8"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9"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0" name="CuadroTexto 9"/>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1" name="CuadroTexto 10"/>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2" name="CuadroTexto 11"/>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2054" name="Picture 6" descr="La imagen puede contener: tex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6608" y="1734432"/>
            <a:ext cx="2987329" cy="42298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2544441" y="6022921"/>
            <a:ext cx="3002930" cy="369332"/>
          </a:xfrm>
          <a:prstGeom prst="rect">
            <a:avLst/>
          </a:prstGeom>
        </p:spPr>
        <p:txBody>
          <a:bodyPr wrap="square">
            <a:spAutoFit/>
          </a:bodyPr>
          <a:lstStyle/>
          <a:p>
            <a:pPr algn="ctr"/>
            <a:r>
              <a:rPr lang="es-ES" b="1" dirty="0" smtClean="0">
                <a:latin typeface="Arial Narrow" panose="020B0606020202030204" pitchFamily="34" charset="0"/>
              </a:rPr>
              <a:t>JAPÓN</a:t>
            </a:r>
          </a:p>
        </p:txBody>
      </p:sp>
      <p:pic>
        <p:nvPicPr>
          <p:cNvPr id="18" name="Picture 2" descr="La imagen puede contener: exteri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3485" y="2015852"/>
            <a:ext cx="2651421" cy="37542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La imagen puede contener: una o varias personas y text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1597" y="2150060"/>
            <a:ext cx="2643402" cy="3524538"/>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5914301" y="5975063"/>
            <a:ext cx="3002930" cy="369332"/>
          </a:xfrm>
          <a:prstGeom prst="rect">
            <a:avLst/>
          </a:prstGeom>
        </p:spPr>
        <p:txBody>
          <a:bodyPr wrap="square">
            <a:spAutoFit/>
          </a:bodyPr>
          <a:lstStyle/>
          <a:p>
            <a:pPr algn="ctr"/>
            <a:r>
              <a:rPr lang="es-ES" b="1" dirty="0" smtClean="0">
                <a:latin typeface="Arial Narrow" panose="020B0606020202030204" pitchFamily="34" charset="0"/>
              </a:rPr>
              <a:t>Embajada de EE.UU.</a:t>
            </a:r>
          </a:p>
        </p:txBody>
      </p:sp>
      <p:sp>
        <p:nvSpPr>
          <p:cNvPr id="23" name="Rectángulo 22"/>
          <p:cNvSpPr/>
          <p:nvPr/>
        </p:nvSpPr>
        <p:spPr>
          <a:xfrm>
            <a:off x="8807730" y="5990807"/>
            <a:ext cx="3002930" cy="369332"/>
          </a:xfrm>
          <a:prstGeom prst="rect">
            <a:avLst/>
          </a:prstGeom>
        </p:spPr>
        <p:txBody>
          <a:bodyPr wrap="square">
            <a:spAutoFit/>
          </a:bodyPr>
          <a:lstStyle/>
          <a:p>
            <a:pPr algn="ctr"/>
            <a:r>
              <a:rPr lang="es-ES" b="1" dirty="0" smtClean="0">
                <a:latin typeface="Arial Narrow" panose="020B0606020202030204" pitchFamily="34" charset="0"/>
              </a:rPr>
              <a:t>Embajada Británica</a:t>
            </a:r>
          </a:p>
        </p:txBody>
      </p:sp>
      <p:sp>
        <p:nvSpPr>
          <p:cNvPr id="24" name="Título 1"/>
          <p:cNvSpPr txBox="1">
            <a:spLocks/>
          </p:cNvSpPr>
          <p:nvPr/>
        </p:nvSpPr>
        <p:spPr>
          <a:xfrm>
            <a:off x="6254222" y="1001620"/>
            <a:ext cx="52600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dirty="0" smtClean="0">
                <a:solidFill>
                  <a:srgbClr val="C00000"/>
                </a:solidFill>
                <a:latin typeface="Arial Narrow" panose="020B0606020202030204" pitchFamily="34" charset="0"/>
                <a:cs typeface="Leelawadee" panose="020B0502040204020203" pitchFamily="34" charset="-34"/>
              </a:rPr>
              <a:t>DIFUSIÓN DE PROGRAMA DE BECAS</a:t>
            </a:r>
            <a:endParaRPr lang="es-ES" sz="2000" b="1" dirty="0">
              <a:solidFill>
                <a:srgbClr val="C00000"/>
              </a:solidFill>
              <a:latin typeface="Arial Narrow" panose="020B0606020202030204" pitchFamily="34" charset="0"/>
              <a:cs typeface="Leelawadee" panose="020B0502040204020203" pitchFamily="34" charset="-34"/>
            </a:endParaRPr>
          </a:p>
        </p:txBody>
      </p:sp>
      <p:pic>
        <p:nvPicPr>
          <p:cNvPr id="3" name="Imagen 2"/>
          <p:cNvPicPr>
            <a:picLocks noChangeAspect="1"/>
          </p:cNvPicPr>
          <p:nvPr/>
        </p:nvPicPr>
        <p:blipFill>
          <a:blip r:embed="rId9"/>
          <a:stretch>
            <a:fillRect/>
          </a:stretch>
        </p:blipFill>
        <p:spPr>
          <a:xfrm>
            <a:off x="158554" y="5617544"/>
            <a:ext cx="1304657" cy="591363"/>
          </a:xfrm>
          <a:prstGeom prst="rect">
            <a:avLst/>
          </a:prstGeom>
        </p:spPr>
      </p:pic>
      <p:sp>
        <p:nvSpPr>
          <p:cNvPr id="32" name="Rectángulo 31"/>
          <p:cNvSpPr/>
          <p:nvPr/>
        </p:nvSpPr>
        <p:spPr>
          <a:xfrm>
            <a:off x="5848047" y="230965"/>
            <a:ext cx="3135438" cy="523220"/>
          </a:xfrm>
          <a:prstGeom prst="rect">
            <a:avLst/>
          </a:prstGeom>
        </p:spPr>
        <p:txBody>
          <a:bodyPr wrap="square">
            <a:spAutoFit/>
          </a:bodyPr>
          <a:lstStyle/>
          <a:p>
            <a:pPr algn="ctr"/>
            <a:r>
              <a:rPr lang="es-ES" sz="2800" b="1" dirty="0" smtClean="0">
                <a:solidFill>
                  <a:schemeClr val="bg1"/>
                </a:solidFill>
                <a:latin typeface="Arial Narrow" panose="020B0606020202030204" pitchFamily="34" charset="0"/>
                <a:cs typeface="Leelawadee" panose="020B0502040204020203" pitchFamily="34" charset="-34"/>
              </a:rPr>
              <a:t>EVENTOS</a:t>
            </a:r>
            <a:endParaRPr lang="es-PE" sz="2800" dirty="0">
              <a:solidFill>
                <a:schemeClr val="bg1"/>
              </a:solidFill>
            </a:endParaRPr>
          </a:p>
        </p:txBody>
      </p:sp>
      <p:pic>
        <p:nvPicPr>
          <p:cNvPr id="33" name="Imagen 32"/>
          <p:cNvPicPr>
            <a:picLocks noChangeAspect="1"/>
          </p:cNvPicPr>
          <p:nvPr/>
        </p:nvPicPr>
        <p:blipFill rotWithShape="1">
          <a:blip r:embed="rId10"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34" name="CuadroTexto 33"/>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35" name="Rectángulo 34"/>
          <p:cNvSpPr/>
          <p:nvPr/>
        </p:nvSpPr>
        <p:spPr>
          <a:xfrm>
            <a:off x="1771538" y="847983"/>
            <a:ext cx="10306086" cy="5897233"/>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226609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Google Shape;69;p18"/>
          <p:cNvSpPr txBox="1"/>
          <p:nvPr/>
        </p:nvSpPr>
        <p:spPr>
          <a:xfrm>
            <a:off x="449780" y="42192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1287378" y="661737"/>
            <a:ext cx="10431379" cy="1354217"/>
          </a:xfrm>
          <a:prstGeom prst="rect">
            <a:avLst/>
          </a:prstGeom>
          <a:noFill/>
        </p:spPr>
        <p:txBody>
          <a:bodyPr wrap="square" rtlCol="0">
            <a:spAutoFit/>
          </a:bodyPr>
          <a:lstStyle/>
          <a:p>
            <a:pPr lvl="0"/>
            <a:r>
              <a:rPr lang="es-ES" sz="3200" b="1" dirty="0" smtClean="0">
                <a:solidFill>
                  <a:schemeClr val="bg1"/>
                </a:solidFill>
                <a:effectLst>
                  <a:outerShdw blurRad="38100" dist="38100" dir="2700000" algn="tl">
                    <a:srgbClr val="000000">
                      <a:alpha val="43137"/>
                    </a:srgbClr>
                  </a:outerShdw>
                </a:effectLst>
              </a:rPr>
              <a:t>Estadio de San Marcos sede del Sudamericano Sub – 17 </a:t>
            </a:r>
            <a:endParaRPr lang="es-ES" sz="3200" dirty="0">
              <a:solidFill>
                <a:schemeClr val="bg1"/>
              </a:solidFill>
              <a:effectLst>
                <a:outerShdw blurRad="38100" dist="38100" dir="2700000" algn="tl">
                  <a:srgbClr val="000000">
                    <a:alpha val="43137"/>
                  </a:srgbClr>
                </a:outerShdw>
              </a:effectLst>
            </a:endParaRPr>
          </a:p>
          <a:p>
            <a:r>
              <a:rPr lang="es-ES" sz="3200" b="1" dirty="0">
                <a:solidFill>
                  <a:schemeClr val="bg1"/>
                </a:solidFill>
                <a:effectLst>
                  <a:outerShdw blurRad="38100" dist="38100" dir="2700000" algn="tl">
                    <a:srgbClr val="000000">
                      <a:alpha val="43137"/>
                    </a:srgbClr>
                  </a:outerShdw>
                </a:effectLst>
              </a:rPr>
              <a:t> </a:t>
            </a:r>
            <a:endParaRPr lang="es-ES" sz="3200" dirty="0">
              <a:solidFill>
                <a:schemeClr val="bg1"/>
              </a:solidFill>
              <a:effectLst>
                <a:outerShdw blurRad="38100" dist="38100" dir="2700000" algn="tl">
                  <a:srgbClr val="000000">
                    <a:alpha val="43137"/>
                  </a:srgbClr>
                </a:outerShdw>
              </a:effectLst>
            </a:endParaRPr>
          </a:p>
          <a:p>
            <a:endParaRPr lang="es-ES" dirty="0"/>
          </a:p>
        </p:txBody>
      </p:sp>
      <p:sp>
        <p:nvSpPr>
          <p:cNvPr id="7" name="CuadroTexto 6"/>
          <p:cNvSpPr txBox="1"/>
          <p:nvPr/>
        </p:nvSpPr>
        <p:spPr>
          <a:xfrm>
            <a:off x="757989" y="1672389"/>
            <a:ext cx="10684043" cy="1107996"/>
          </a:xfrm>
          <a:prstGeom prst="rect">
            <a:avLst/>
          </a:prstGeom>
          <a:noFill/>
        </p:spPr>
        <p:txBody>
          <a:bodyPr wrap="square" rtlCol="0">
            <a:spAutoFit/>
          </a:bodyPr>
          <a:lstStyle/>
          <a:p>
            <a:pPr algn="just"/>
            <a:r>
              <a:rPr lang="es-ES" sz="2400" b="1" dirty="0"/>
              <a:t>Del 21 de marzo al 14 de abril, </a:t>
            </a:r>
            <a:r>
              <a:rPr lang="es-ES" sz="2400" b="1" dirty="0" smtClean="0"/>
              <a:t>el Estadio Monumental de San Marcos, fue única sede del Campeonato </a:t>
            </a:r>
            <a:r>
              <a:rPr lang="es-ES" sz="2400" b="1" dirty="0"/>
              <a:t>Sudamericano </a:t>
            </a:r>
            <a:r>
              <a:rPr lang="es-ES" sz="2400" b="1" dirty="0" smtClean="0"/>
              <a:t>Sub-17.</a:t>
            </a:r>
            <a:endParaRPr lang="es-ES" sz="2400" b="1" dirty="0"/>
          </a:p>
          <a:p>
            <a:endParaRPr 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75" y="2885087"/>
            <a:ext cx="5524392" cy="290030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3185" y="2885087"/>
            <a:ext cx="4380807" cy="2920538"/>
          </a:xfrm>
          <a:prstGeom prst="rect">
            <a:avLst/>
          </a:prstGeom>
        </p:spPr>
      </p:pic>
    </p:spTree>
    <p:extLst>
      <p:ext uri="{BB962C8B-B14F-4D97-AF65-F5344CB8AC3E}">
        <p14:creationId xmlns:p14="http://schemas.microsoft.com/office/powerpoint/2010/main" val="27572064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9210" y="4110786"/>
            <a:ext cx="2250022" cy="1500014"/>
          </a:xfrm>
          <a:prstGeom prst="rect">
            <a:avLst/>
          </a:prstGeom>
        </p:spPr>
      </p:pic>
      <p:grpSp>
        <p:nvGrpSpPr>
          <p:cNvPr id="5" name="Grupo 4"/>
          <p:cNvGrpSpPr/>
          <p:nvPr/>
        </p:nvGrpSpPr>
        <p:grpSpPr>
          <a:xfrm>
            <a:off x="0" y="0"/>
            <a:ext cx="1621766" cy="6863400"/>
            <a:chOff x="0" y="0"/>
            <a:chExt cx="1621766" cy="6863400"/>
          </a:xfrm>
        </p:grpSpPr>
        <p:grpSp>
          <p:nvGrpSpPr>
            <p:cNvPr id="6" name="Grupo 5"/>
            <p:cNvGrpSpPr/>
            <p:nvPr/>
          </p:nvGrpSpPr>
          <p:grpSpPr>
            <a:xfrm>
              <a:off x="0" y="0"/>
              <a:ext cx="1621766" cy="6863400"/>
              <a:chOff x="0" y="0"/>
              <a:chExt cx="1621766" cy="6863400"/>
            </a:xfrm>
          </p:grpSpPr>
          <p:pic>
            <p:nvPicPr>
              <p:cNvPr id="8"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9"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0" name="CuadroTexto 9"/>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1" name="CuadroTexto 10"/>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2" name="CuadroTexto 11"/>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grpSp>
        <p:nvGrpSpPr>
          <p:cNvPr id="19" name="Grupo 18"/>
          <p:cNvGrpSpPr/>
          <p:nvPr/>
        </p:nvGrpSpPr>
        <p:grpSpPr>
          <a:xfrm>
            <a:off x="8280069" y="1279460"/>
            <a:ext cx="2058327" cy="949401"/>
            <a:chOff x="5251133" y="1011557"/>
            <a:chExt cx="1969410" cy="993531"/>
          </a:xfrm>
        </p:grpSpPr>
        <p:sp>
          <p:nvSpPr>
            <p:cNvPr id="14" name="Rectángulo 13"/>
            <p:cNvSpPr/>
            <p:nvPr/>
          </p:nvSpPr>
          <p:spPr>
            <a:xfrm>
              <a:off x="5286235" y="1011557"/>
              <a:ext cx="1934308" cy="99353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pic>
          <p:nvPicPr>
            <p:cNvPr id="13" name="Imagen 12"/>
            <p:cNvPicPr/>
            <p:nvPr/>
          </p:nvPicPr>
          <p:blipFill rotWithShape="1">
            <a:blip r:embed="rId6" cstate="print">
              <a:extLst>
                <a:ext uri="{28A0092B-C50C-407E-A947-70E740481C1C}">
                  <a14:useLocalDpi xmlns:a14="http://schemas.microsoft.com/office/drawing/2010/main" val="0"/>
                </a:ext>
              </a:extLst>
            </a:blip>
            <a:srcRect t="26458" b="29622"/>
            <a:stretch/>
          </p:blipFill>
          <p:spPr bwMode="auto">
            <a:xfrm>
              <a:off x="5251133" y="1087809"/>
              <a:ext cx="1969410" cy="841026"/>
            </a:xfrm>
            <a:prstGeom prst="rect">
              <a:avLst/>
            </a:prstGeom>
            <a:ln>
              <a:noFill/>
            </a:ln>
            <a:extLst>
              <a:ext uri="{53640926-AAD7-44D8-BBD7-CCE9431645EC}">
                <a14:shadowObscured xmlns:a14="http://schemas.microsoft.com/office/drawing/2010/main"/>
              </a:ext>
            </a:extLst>
          </p:spPr>
        </p:pic>
      </p:grpSp>
      <p:sp>
        <p:nvSpPr>
          <p:cNvPr id="15" name="Rectángulo 14"/>
          <p:cNvSpPr/>
          <p:nvPr/>
        </p:nvSpPr>
        <p:spPr>
          <a:xfrm>
            <a:off x="7083722" y="2375618"/>
            <a:ext cx="4487708" cy="1564339"/>
          </a:xfrm>
          <a:prstGeom prst="rect">
            <a:avLst/>
          </a:prstGeom>
        </p:spPr>
        <p:txBody>
          <a:bodyPr wrap="square">
            <a:spAutoFit/>
          </a:bodyPr>
          <a:lstStyle/>
          <a:p>
            <a:pPr algn="just">
              <a:lnSpc>
                <a:spcPct val="115000"/>
              </a:lnSpc>
              <a:spcAft>
                <a:spcPts val="0"/>
              </a:spcAft>
            </a:pPr>
            <a:r>
              <a:rPr lang="es-ES" sz="1400" dirty="0">
                <a:latin typeface="Arial Narrow" panose="020B0606020202030204" pitchFamily="34" charset="0"/>
              </a:rPr>
              <a:t>La cumbre se realizó el día viernes 23 agosto de 2019 en el Centro Cultural de la UNMSM. El tema principal de discusión fue el rol de las universidades japonesas y peruanas hacia el logro de los ODS con un subtema acerca de la convivencia multicultural y la internacionalización de la universidad, el cual estuvo representado por los rectores y/o representantes. </a:t>
            </a:r>
            <a:endParaRPr lang="es-PE" sz="1400" dirty="0">
              <a:latin typeface="Arial Narrow" panose="020B0606020202030204" pitchFamily="34" charset="0"/>
            </a:endParaRPr>
          </a:p>
        </p:txBody>
      </p:sp>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2725" y="4066952"/>
            <a:ext cx="2324554" cy="1549703"/>
          </a:xfrm>
          <a:prstGeom prst="rect">
            <a:avLst/>
          </a:prstGeom>
        </p:spPr>
      </p:pic>
      <p:sp>
        <p:nvSpPr>
          <p:cNvPr id="18" name="Rectángulo 17"/>
          <p:cNvSpPr/>
          <p:nvPr/>
        </p:nvSpPr>
        <p:spPr>
          <a:xfrm>
            <a:off x="6916114" y="5768495"/>
            <a:ext cx="4993222" cy="569387"/>
          </a:xfrm>
          <a:prstGeom prst="rect">
            <a:avLst/>
          </a:prstGeom>
        </p:spPr>
        <p:txBody>
          <a:bodyPr wrap="square">
            <a:spAutoFit/>
          </a:bodyPr>
          <a:lstStyle/>
          <a:p>
            <a:r>
              <a:rPr lang="es-ES" sz="1100" b="1" dirty="0" smtClean="0">
                <a:latin typeface="Arial Narrow" panose="020B0606020202030204" pitchFamily="34" charset="0"/>
              </a:rPr>
              <a:t>Noticia: </a:t>
            </a:r>
          </a:p>
          <a:p>
            <a:r>
              <a:rPr lang="es-PE" sz="1000" dirty="0">
                <a:latin typeface="Arial Narrow" panose="020B0606020202030204" pitchFamily="34" charset="0"/>
                <a:hlinkClick r:id="rId8"/>
              </a:rPr>
              <a:t>http://www.unmsm.edu.pe/noticias/ver/rectores-de-peru-y-japon-acuerdan-fortalecer-investigacion-y-programas-de-intercambio</a:t>
            </a:r>
            <a:endParaRPr lang="es-PE" sz="1000" dirty="0">
              <a:latin typeface="Arial Narrow" panose="020B0606020202030204" pitchFamily="34" charset="0"/>
            </a:endParaRPr>
          </a:p>
        </p:txBody>
      </p:sp>
      <p:sp>
        <p:nvSpPr>
          <p:cNvPr id="20" name="Rectángulo 19"/>
          <p:cNvSpPr/>
          <p:nvPr/>
        </p:nvSpPr>
        <p:spPr>
          <a:xfrm>
            <a:off x="2028500" y="5862679"/>
            <a:ext cx="4334127" cy="569387"/>
          </a:xfrm>
          <a:prstGeom prst="rect">
            <a:avLst/>
          </a:prstGeom>
        </p:spPr>
        <p:txBody>
          <a:bodyPr wrap="square">
            <a:spAutoFit/>
          </a:bodyPr>
          <a:lstStyle/>
          <a:p>
            <a:r>
              <a:rPr lang="es-ES" sz="1100" b="1" dirty="0" smtClean="0">
                <a:solidFill>
                  <a:prstClr val="black"/>
                </a:solidFill>
                <a:latin typeface="Arial Narrow" panose="020B0606020202030204" pitchFamily="34" charset="0"/>
              </a:rPr>
              <a:t>Noticia: </a:t>
            </a:r>
          </a:p>
          <a:p>
            <a:r>
              <a:rPr lang="es-PE" sz="1000" dirty="0" smtClean="0">
                <a:hlinkClick r:id="rId9"/>
              </a:rPr>
              <a:t>http</a:t>
            </a:r>
            <a:r>
              <a:rPr lang="es-PE" sz="1000" dirty="0">
                <a:hlinkClick r:id="rId9"/>
              </a:rPr>
              <a:t>://www.unmsm.edu.pe/noticias/ver/Sanmarquinas-forman-parte-de-la-Academia-para-Mujeres-Emprendedoras-AWE-Peru</a:t>
            </a:r>
            <a:endParaRPr lang="es-PE" sz="1000" dirty="0"/>
          </a:p>
        </p:txBody>
      </p:sp>
      <p:pic>
        <p:nvPicPr>
          <p:cNvPr id="21" name="Picture 2" descr="http://unmsm.edu.pe/noticias/templates/noticias2019/noviembre/d12/awe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87357" y="3394753"/>
            <a:ext cx="3421784" cy="2467926"/>
          </a:xfrm>
          <a:prstGeom prst="rect">
            <a:avLst/>
          </a:prstGeom>
          <a:noFill/>
          <a:extLst>
            <a:ext uri="{909E8E84-426E-40DD-AFC4-6F175D3DCCD1}">
              <a14:hiddenFill xmlns:a14="http://schemas.microsoft.com/office/drawing/2010/main">
                <a:solidFill>
                  <a:srgbClr val="FFFFFF"/>
                </a:solidFill>
              </a14:hiddenFill>
            </a:ext>
          </a:extLst>
        </p:spPr>
      </p:pic>
      <p:sp>
        <p:nvSpPr>
          <p:cNvPr id="22" name="Título 1"/>
          <p:cNvSpPr txBox="1">
            <a:spLocks/>
          </p:cNvSpPr>
          <p:nvPr/>
        </p:nvSpPr>
        <p:spPr>
          <a:xfrm>
            <a:off x="1826058" y="937611"/>
            <a:ext cx="501906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dirty="0" smtClean="0">
                <a:solidFill>
                  <a:srgbClr val="C00000"/>
                </a:solidFill>
                <a:latin typeface="Arial Narrow" panose="020B0606020202030204" pitchFamily="34" charset="0"/>
                <a:cs typeface="Leelawadee" panose="020B0502040204020203" pitchFamily="34" charset="-34"/>
              </a:rPr>
              <a:t>COMPETENCIAS GANADAS - EMBAJADAS</a:t>
            </a:r>
            <a:endParaRPr lang="es-ES" sz="2000" b="1" dirty="0">
              <a:solidFill>
                <a:srgbClr val="C00000"/>
              </a:solidFill>
              <a:latin typeface="Arial Narrow" panose="020B0606020202030204" pitchFamily="34" charset="0"/>
              <a:cs typeface="Leelawadee" panose="020B0502040204020203" pitchFamily="34" charset="-34"/>
            </a:endParaRPr>
          </a:p>
        </p:txBody>
      </p:sp>
      <p:sp>
        <p:nvSpPr>
          <p:cNvPr id="23" name="Marcador de contenido 2"/>
          <p:cNvSpPr txBox="1">
            <a:spLocks/>
          </p:cNvSpPr>
          <p:nvPr/>
        </p:nvSpPr>
        <p:spPr>
          <a:xfrm>
            <a:off x="1577979" y="1220615"/>
            <a:ext cx="5355265" cy="1222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b="1" dirty="0" err="1" smtClean="0">
                <a:latin typeface="Arial Narrow" panose="020B0606020202030204" pitchFamily="34" charset="0"/>
              </a:rPr>
              <a:t>Academy</a:t>
            </a:r>
            <a:r>
              <a:rPr lang="es-ES" sz="2400" b="1" dirty="0" smtClean="0">
                <a:latin typeface="Arial Narrow" panose="020B0606020202030204" pitchFamily="34" charset="0"/>
              </a:rPr>
              <a:t> </a:t>
            </a:r>
            <a:r>
              <a:rPr lang="es-ES" sz="2400" b="1" dirty="0" err="1" smtClean="0">
                <a:latin typeface="Arial Narrow" panose="020B0606020202030204" pitchFamily="34" charset="0"/>
              </a:rPr>
              <a:t>for</a:t>
            </a:r>
            <a:r>
              <a:rPr lang="es-ES" sz="2400" b="1" dirty="0" smtClean="0">
                <a:latin typeface="Arial Narrow" panose="020B0606020202030204" pitchFamily="34" charset="0"/>
              </a:rPr>
              <a:t> </a:t>
            </a:r>
            <a:r>
              <a:rPr lang="es-ES" sz="2400" b="1" dirty="0" err="1" smtClean="0">
                <a:latin typeface="Arial Narrow" panose="020B0606020202030204" pitchFamily="34" charset="0"/>
              </a:rPr>
              <a:t>Women</a:t>
            </a:r>
            <a:r>
              <a:rPr lang="es-ES" sz="2400" b="1" dirty="0" smtClean="0">
                <a:latin typeface="Arial Narrow" panose="020B0606020202030204" pitchFamily="34" charset="0"/>
              </a:rPr>
              <a:t> </a:t>
            </a:r>
            <a:r>
              <a:rPr lang="es-ES" sz="2400" b="1" dirty="0" err="1" smtClean="0">
                <a:latin typeface="Arial Narrow" panose="020B0606020202030204" pitchFamily="34" charset="0"/>
              </a:rPr>
              <a:t>Entrepreneurs</a:t>
            </a:r>
            <a:endParaRPr lang="es-ES" sz="2400" b="1" dirty="0" smtClean="0">
              <a:latin typeface="Arial Narrow" panose="020B0606020202030204" pitchFamily="34" charset="0"/>
            </a:endParaRPr>
          </a:p>
        </p:txBody>
      </p:sp>
      <p:sp>
        <p:nvSpPr>
          <p:cNvPr id="24" name="Rectángulo 23"/>
          <p:cNvSpPr/>
          <p:nvPr/>
        </p:nvSpPr>
        <p:spPr>
          <a:xfrm>
            <a:off x="1984004" y="1754160"/>
            <a:ext cx="4334127" cy="1600438"/>
          </a:xfrm>
          <a:prstGeom prst="rect">
            <a:avLst/>
          </a:prstGeom>
        </p:spPr>
        <p:txBody>
          <a:bodyPr wrap="square">
            <a:spAutoFit/>
          </a:bodyPr>
          <a:lstStyle/>
          <a:p>
            <a:pPr algn="ctr"/>
            <a:r>
              <a:rPr lang="es-ES" sz="1400" dirty="0" smtClean="0">
                <a:latin typeface="Arial Narrow" panose="020B0606020202030204" pitchFamily="34" charset="0"/>
              </a:rPr>
              <a:t>Programa </a:t>
            </a:r>
            <a:r>
              <a:rPr lang="es-ES" sz="1400" dirty="0">
                <a:latin typeface="Arial Narrow" panose="020B0606020202030204" pitchFamily="34" charset="0"/>
              </a:rPr>
              <a:t>de Exchange </a:t>
            </a:r>
            <a:r>
              <a:rPr lang="es-ES" sz="1400" dirty="0" err="1">
                <a:latin typeface="Arial Narrow" panose="020B0606020202030204" pitchFamily="34" charset="0"/>
              </a:rPr>
              <a:t>Programs</a:t>
            </a:r>
            <a:r>
              <a:rPr lang="es-ES" sz="1400" dirty="0">
                <a:latin typeface="Arial Narrow" panose="020B0606020202030204" pitchFamily="34" charset="0"/>
              </a:rPr>
              <a:t> del Departamento de Estado de E.E.U.U., el cuál busca ayudar a las mujeres en todo el mundo a aprenden habilidades comerciales centradas en un curso en línea facilitado, </a:t>
            </a:r>
            <a:r>
              <a:rPr lang="es-ES" sz="1400" dirty="0" err="1">
                <a:latin typeface="Arial Narrow" panose="020B0606020202030204" pitchFamily="34" charset="0"/>
              </a:rPr>
              <a:t>DreamBuilder</a:t>
            </a:r>
            <a:r>
              <a:rPr lang="es-ES" sz="1400" dirty="0">
                <a:latin typeface="Arial Narrow" panose="020B0606020202030204" pitchFamily="34" charset="0"/>
              </a:rPr>
              <a:t>, desarrollado a través de una asociación entre </a:t>
            </a:r>
            <a:r>
              <a:rPr lang="es-ES" sz="1400" dirty="0" err="1">
                <a:latin typeface="Arial Narrow" panose="020B0606020202030204" pitchFamily="34" charset="0"/>
              </a:rPr>
              <a:t>Thunderbird</a:t>
            </a:r>
            <a:r>
              <a:rPr lang="es-ES" sz="1400" dirty="0">
                <a:latin typeface="Arial Narrow" panose="020B0606020202030204" pitchFamily="34" charset="0"/>
              </a:rPr>
              <a:t> de la Universidad Estatal de Arizona </a:t>
            </a:r>
            <a:r>
              <a:rPr lang="es-ES" sz="1400" dirty="0">
                <a:solidFill>
                  <a:srgbClr val="222222"/>
                </a:solidFill>
                <a:latin typeface="Arial Narrow" panose="020B0606020202030204" pitchFamily="34" charset="0"/>
              </a:rPr>
              <a:t>Escuela de Gestión Global y la empresa Freeport-</a:t>
            </a:r>
            <a:r>
              <a:rPr lang="es-ES" sz="1400" dirty="0" err="1">
                <a:solidFill>
                  <a:srgbClr val="222222"/>
                </a:solidFill>
                <a:latin typeface="Arial Narrow" panose="020B0606020202030204" pitchFamily="34" charset="0"/>
              </a:rPr>
              <a:t>McMoRan</a:t>
            </a:r>
            <a:r>
              <a:rPr lang="es-ES" sz="1400" dirty="0">
                <a:solidFill>
                  <a:srgbClr val="222222"/>
                </a:solidFill>
                <a:latin typeface="Arial Narrow" panose="020B0606020202030204" pitchFamily="34" charset="0"/>
              </a:rPr>
              <a:t>. </a:t>
            </a:r>
            <a:endParaRPr lang="es-PE" sz="1400" dirty="0">
              <a:latin typeface="Arial Narrow" panose="020B0606020202030204" pitchFamily="34" charset="0"/>
            </a:endParaRPr>
          </a:p>
        </p:txBody>
      </p:sp>
      <p:pic>
        <p:nvPicPr>
          <p:cNvPr id="3" name="Imagen 2"/>
          <p:cNvPicPr>
            <a:picLocks noChangeAspect="1"/>
          </p:cNvPicPr>
          <p:nvPr/>
        </p:nvPicPr>
        <p:blipFill>
          <a:blip r:embed="rId11"/>
          <a:stretch>
            <a:fillRect/>
          </a:stretch>
        </p:blipFill>
        <p:spPr>
          <a:xfrm>
            <a:off x="100826" y="5617544"/>
            <a:ext cx="1304657" cy="591363"/>
          </a:xfrm>
          <a:prstGeom prst="rect">
            <a:avLst/>
          </a:prstGeom>
        </p:spPr>
      </p:pic>
      <p:pic>
        <p:nvPicPr>
          <p:cNvPr id="25" name="Imagen 24"/>
          <p:cNvPicPr>
            <a:picLocks noChangeAspect="1"/>
          </p:cNvPicPr>
          <p:nvPr/>
        </p:nvPicPr>
        <p:blipFill rotWithShape="1">
          <a:blip r:embed="rId12" cstate="print">
            <a:extLst>
              <a:ext uri="{28A0092B-C50C-407E-A947-70E740481C1C}">
                <a14:useLocalDpi xmlns:a14="http://schemas.microsoft.com/office/drawing/2010/main" val="0"/>
              </a:ext>
            </a:extLst>
          </a:blip>
          <a:srcRect t="93058"/>
          <a:stretch/>
        </p:blipFill>
        <p:spPr>
          <a:xfrm>
            <a:off x="1771537" y="97102"/>
            <a:ext cx="10306087" cy="768369"/>
          </a:xfrm>
          <a:prstGeom prst="rect">
            <a:avLst/>
          </a:prstGeom>
        </p:spPr>
      </p:pic>
      <p:sp>
        <p:nvSpPr>
          <p:cNvPr id="26" name="Rectángulo 25"/>
          <p:cNvSpPr/>
          <p:nvPr/>
        </p:nvSpPr>
        <p:spPr>
          <a:xfrm>
            <a:off x="5848047" y="230965"/>
            <a:ext cx="3135438" cy="523220"/>
          </a:xfrm>
          <a:prstGeom prst="rect">
            <a:avLst/>
          </a:prstGeom>
        </p:spPr>
        <p:txBody>
          <a:bodyPr wrap="square">
            <a:spAutoFit/>
          </a:bodyPr>
          <a:lstStyle/>
          <a:p>
            <a:r>
              <a:rPr lang="es-ES" sz="2800" b="1" dirty="0">
                <a:solidFill>
                  <a:schemeClr val="bg1"/>
                </a:solidFill>
                <a:latin typeface="Arial Narrow" panose="020B0606020202030204" pitchFamily="34" charset="0"/>
                <a:cs typeface="Leelawadee" panose="020B0502040204020203" pitchFamily="34" charset="-34"/>
              </a:rPr>
              <a:t>INICIATIVAS OGCRI</a:t>
            </a:r>
            <a:endParaRPr lang="es-PE" sz="2800" dirty="0">
              <a:solidFill>
                <a:schemeClr val="bg1"/>
              </a:solidFill>
            </a:endParaRPr>
          </a:p>
        </p:txBody>
      </p:sp>
      <p:pic>
        <p:nvPicPr>
          <p:cNvPr id="27" name="Imagen 26"/>
          <p:cNvPicPr>
            <a:picLocks noChangeAspect="1"/>
          </p:cNvPicPr>
          <p:nvPr/>
        </p:nvPicPr>
        <p:blipFill rotWithShape="1">
          <a:blip r:embed="rId13"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28" name="CuadroTexto 27"/>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29" name="Rectángulo 28"/>
          <p:cNvSpPr/>
          <p:nvPr/>
        </p:nvSpPr>
        <p:spPr>
          <a:xfrm>
            <a:off x="1782034" y="853219"/>
            <a:ext cx="10266874" cy="5741687"/>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Título 1"/>
          <p:cNvSpPr txBox="1">
            <a:spLocks/>
          </p:cNvSpPr>
          <p:nvPr/>
        </p:nvSpPr>
        <p:spPr>
          <a:xfrm>
            <a:off x="6845125" y="931912"/>
            <a:ext cx="501906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dirty="0" smtClean="0">
                <a:solidFill>
                  <a:srgbClr val="C00000"/>
                </a:solidFill>
                <a:latin typeface="Arial Narrow" panose="020B0606020202030204" pitchFamily="34" charset="0"/>
                <a:cs typeface="Leelawadee" panose="020B0502040204020203" pitchFamily="34" charset="-34"/>
              </a:rPr>
              <a:t>REUNIÓN DE ALTO NIVEL – JAPÓN</a:t>
            </a:r>
            <a:endParaRPr lang="es-ES" sz="2000" b="1" dirty="0">
              <a:solidFill>
                <a:srgbClr val="C00000"/>
              </a:solidFill>
              <a:latin typeface="Arial Narrow" panose="020B0606020202030204" pitchFamily="34" charset="0"/>
              <a:cs typeface="Leelawadee" panose="020B0502040204020203" pitchFamily="34" charset="-34"/>
            </a:endParaRPr>
          </a:p>
        </p:txBody>
      </p:sp>
    </p:spTree>
    <p:extLst>
      <p:ext uri="{BB962C8B-B14F-4D97-AF65-F5344CB8AC3E}">
        <p14:creationId xmlns:p14="http://schemas.microsoft.com/office/powerpoint/2010/main" val="12783962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rotWithShape="1">
          <a:blip r:embed="rId2" cstate="print">
            <a:extLst>
              <a:ext uri="{28A0092B-C50C-407E-A947-70E740481C1C}">
                <a14:useLocalDpi xmlns:a14="http://schemas.microsoft.com/office/drawing/2010/main" val="0"/>
              </a:ext>
            </a:extLst>
          </a:blip>
          <a:srcRect t="93058"/>
          <a:stretch/>
        </p:blipFill>
        <p:spPr>
          <a:xfrm>
            <a:off x="1771537" y="97102"/>
            <a:ext cx="10306087" cy="768369"/>
          </a:xfrm>
          <a:prstGeom prst="rect">
            <a:avLst/>
          </a:prstGeom>
        </p:spPr>
      </p:pic>
      <p:sp>
        <p:nvSpPr>
          <p:cNvPr id="2" name="Título 1"/>
          <p:cNvSpPr>
            <a:spLocks noGrp="1"/>
          </p:cNvSpPr>
          <p:nvPr>
            <p:ph type="title"/>
          </p:nvPr>
        </p:nvSpPr>
        <p:spPr>
          <a:xfrm>
            <a:off x="2191257" y="800293"/>
            <a:ext cx="3875435" cy="574811"/>
          </a:xfrm>
        </p:spPr>
        <p:txBody>
          <a:bodyPr>
            <a:normAutofit fontScale="90000"/>
          </a:bodyPr>
          <a:lstStyle/>
          <a:p>
            <a:pPr algn="ctr"/>
            <a:r>
              <a:rPr lang="es-ES" sz="2800" b="1" dirty="0" smtClean="0">
                <a:solidFill>
                  <a:srgbClr val="C00000"/>
                </a:solidFill>
                <a:latin typeface="Arial Narrow" panose="020B0606020202030204" pitchFamily="34" charset="0"/>
                <a:cs typeface="Leelawadee" panose="020B0502040204020203" pitchFamily="34" charset="-34"/>
              </a:rPr>
              <a:t>PRIMER ANIVERSARIO DE</a:t>
            </a:r>
            <a:endParaRPr lang="es-ES" sz="2800" b="1" dirty="0">
              <a:solidFill>
                <a:srgbClr val="C00000"/>
              </a:solidFill>
              <a:latin typeface="Arial Narrow" panose="020B0606020202030204" pitchFamily="34" charset="0"/>
              <a:cs typeface="Leelawadee" panose="020B0502040204020203" pitchFamily="34" charset="-34"/>
            </a:endParaRPr>
          </a:p>
        </p:txBody>
      </p:sp>
      <p:sp>
        <p:nvSpPr>
          <p:cNvPr id="3" name="Marcador de contenido 2"/>
          <p:cNvSpPr>
            <a:spLocks noGrp="1"/>
          </p:cNvSpPr>
          <p:nvPr>
            <p:ph idx="1"/>
          </p:nvPr>
        </p:nvSpPr>
        <p:spPr>
          <a:xfrm>
            <a:off x="1621767" y="4112900"/>
            <a:ext cx="5075430" cy="379371"/>
          </a:xfrm>
        </p:spPr>
        <p:txBody>
          <a:bodyPr>
            <a:noAutofit/>
          </a:bodyPr>
          <a:lstStyle/>
          <a:p>
            <a:pPr marL="0" indent="0" algn="ctr">
              <a:buNone/>
            </a:pPr>
            <a:r>
              <a:rPr lang="es-ES" sz="1800" b="1" dirty="0">
                <a:latin typeface="Arial Narrow" panose="020B0606020202030204" pitchFamily="34" charset="0"/>
              </a:rPr>
              <a:t>Centro de Estudios Asiáticos San </a:t>
            </a:r>
            <a:r>
              <a:rPr lang="es-ES" sz="1800" b="1" dirty="0" smtClean="0">
                <a:latin typeface="Arial Narrow" panose="020B0606020202030204" pitchFamily="34" charset="0"/>
              </a:rPr>
              <a:t>Marcos - CEAS</a:t>
            </a:r>
            <a:endParaRPr lang="es-ES" sz="1800" b="1" dirty="0">
              <a:latin typeface="Arial Narrow" panose="020B0606020202030204" pitchFamily="34" charset="0"/>
            </a:endParaRPr>
          </a:p>
        </p:txBody>
      </p:sp>
      <p:sp>
        <p:nvSpPr>
          <p:cNvPr id="5" name="Rectángulo 4"/>
          <p:cNvSpPr/>
          <p:nvPr/>
        </p:nvSpPr>
        <p:spPr>
          <a:xfrm>
            <a:off x="1967088" y="3748070"/>
            <a:ext cx="4730109" cy="400110"/>
          </a:xfrm>
          <a:prstGeom prst="rect">
            <a:avLst/>
          </a:prstGeom>
        </p:spPr>
        <p:txBody>
          <a:bodyPr wrap="square">
            <a:spAutoFit/>
          </a:bodyPr>
          <a:lstStyle/>
          <a:p>
            <a:r>
              <a:rPr lang="es-PE" sz="1000" dirty="0">
                <a:hlinkClick r:id="rId3"/>
              </a:rPr>
              <a:t>http://www.unmsm.edu.pe/noticias/ver/Red-Peruana-de-Universidades-Nacionales-para-la-Internacionalizacion-cumplio-un-ano-de-creacion</a:t>
            </a:r>
            <a:endParaRPr lang="es-PE" sz="1000" dirty="0"/>
          </a:p>
        </p:txBody>
      </p:sp>
      <p:pic>
        <p:nvPicPr>
          <p:cNvPr id="9218" name="Picture 2" descr="http://unmsm.edu.pe/noticias/templates/noticias2019/noviembre/d11/RUNAI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2865" y="1763570"/>
            <a:ext cx="3255182" cy="191622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967088" y="6345107"/>
            <a:ext cx="4176941" cy="400110"/>
          </a:xfrm>
          <a:prstGeom prst="rect">
            <a:avLst/>
          </a:prstGeom>
        </p:spPr>
        <p:txBody>
          <a:bodyPr wrap="square">
            <a:spAutoFit/>
          </a:bodyPr>
          <a:lstStyle/>
          <a:p>
            <a:r>
              <a:rPr lang="es-PE" sz="1000" dirty="0">
                <a:hlinkClick r:id="rId5"/>
              </a:rPr>
              <a:t>http://www.unmsm.edu.pe/noticias/ver/ceas-un-ano-estrechando-lazos-de-cooperacion-con-los-paises-de-asia</a:t>
            </a:r>
            <a:endParaRPr lang="es-PE" sz="1000" dirty="0"/>
          </a:p>
        </p:txBody>
      </p:sp>
      <p:pic>
        <p:nvPicPr>
          <p:cNvPr id="9220" name="Picture 4" descr="http://unmsm.edu.pe/noticias/templates/noticias2019/noviembre/d09/cea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7229" y="4456175"/>
            <a:ext cx="2864505" cy="190967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921112" y="1179664"/>
            <a:ext cx="4563885" cy="646331"/>
          </a:xfrm>
          <a:prstGeom prst="rect">
            <a:avLst/>
          </a:prstGeom>
        </p:spPr>
        <p:txBody>
          <a:bodyPr wrap="square">
            <a:spAutoFit/>
          </a:bodyPr>
          <a:lstStyle/>
          <a:p>
            <a:pPr algn="ctr"/>
            <a:r>
              <a:rPr lang="es-ES" b="1" dirty="0">
                <a:latin typeface="Arial Narrow" panose="020B0606020202030204" pitchFamily="34" charset="0"/>
              </a:rPr>
              <a:t>Red Peruana de Universidades Públicas para la internacionalización </a:t>
            </a:r>
            <a:r>
              <a:rPr lang="es-ES" b="1" dirty="0" smtClean="0">
                <a:latin typeface="Arial Narrow" panose="020B0606020202030204" pitchFamily="34" charset="0"/>
              </a:rPr>
              <a:t>- </a:t>
            </a:r>
            <a:r>
              <a:rPr lang="es-ES" b="1" dirty="0" err="1" smtClean="0">
                <a:latin typeface="Arial Narrow" panose="020B0606020202030204" pitchFamily="34" charset="0"/>
              </a:rPr>
              <a:t>RUNAi</a:t>
            </a:r>
            <a:endParaRPr lang="es-ES" b="1" dirty="0">
              <a:latin typeface="Arial Narrow" panose="020B0606020202030204" pitchFamily="34" charset="0"/>
            </a:endParaRPr>
          </a:p>
        </p:txBody>
      </p:sp>
      <p:grpSp>
        <p:nvGrpSpPr>
          <p:cNvPr id="10" name="Grupo 9"/>
          <p:cNvGrpSpPr/>
          <p:nvPr/>
        </p:nvGrpSpPr>
        <p:grpSpPr>
          <a:xfrm>
            <a:off x="0" y="0"/>
            <a:ext cx="1621766" cy="6863400"/>
            <a:chOff x="0" y="0"/>
            <a:chExt cx="1621766" cy="6863400"/>
          </a:xfrm>
        </p:grpSpPr>
        <p:grpSp>
          <p:nvGrpSpPr>
            <p:cNvPr id="11" name="Grupo 10"/>
            <p:cNvGrpSpPr/>
            <p:nvPr/>
          </p:nvGrpSpPr>
          <p:grpSpPr>
            <a:xfrm>
              <a:off x="0" y="0"/>
              <a:ext cx="1621766" cy="6863400"/>
              <a:chOff x="0" y="0"/>
              <a:chExt cx="1621766" cy="6863400"/>
            </a:xfrm>
          </p:grpSpPr>
          <p:pic>
            <p:nvPicPr>
              <p:cNvPr id="13" name="Marcador de contenido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4"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5" name="CuadroTexto 14"/>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6" name="CuadroTexto 15"/>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7" name="CuadroTexto 16"/>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2" name="Imagen 11"/>
            <p:cNvPicPr>
              <a:picLocks noChangeAspect="1"/>
            </p:cNvPicPr>
            <p:nvPr/>
          </p:nvPicPr>
          <p:blipFill rotWithShape="1">
            <a:blip r:embed="rId9"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sp>
        <p:nvSpPr>
          <p:cNvPr id="18" name="Rectángulo 17"/>
          <p:cNvSpPr/>
          <p:nvPr/>
        </p:nvSpPr>
        <p:spPr>
          <a:xfrm>
            <a:off x="7241469" y="6176849"/>
            <a:ext cx="4461082" cy="369332"/>
          </a:xfrm>
          <a:prstGeom prst="rect">
            <a:avLst/>
          </a:prstGeom>
        </p:spPr>
        <p:txBody>
          <a:bodyPr wrap="square">
            <a:spAutoFit/>
          </a:bodyPr>
          <a:lstStyle/>
          <a:p>
            <a:pPr algn="ctr"/>
            <a:r>
              <a:rPr lang="es-ES" b="1" dirty="0" smtClean="0">
                <a:latin typeface="Arial Narrow" panose="020B0606020202030204" pitchFamily="34" charset="0"/>
              </a:rPr>
              <a:t>Página web: </a:t>
            </a:r>
            <a:r>
              <a:rPr lang="es-PE" dirty="0" smtClean="0">
                <a:hlinkClick r:id="rId10"/>
              </a:rPr>
              <a:t>http</a:t>
            </a:r>
            <a:r>
              <a:rPr lang="es-PE" dirty="0">
                <a:hlinkClick r:id="rId10"/>
              </a:rPr>
              <a:t>://gpc.hiroshima-u.ac.jp/</a:t>
            </a:r>
            <a:endParaRPr lang="es-PE" dirty="0"/>
          </a:p>
        </p:txBody>
      </p:sp>
      <p:pic>
        <p:nvPicPr>
          <p:cNvPr id="19" name="Imagen 18"/>
          <p:cNvPicPr>
            <a:picLocks noChangeAspect="1"/>
          </p:cNvPicPr>
          <p:nvPr/>
        </p:nvPicPr>
        <p:blipFill rotWithShape="1">
          <a:blip r:embed="rId11"/>
          <a:srcRect l="23137" t="7821" r="61790" b="78192"/>
          <a:stretch/>
        </p:blipFill>
        <p:spPr>
          <a:xfrm>
            <a:off x="7717123" y="1961152"/>
            <a:ext cx="3509773" cy="2092763"/>
          </a:xfrm>
          <a:prstGeom prst="rect">
            <a:avLst/>
          </a:prstGeom>
        </p:spPr>
      </p:pic>
      <p:sp>
        <p:nvSpPr>
          <p:cNvPr id="20" name="Título 1"/>
          <p:cNvSpPr txBox="1">
            <a:spLocks/>
          </p:cNvSpPr>
          <p:nvPr/>
        </p:nvSpPr>
        <p:spPr>
          <a:xfrm>
            <a:off x="7359906" y="1055630"/>
            <a:ext cx="4383412" cy="93618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smtClean="0">
                <a:solidFill>
                  <a:srgbClr val="C00000"/>
                </a:solidFill>
                <a:latin typeface="Arial Narrow" panose="020B0606020202030204" pitchFamily="34" charset="0"/>
                <a:cs typeface="Leelawadee" panose="020B0502040204020203" pitchFamily="34" charset="-34"/>
              </a:rPr>
              <a:t>TRANSFERENCIA DE CONOCIMIENTOS</a:t>
            </a:r>
          </a:p>
          <a:p>
            <a:pPr algn="ctr"/>
            <a:r>
              <a:rPr lang="es-ES" sz="1800" b="1" dirty="0">
                <a:latin typeface="Arial Narrow" panose="020B0606020202030204" pitchFamily="34" charset="0"/>
                <a:ea typeface="+mn-ea"/>
                <a:cs typeface="+mn-cs"/>
              </a:rPr>
              <a:t>Caso: Universidad de Hiroshima</a:t>
            </a:r>
          </a:p>
        </p:txBody>
      </p:sp>
      <p:sp>
        <p:nvSpPr>
          <p:cNvPr id="21" name="Rectángulo 20"/>
          <p:cNvSpPr/>
          <p:nvPr/>
        </p:nvSpPr>
        <p:spPr>
          <a:xfrm>
            <a:off x="7241469" y="3985644"/>
            <a:ext cx="4620286" cy="2062103"/>
          </a:xfrm>
          <a:prstGeom prst="rect">
            <a:avLst/>
          </a:prstGeom>
        </p:spPr>
        <p:txBody>
          <a:bodyPr wrap="square">
            <a:spAutoFit/>
          </a:bodyPr>
          <a:lstStyle/>
          <a:p>
            <a:pPr algn="just"/>
            <a:r>
              <a:rPr lang="es-ES" sz="1600" dirty="0">
                <a:latin typeface="Arial Narrow" panose="020B0606020202030204" pitchFamily="34" charset="0"/>
              </a:rPr>
              <a:t>El Global 1st </a:t>
            </a:r>
            <a:r>
              <a:rPr lang="es-ES" sz="1600" dirty="0" err="1">
                <a:latin typeface="Arial Narrow" panose="020B0606020202030204" pitchFamily="34" charset="0"/>
              </a:rPr>
              <a:t>Penguin</a:t>
            </a:r>
            <a:r>
              <a:rPr lang="es-ES" sz="1600" dirty="0">
                <a:latin typeface="Arial Narrow" panose="020B0606020202030204" pitchFamily="34" charset="0"/>
              </a:rPr>
              <a:t> Club (G1PEC) es una plataforma de redes centrada en fomentar la innovación y el espíritu empresarial y fortalecer la cooperación internacional.</a:t>
            </a:r>
          </a:p>
          <a:p>
            <a:pPr algn="just"/>
            <a:r>
              <a:rPr lang="es-ES" sz="1600" dirty="0">
                <a:latin typeface="Arial Narrow" panose="020B0606020202030204" pitchFamily="34" charset="0"/>
              </a:rPr>
              <a:t>Nuestras actividades se centran en tres temas principales:</a:t>
            </a:r>
          </a:p>
          <a:p>
            <a:pPr algn="just"/>
            <a:r>
              <a:rPr lang="es-ES" sz="1600" dirty="0">
                <a:latin typeface="Arial Narrow" panose="020B0606020202030204" pitchFamily="34" charset="0"/>
              </a:rPr>
              <a:t> </a:t>
            </a:r>
          </a:p>
          <a:p>
            <a:pPr algn="just">
              <a:buFont typeface="Arial" panose="020B0604020202020204" pitchFamily="34" charset="0"/>
              <a:buChar char="•"/>
            </a:pPr>
            <a:r>
              <a:rPr lang="es-ES" sz="1600" dirty="0">
                <a:latin typeface="Arial Narrow" panose="020B0606020202030204" pitchFamily="34" charset="0"/>
              </a:rPr>
              <a:t>Emprendimiento</a:t>
            </a:r>
          </a:p>
          <a:p>
            <a:pPr algn="just">
              <a:buFont typeface="Arial" panose="020B0604020202020204" pitchFamily="34" charset="0"/>
              <a:buChar char="•"/>
            </a:pPr>
            <a:r>
              <a:rPr lang="es-ES" sz="1600" dirty="0">
                <a:latin typeface="Arial Narrow" panose="020B0606020202030204" pitchFamily="34" charset="0"/>
              </a:rPr>
              <a:t>Colaboración de la Triple Hélice</a:t>
            </a:r>
          </a:p>
          <a:p>
            <a:pPr algn="just">
              <a:buFont typeface="Arial" panose="020B0604020202020204" pitchFamily="34" charset="0"/>
              <a:buChar char="•"/>
            </a:pPr>
            <a:r>
              <a:rPr lang="es-ES" sz="1600" dirty="0">
                <a:latin typeface="Arial Narrow" panose="020B0606020202030204" pitchFamily="34" charset="0"/>
              </a:rPr>
              <a:t>Los Objetivos de Desarrollo Sostenible de la ONU</a:t>
            </a:r>
            <a:endParaRPr lang="es-ES" sz="1600" b="0" i="0" dirty="0">
              <a:effectLst/>
              <a:latin typeface="Arial Narrow" panose="020B0606020202030204" pitchFamily="34" charset="0"/>
            </a:endParaRPr>
          </a:p>
        </p:txBody>
      </p:sp>
      <p:sp>
        <p:nvSpPr>
          <p:cNvPr id="22" name="Rectángulo 21"/>
          <p:cNvSpPr/>
          <p:nvPr/>
        </p:nvSpPr>
        <p:spPr>
          <a:xfrm>
            <a:off x="5848047" y="230965"/>
            <a:ext cx="3135438" cy="523220"/>
          </a:xfrm>
          <a:prstGeom prst="rect">
            <a:avLst/>
          </a:prstGeom>
        </p:spPr>
        <p:txBody>
          <a:bodyPr wrap="square">
            <a:spAutoFit/>
          </a:bodyPr>
          <a:lstStyle/>
          <a:p>
            <a:r>
              <a:rPr lang="es-ES" sz="2800" b="1" dirty="0">
                <a:solidFill>
                  <a:schemeClr val="bg1"/>
                </a:solidFill>
                <a:latin typeface="Arial Narrow" panose="020B0606020202030204" pitchFamily="34" charset="0"/>
                <a:cs typeface="Leelawadee" panose="020B0502040204020203" pitchFamily="34" charset="-34"/>
              </a:rPr>
              <a:t>INICIATIVAS OGCRI</a:t>
            </a:r>
            <a:endParaRPr lang="es-PE" sz="2800" dirty="0">
              <a:solidFill>
                <a:schemeClr val="bg1"/>
              </a:solidFill>
            </a:endParaRPr>
          </a:p>
        </p:txBody>
      </p:sp>
      <p:pic>
        <p:nvPicPr>
          <p:cNvPr id="4" name="Imagen 3"/>
          <p:cNvPicPr>
            <a:picLocks noChangeAspect="1"/>
          </p:cNvPicPr>
          <p:nvPr/>
        </p:nvPicPr>
        <p:blipFill>
          <a:blip r:embed="rId12"/>
          <a:stretch>
            <a:fillRect/>
          </a:stretch>
        </p:blipFill>
        <p:spPr>
          <a:xfrm>
            <a:off x="150330" y="5585486"/>
            <a:ext cx="1304657" cy="591363"/>
          </a:xfrm>
          <a:prstGeom prst="rect">
            <a:avLst/>
          </a:prstGeom>
        </p:spPr>
      </p:pic>
      <p:pic>
        <p:nvPicPr>
          <p:cNvPr id="24" name="Imagen 23"/>
          <p:cNvPicPr>
            <a:picLocks noChangeAspect="1"/>
          </p:cNvPicPr>
          <p:nvPr/>
        </p:nvPicPr>
        <p:blipFill rotWithShape="1">
          <a:blip r:embed="rId13"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25" name="CuadroTexto 24"/>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26" name="Rectángulo 25"/>
          <p:cNvSpPr/>
          <p:nvPr/>
        </p:nvSpPr>
        <p:spPr>
          <a:xfrm>
            <a:off x="1771538" y="847983"/>
            <a:ext cx="10306086" cy="5897233"/>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4533520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23423" y="1158099"/>
            <a:ext cx="8527827" cy="258350"/>
          </a:xfrm>
        </p:spPr>
        <p:txBody>
          <a:bodyPr>
            <a:noAutofit/>
          </a:bodyPr>
          <a:lstStyle/>
          <a:p>
            <a:pPr algn="ctr"/>
            <a:r>
              <a:rPr lang="es-ES" sz="2000" b="1" dirty="0" smtClean="0">
                <a:solidFill>
                  <a:srgbClr val="C00000"/>
                </a:solidFill>
                <a:latin typeface="Arial Narrow" panose="020B0606020202030204" pitchFamily="34" charset="0"/>
                <a:cs typeface="Leelawadee" panose="020B0502040204020203" pitchFamily="34" charset="-34"/>
              </a:rPr>
              <a:t>UNIVERSIDAD DE MIYAZAKI-UNMSM </a:t>
            </a:r>
            <a:br>
              <a:rPr lang="es-ES" sz="2000" b="1" dirty="0" smtClean="0">
                <a:solidFill>
                  <a:srgbClr val="C00000"/>
                </a:solidFill>
                <a:latin typeface="Arial Narrow" panose="020B0606020202030204" pitchFamily="34" charset="0"/>
                <a:cs typeface="Leelawadee" panose="020B0502040204020203" pitchFamily="34" charset="-34"/>
              </a:rPr>
            </a:br>
            <a:r>
              <a:rPr lang="es-ES" sz="2000" b="1" dirty="0" smtClean="0">
                <a:solidFill>
                  <a:srgbClr val="C00000"/>
                </a:solidFill>
                <a:latin typeface="Arial Narrow" panose="020B0606020202030204" pitchFamily="34" charset="0"/>
                <a:cs typeface="Leelawadee" panose="020B0502040204020203" pitchFamily="34" charset="-34"/>
              </a:rPr>
              <a:t>SIMPOSIO DE COLABORACION JAPON-PERU Octubre- 2019</a:t>
            </a:r>
            <a:endParaRPr lang="es-ES" sz="2000" b="1" dirty="0">
              <a:solidFill>
                <a:srgbClr val="C00000"/>
              </a:solidFill>
              <a:latin typeface="Arial Narrow" panose="020B0606020202030204" pitchFamily="34" charset="0"/>
              <a:cs typeface="Leelawadee" panose="020B0502040204020203" pitchFamily="34" charset="-34"/>
            </a:endParaRPr>
          </a:p>
        </p:txBody>
      </p:sp>
      <p:grpSp>
        <p:nvGrpSpPr>
          <p:cNvPr id="10" name="Grupo 9"/>
          <p:cNvGrpSpPr/>
          <p:nvPr/>
        </p:nvGrpSpPr>
        <p:grpSpPr>
          <a:xfrm>
            <a:off x="0" y="0"/>
            <a:ext cx="1621766" cy="6863400"/>
            <a:chOff x="0" y="0"/>
            <a:chExt cx="1621766" cy="6863400"/>
          </a:xfrm>
        </p:grpSpPr>
        <p:grpSp>
          <p:nvGrpSpPr>
            <p:cNvPr id="11" name="Grupo 10"/>
            <p:cNvGrpSpPr/>
            <p:nvPr/>
          </p:nvGrpSpPr>
          <p:grpSpPr>
            <a:xfrm>
              <a:off x="0" y="0"/>
              <a:ext cx="1621766" cy="6863400"/>
              <a:chOff x="0" y="0"/>
              <a:chExt cx="1621766" cy="6863400"/>
            </a:xfrm>
          </p:grpSpPr>
          <p:pic>
            <p:nvPicPr>
              <p:cNvPr id="1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4"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5" name="CuadroTexto 14"/>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6" name="CuadroTexto 15"/>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7" name="CuadroTexto 16"/>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61646"/>
            <a:stretch/>
          </p:blipFill>
          <p:spPr>
            <a:xfrm>
              <a:off x="558" y="5934271"/>
              <a:ext cx="1621208" cy="637746"/>
            </a:xfrm>
            <a:prstGeom prst="rect">
              <a:avLst/>
            </a:prstGeom>
          </p:spPr>
        </p:pic>
      </p:grpSp>
      <p:pic>
        <p:nvPicPr>
          <p:cNvPr id="8" name="Imagen 7"/>
          <p:cNvPicPr>
            <a:picLocks noChangeAspect="1"/>
          </p:cNvPicPr>
          <p:nvPr/>
        </p:nvPicPr>
        <p:blipFill>
          <a:blip r:embed="rId5"/>
          <a:stretch>
            <a:fillRect/>
          </a:stretch>
        </p:blipFill>
        <p:spPr>
          <a:xfrm>
            <a:off x="2227385" y="1644400"/>
            <a:ext cx="3135924" cy="2090616"/>
          </a:xfrm>
          <a:prstGeom prst="rect">
            <a:avLst/>
          </a:prstGeom>
        </p:spPr>
      </p:pic>
      <p:pic>
        <p:nvPicPr>
          <p:cNvPr id="22" name="Imagen 21"/>
          <p:cNvPicPr>
            <a:picLocks noChangeAspect="1"/>
          </p:cNvPicPr>
          <p:nvPr/>
        </p:nvPicPr>
        <p:blipFill>
          <a:blip r:embed="rId6"/>
          <a:stretch>
            <a:fillRect/>
          </a:stretch>
        </p:blipFill>
        <p:spPr>
          <a:xfrm>
            <a:off x="5673969" y="1673708"/>
            <a:ext cx="3091962" cy="2061308"/>
          </a:xfrm>
          <a:prstGeom prst="rect">
            <a:avLst/>
          </a:prstGeom>
        </p:spPr>
      </p:pic>
      <p:pic>
        <p:nvPicPr>
          <p:cNvPr id="23" name="Imagen 22"/>
          <p:cNvPicPr>
            <a:picLocks noChangeAspect="1"/>
          </p:cNvPicPr>
          <p:nvPr/>
        </p:nvPicPr>
        <p:blipFill>
          <a:blip r:embed="rId7"/>
          <a:stretch>
            <a:fillRect/>
          </a:stretch>
        </p:blipFill>
        <p:spPr>
          <a:xfrm>
            <a:off x="2163641" y="3869305"/>
            <a:ext cx="3263412" cy="2175608"/>
          </a:xfrm>
          <a:prstGeom prst="rect">
            <a:avLst/>
          </a:prstGeom>
        </p:spPr>
      </p:pic>
      <p:pic>
        <p:nvPicPr>
          <p:cNvPr id="24" name="Imagen 23"/>
          <p:cNvPicPr>
            <a:picLocks noChangeAspect="1"/>
          </p:cNvPicPr>
          <p:nvPr/>
        </p:nvPicPr>
        <p:blipFill>
          <a:blip r:embed="rId8"/>
          <a:stretch>
            <a:fillRect/>
          </a:stretch>
        </p:blipFill>
        <p:spPr>
          <a:xfrm>
            <a:off x="5673969" y="3913542"/>
            <a:ext cx="3123834" cy="2087133"/>
          </a:xfrm>
          <a:prstGeom prst="rect">
            <a:avLst/>
          </a:prstGeom>
        </p:spPr>
      </p:pic>
      <p:sp>
        <p:nvSpPr>
          <p:cNvPr id="25" name="Rectángulo 24"/>
          <p:cNvSpPr/>
          <p:nvPr/>
        </p:nvSpPr>
        <p:spPr>
          <a:xfrm>
            <a:off x="2163641" y="5952621"/>
            <a:ext cx="9287609" cy="861774"/>
          </a:xfrm>
          <a:prstGeom prst="rect">
            <a:avLst/>
          </a:prstGeom>
        </p:spPr>
        <p:txBody>
          <a:bodyPr wrap="square">
            <a:spAutoFit/>
          </a:bodyPr>
          <a:lstStyle/>
          <a:p>
            <a:endParaRPr lang="es-PE" sz="1000" dirty="0"/>
          </a:p>
          <a:p>
            <a:r>
              <a:rPr lang="es-PE" sz="1000" dirty="0">
                <a:hlinkClick r:id="rId9"/>
              </a:rPr>
              <a:t>http://</a:t>
            </a:r>
            <a:r>
              <a:rPr lang="es-PE" sz="1000" dirty="0" smtClean="0">
                <a:hlinkClick r:id="rId9"/>
              </a:rPr>
              <a:t>www.miyazaki-u.ac.jp/newsrelease/international-info/2019-7.html</a:t>
            </a:r>
            <a:endParaRPr lang="es-PE" sz="1000" dirty="0" smtClean="0"/>
          </a:p>
          <a:p>
            <a:r>
              <a:rPr lang="es-PE" sz="1000" dirty="0" smtClean="0">
                <a:hlinkClick r:id="rId10"/>
              </a:rPr>
              <a:t>https</a:t>
            </a:r>
            <a:r>
              <a:rPr lang="es-PE" sz="1000" dirty="0">
                <a:hlinkClick r:id="rId10"/>
              </a:rPr>
              <a:t>://</a:t>
            </a:r>
            <a:r>
              <a:rPr lang="es-PE" sz="1000" dirty="0" smtClean="0">
                <a:hlinkClick r:id="rId10"/>
              </a:rPr>
              <a:t>translate.google.com.pe/translate?hl=es&amp;sl=auto&amp;tl=es&amp;u=http%3A%2F%2Fwww.miyazaki-u.ac.jp%2Fnewsrelease%2Finternational-info%2F2019-7.html</a:t>
            </a:r>
            <a:endParaRPr lang="es-PE" sz="1000" dirty="0" smtClean="0"/>
          </a:p>
          <a:p>
            <a:r>
              <a:rPr lang="es-PE" sz="1000" dirty="0" smtClean="0">
                <a:hlinkClick r:id="rId11"/>
              </a:rPr>
              <a:t>https</a:t>
            </a:r>
            <a:r>
              <a:rPr lang="es-PE" sz="1000" dirty="0">
                <a:hlinkClick r:id="rId11"/>
              </a:rPr>
              <a:t>://</a:t>
            </a:r>
            <a:r>
              <a:rPr lang="es-PE" sz="1000" dirty="0" smtClean="0">
                <a:hlinkClick r:id="rId11"/>
              </a:rPr>
              <a:t>www.perushimpo.com/noticias.php?idp=9825</a:t>
            </a:r>
            <a:endParaRPr lang="es-PE" sz="1000" dirty="0" smtClean="0"/>
          </a:p>
          <a:p>
            <a:endParaRPr lang="es-PE" sz="1000" dirty="0"/>
          </a:p>
        </p:txBody>
      </p:sp>
      <p:sp>
        <p:nvSpPr>
          <p:cNvPr id="26" name="Rectángulo 25"/>
          <p:cNvSpPr/>
          <p:nvPr/>
        </p:nvSpPr>
        <p:spPr>
          <a:xfrm>
            <a:off x="9076590" y="1842190"/>
            <a:ext cx="2783715" cy="3970318"/>
          </a:xfrm>
          <a:prstGeom prst="rect">
            <a:avLst/>
          </a:prstGeom>
        </p:spPr>
        <p:txBody>
          <a:bodyPr wrap="square">
            <a:spAutoFit/>
          </a:bodyPr>
          <a:lstStyle/>
          <a:p>
            <a:pPr algn="just"/>
            <a:r>
              <a:rPr lang="es-ES" b="1" dirty="0">
                <a:latin typeface="Arial Narrow" panose="020B0606020202030204" pitchFamily="34" charset="0"/>
              </a:rPr>
              <a:t>E</a:t>
            </a:r>
            <a:r>
              <a:rPr lang="es-ES" b="1" dirty="0" smtClean="0">
                <a:latin typeface="Arial Narrow" panose="020B0606020202030204" pitchFamily="34" charset="0"/>
              </a:rPr>
              <a:t>sta visita a la Universidad de Miyazaki </a:t>
            </a:r>
            <a:r>
              <a:rPr lang="es-ES" dirty="0">
                <a:latin typeface="Arial Narrow" panose="020B0606020202030204" pitchFamily="34" charset="0"/>
              </a:rPr>
              <a:t>fue el resultado de una fuerte conexión establecida entre las dos universidades, que data de 1991. </a:t>
            </a:r>
            <a:endParaRPr lang="es-ES" dirty="0" smtClean="0">
              <a:latin typeface="Arial Narrow" panose="020B0606020202030204" pitchFamily="34" charset="0"/>
            </a:endParaRPr>
          </a:p>
          <a:p>
            <a:pPr algn="just"/>
            <a:endParaRPr lang="es-ES" dirty="0">
              <a:latin typeface="Arial Narrow" panose="020B0606020202030204" pitchFamily="34" charset="0"/>
            </a:endParaRPr>
          </a:p>
          <a:p>
            <a:pPr algn="just"/>
            <a:r>
              <a:rPr lang="es-ES" dirty="0" smtClean="0">
                <a:latin typeface="Arial Narrow" panose="020B0606020202030204" pitchFamily="34" charset="0"/>
              </a:rPr>
              <a:t>Se llego conclusión </a:t>
            </a:r>
            <a:r>
              <a:rPr lang="es-ES" dirty="0">
                <a:latin typeface="Arial Narrow" panose="020B0606020202030204" pitchFamily="34" charset="0"/>
              </a:rPr>
              <a:t>de un acuerdo de </a:t>
            </a:r>
            <a:r>
              <a:rPr lang="es-ES" dirty="0" smtClean="0">
                <a:latin typeface="Arial Narrow" panose="020B0606020202030204" pitchFamily="34" charset="0"/>
              </a:rPr>
              <a:t>colaboración académica, investigación e intercambio interuniversitario entre las facultades de Medicina Humana, Medicina Veterinaria. Ing. de Sistemas.</a:t>
            </a:r>
            <a:endParaRPr lang="es-PE" dirty="0">
              <a:latin typeface="Arial Narrow" panose="020B0606020202030204" pitchFamily="34" charset="0"/>
            </a:endParaRPr>
          </a:p>
        </p:txBody>
      </p:sp>
      <p:sp>
        <p:nvSpPr>
          <p:cNvPr id="27" name="CuadroTexto 26"/>
          <p:cNvSpPr txBox="1"/>
          <p:nvPr/>
        </p:nvSpPr>
        <p:spPr>
          <a:xfrm>
            <a:off x="156328" y="5429401"/>
            <a:ext cx="1309109" cy="523220"/>
          </a:xfrm>
          <a:prstGeom prst="rect">
            <a:avLst/>
          </a:prstGeom>
          <a:noFill/>
        </p:spPr>
        <p:txBody>
          <a:bodyPr wrap="square" rtlCol="0">
            <a:spAutoFit/>
          </a:bodyPr>
          <a:lstStyle/>
          <a:p>
            <a:pPr algn="ctr"/>
            <a:r>
              <a:rPr lang="es-ES" sz="1400" dirty="0" smtClean="0">
                <a:solidFill>
                  <a:schemeClr val="bg1"/>
                </a:solidFill>
              </a:rPr>
              <a:t>INFORME DE GESTIÓN 2019</a:t>
            </a:r>
            <a:endParaRPr lang="es-PE" sz="1400" dirty="0">
              <a:solidFill>
                <a:schemeClr val="bg1"/>
              </a:solidFill>
            </a:endParaRPr>
          </a:p>
        </p:txBody>
      </p:sp>
      <p:pic>
        <p:nvPicPr>
          <p:cNvPr id="19" name="Imagen 18"/>
          <p:cNvPicPr>
            <a:picLocks noChangeAspect="1"/>
          </p:cNvPicPr>
          <p:nvPr/>
        </p:nvPicPr>
        <p:blipFill rotWithShape="1">
          <a:blip r:embed="rId12" cstate="print">
            <a:extLst>
              <a:ext uri="{28A0092B-C50C-407E-A947-70E740481C1C}">
                <a14:useLocalDpi xmlns:a14="http://schemas.microsoft.com/office/drawing/2010/main" val="0"/>
              </a:ext>
            </a:extLst>
          </a:blip>
          <a:srcRect t="93058"/>
          <a:stretch/>
        </p:blipFill>
        <p:spPr>
          <a:xfrm>
            <a:off x="1756734" y="97102"/>
            <a:ext cx="10347750" cy="768369"/>
          </a:xfrm>
          <a:prstGeom prst="rect">
            <a:avLst/>
          </a:prstGeom>
        </p:spPr>
      </p:pic>
      <p:sp>
        <p:nvSpPr>
          <p:cNvPr id="20" name="Rectángulo 19"/>
          <p:cNvSpPr/>
          <p:nvPr/>
        </p:nvSpPr>
        <p:spPr>
          <a:xfrm>
            <a:off x="5848047" y="230965"/>
            <a:ext cx="3135438" cy="523220"/>
          </a:xfrm>
          <a:prstGeom prst="rect">
            <a:avLst/>
          </a:prstGeom>
        </p:spPr>
        <p:txBody>
          <a:bodyPr wrap="square">
            <a:spAutoFit/>
          </a:bodyPr>
          <a:lstStyle/>
          <a:p>
            <a:r>
              <a:rPr lang="es-ES" sz="2800" b="1" dirty="0">
                <a:solidFill>
                  <a:schemeClr val="bg1"/>
                </a:solidFill>
                <a:latin typeface="Arial Narrow" panose="020B0606020202030204" pitchFamily="34" charset="0"/>
                <a:cs typeface="Leelawadee" panose="020B0502040204020203" pitchFamily="34" charset="-34"/>
              </a:rPr>
              <a:t>INICIATIVAS OGCRI</a:t>
            </a:r>
            <a:endParaRPr lang="es-PE" sz="2800" dirty="0">
              <a:solidFill>
                <a:schemeClr val="bg1"/>
              </a:solidFill>
            </a:endParaRPr>
          </a:p>
        </p:txBody>
      </p:sp>
      <p:pic>
        <p:nvPicPr>
          <p:cNvPr id="21" name="Imagen 20"/>
          <p:cNvPicPr>
            <a:picLocks noChangeAspect="1"/>
          </p:cNvPicPr>
          <p:nvPr/>
        </p:nvPicPr>
        <p:blipFill rotWithShape="1">
          <a:blip r:embed="rId13"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28" name="CuadroTexto 27"/>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29" name="Rectángulo 28"/>
          <p:cNvSpPr/>
          <p:nvPr/>
        </p:nvSpPr>
        <p:spPr>
          <a:xfrm>
            <a:off x="1771538" y="847983"/>
            <a:ext cx="10306086" cy="5897233"/>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1668563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855177" y="218629"/>
            <a:ext cx="9126416" cy="662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smtClean="0">
                <a:solidFill>
                  <a:srgbClr val="C00000"/>
                </a:solidFill>
                <a:latin typeface="Arial Narrow" panose="020B0606020202030204" pitchFamily="34" charset="0"/>
                <a:cs typeface="Leelawadee" panose="020B0502040204020203" pitchFamily="34" charset="-34"/>
              </a:rPr>
              <a:t>PROGRAMA DE APOYO AL ESTUDIO DE IDIOMA INGLÉS</a:t>
            </a:r>
            <a:endParaRPr lang="es-PE" sz="2400" b="1" dirty="0">
              <a:solidFill>
                <a:srgbClr val="C00000"/>
              </a:solidFill>
              <a:latin typeface="Arial Narrow" panose="020B0606020202030204" pitchFamily="34" charset="0"/>
              <a:cs typeface="Leelawadee" panose="020B0502040204020203" pitchFamily="34" charset="-34"/>
            </a:endParaRPr>
          </a:p>
        </p:txBody>
      </p:sp>
      <p:sp>
        <p:nvSpPr>
          <p:cNvPr id="5" name="CuadroTexto 4"/>
          <p:cNvSpPr txBox="1"/>
          <p:nvPr/>
        </p:nvSpPr>
        <p:spPr>
          <a:xfrm>
            <a:off x="2048609" y="1025554"/>
            <a:ext cx="5170338" cy="1569660"/>
          </a:xfrm>
          <a:prstGeom prst="rect">
            <a:avLst/>
          </a:prstGeom>
          <a:noFill/>
        </p:spPr>
        <p:txBody>
          <a:bodyPr wrap="square" rtlCol="0">
            <a:spAutoFit/>
          </a:bodyPr>
          <a:lstStyle/>
          <a:p>
            <a:pPr algn="just"/>
            <a:r>
              <a:rPr lang="es-PE" sz="1600" b="1" dirty="0" smtClean="0">
                <a:latin typeface="Arial Narrow" panose="020B0606020202030204" pitchFamily="34" charset="0"/>
                <a:cs typeface="Leelawadee" panose="020B0502040204020203" pitchFamily="34" charset="-34"/>
              </a:rPr>
              <a:t>OBJETIVO: </a:t>
            </a:r>
            <a:r>
              <a:rPr lang="es-PE" sz="1600" dirty="0" smtClean="0">
                <a:latin typeface="Arial Narrow" panose="020B0606020202030204" pitchFamily="34" charset="0"/>
                <a:cs typeface="Leelawadee" panose="020B0502040204020203" pitchFamily="34" charset="-34"/>
              </a:rPr>
              <a:t>Brindar financiamiento del 50% de la tarifa especial en los cursos regulares de idioma inglés para que estudien inglés en el Centro de Idiomas de la FLCH.</a:t>
            </a:r>
          </a:p>
          <a:p>
            <a:pPr algn="just"/>
            <a:endParaRPr lang="es-PE" sz="1600" dirty="0">
              <a:latin typeface="Arial Narrow" panose="020B0606020202030204" pitchFamily="34" charset="0"/>
              <a:cs typeface="Leelawadee" panose="020B0502040204020203" pitchFamily="34" charset="-34"/>
            </a:endParaRPr>
          </a:p>
          <a:p>
            <a:pPr algn="just"/>
            <a:r>
              <a:rPr lang="es-PE" sz="1600" b="1" dirty="0" smtClean="0">
                <a:latin typeface="Arial Narrow" panose="020B0606020202030204" pitchFamily="34" charset="0"/>
                <a:cs typeface="Leelawadee" panose="020B0502040204020203" pitchFamily="34" charset="-34"/>
              </a:rPr>
              <a:t>BENEFICIARIOS: </a:t>
            </a:r>
            <a:r>
              <a:rPr lang="es-PE" sz="1600" dirty="0" smtClean="0">
                <a:latin typeface="Arial Narrow" panose="020B0606020202030204" pitchFamily="34" charset="0"/>
                <a:cs typeface="Leelawadee" panose="020B0502040204020203" pitchFamily="34" charset="-34"/>
              </a:rPr>
              <a:t>alumnos de pre y posgrado, docentes y personal no docente.</a:t>
            </a:r>
            <a:endParaRPr lang="es-ES" sz="1600" dirty="0">
              <a:latin typeface="Arial Narrow" panose="020B0606020202030204" pitchFamily="34" charset="0"/>
              <a:cs typeface="Leelawadee" panose="020B0502040204020203" pitchFamily="34" charset="-34"/>
            </a:endParaRPr>
          </a:p>
        </p:txBody>
      </p:sp>
      <p:graphicFrame>
        <p:nvGraphicFramePr>
          <p:cNvPr id="6" name="Diagrama 5"/>
          <p:cNvGraphicFramePr/>
          <p:nvPr>
            <p:extLst/>
          </p:nvPr>
        </p:nvGraphicFramePr>
        <p:xfrm>
          <a:off x="2210466" y="2779880"/>
          <a:ext cx="4673911" cy="3836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0" y="0"/>
            <a:ext cx="1621766" cy="6863400"/>
            <a:chOff x="0" y="0"/>
            <a:chExt cx="1621766" cy="6863400"/>
          </a:xfrm>
        </p:grpSpPr>
        <p:grpSp>
          <p:nvGrpSpPr>
            <p:cNvPr id="8" name="Grupo 7"/>
            <p:cNvGrpSpPr/>
            <p:nvPr/>
          </p:nvGrpSpPr>
          <p:grpSpPr>
            <a:xfrm>
              <a:off x="0" y="0"/>
              <a:ext cx="1621766" cy="6863400"/>
              <a:chOff x="0" y="0"/>
              <a:chExt cx="1621766" cy="6863400"/>
            </a:xfrm>
          </p:grpSpPr>
          <p:pic>
            <p:nvPicPr>
              <p:cNvPr id="10" name="Marcador de contenido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1"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2" name="CuadroTexto 11"/>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3" name="CuadroTexto 12"/>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4" name="CuadroTexto 13"/>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9" name="Imagen 8"/>
            <p:cNvPicPr>
              <a:picLocks noChangeAspect="1"/>
            </p:cNvPicPr>
            <p:nvPr/>
          </p:nvPicPr>
          <p:blipFill rotWithShape="1">
            <a:blip r:embed="rId9" cstate="print">
              <a:extLst>
                <a:ext uri="{28A0092B-C50C-407E-A947-70E740481C1C}">
                  <a14:useLocalDpi xmlns:a14="http://schemas.microsoft.com/office/drawing/2010/main" val="0"/>
                </a:ext>
              </a:extLst>
            </a:blip>
            <a:srcRect l="61646"/>
            <a:stretch/>
          </p:blipFill>
          <p:spPr>
            <a:xfrm>
              <a:off x="558" y="5934271"/>
              <a:ext cx="1621208" cy="637746"/>
            </a:xfrm>
            <a:prstGeom prst="rect">
              <a:avLst/>
            </a:prstGeom>
          </p:spPr>
        </p:pic>
      </p:grpSp>
      <p:pic>
        <p:nvPicPr>
          <p:cNvPr id="2050" name="Picture 2" descr="http://unmsm.edu.pe/noticias/templates/noticias2019/octubre/d04/paid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5748"/>
          <a:stretch/>
        </p:blipFill>
        <p:spPr bwMode="auto">
          <a:xfrm>
            <a:off x="7378727" y="1025554"/>
            <a:ext cx="4578945" cy="25718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nmsm.edu.pe/noticias/templates/noticias2019/octubre/d04/paid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5987"/>
          <a:stretch/>
        </p:blipFill>
        <p:spPr bwMode="auto">
          <a:xfrm>
            <a:off x="7378726" y="3675330"/>
            <a:ext cx="4578945" cy="286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40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40558" y="2835817"/>
            <a:ext cx="5387409" cy="745352"/>
          </a:xfrm>
        </p:spPr>
        <p:txBody>
          <a:bodyPr>
            <a:noAutofit/>
          </a:bodyPr>
          <a:lstStyle/>
          <a:p>
            <a:pPr algn="ctr"/>
            <a:r>
              <a:rPr lang="es-ES" sz="4800" b="1" dirty="0" smtClean="0">
                <a:solidFill>
                  <a:srgbClr val="C00000"/>
                </a:solidFill>
                <a:latin typeface="Arial Narrow" panose="020B0606020202030204" pitchFamily="34" charset="0"/>
                <a:cs typeface="Leelawadee" panose="020B0502040204020203" pitchFamily="34" charset="-34"/>
              </a:rPr>
              <a:t>DATOS DURANTE TODO EL AÑO 2019</a:t>
            </a:r>
            <a:endParaRPr lang="es-ES" sz="4800" b="1" dirty="0">
              <a:solidFill>
                <a:srgbClr val="C00000"/>
              </a:solidFill>
              <a:latin typeface="Arial Narrow" panose="020B0606020202030204" pitchFamily="34" charset="0"/>
              <a:cs typeface="Leelawadee" panose="020B0502040204020203" pitchFamily="34" charset="-34"/>
            </a:endParaRPr>
          </a:p>
        </p:txBody>
      </p:sp>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66845"/>
            <a:ext cx="1304657" cy="591363"/>
          </a:xfrm>
          <a:prstGeom prst="rect">
            <a:avLst/>
          </a:prstGeom>
        </p:spPr>
      </p:pic>
    </p:spTree>
    <p:extLst>
      <p:ext uri="{BB962C8B-B14F-4D97-AF65-F5344CB8AC3E}">
        <p14:creationId xmlns:p14="http://schemas.microsoft.com/office/powerpoint/2010/main" val="31081437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9284" y="940804"/>
            <a:ext cx="9170593" cy="1325563"/>
          </a:xfrm>
        </p:spPr>
        <p:txBody>
          <a:bodyPr>
            <a:noAutofit/>
          </a:bodyPr>
          <a:lstStyle/>
          <a:p>
            <a:pPr algn="ctr"/>
            <a:r>
              <a:rPr lang="es-ES" sz="2400" b="1" dirty="0" smtClean="0">
                <a:solidFill>
                  <a:srgbClr val="C00000"/>
                </a:solidFill>
                <a:latin typeface="Arial Narrow" panose="020B0606020202030204" pitchFamily="34" charset="0"/>
                <a:cs typeface="Leelawadee" panose="020B0502040204020203" pitchFamily="34" charset="-34"/>
              </a:rPr>
              <a:t>DESCUENTO CON INSTITUCIONES DE IDIOMAS</a:t>
            </a:r>
            <a:br>
              <a:rPr lang="es-ES" sz="2400" b="1" dirty="0" smtClean="0">
                <a:solidFill>
                  <a:srgbClr val="C00000"/>
                </a:solidFill>
                <a:latin typeface="Arial Narrow" panose="020B0606020202030204" pitchFamily="34" charset="0"/>
                <a:cs typeface="Leelawadee" panose="020B0502040204020203" pitchFamily="34" charset="-34"/>
              </a:rPr>
            </a:br>
            <a:r>
              <a:rPr lang="es-ES" sz="2400" b="1" dirty="0" smtClean="0">
                <a:solidFill>
                  <a:srgbClr val="C00000"/>
                </a:solidFill>
                <a:latin typeface="Arial Narrow" panose="020B0606020202030204" pitchFamily="34" charset="0"/>
                <a:cs typeface="Leelawadee" panose="020B0502040204020203" pitchFamily="34" charset="-34"/>
              </a:rPr>
              <a:t>(Nuevos y Optimización de beneficios)</a:t>
            </a:r>
            <a:endParaRPr lang="es-ES" sz="2400" b="1" dirty="0">
              <a:solidFill>
                <a:srgbClr val="C00000"/>
              </a:solidFill>
              <a:latin typeface="Arial Narrow" panose="020B0606020202030204" pitchFamily="34" charset="0"/>
              <a:cs typeface="Leelawadee" panose="020B0502040204020203" pitchFamily="34" charset="-34"/>
            </a:endParaRPr>
          </a:p>
        </p:txBody>
      </p:sp>
      <p:pic>
        <p:nvPicPr>
          <p:cNvPr id="4" name="Imagen 3"/>
          <p:cNvPicPr>
            <a:picLocks noChangeAspect="1"/>
          </p:cNvPicPr>
          <p:nvPr/>
        </p:nvPicPr>
        <p:blipFill rotWithShape="1">
          <a:blip r:embed="rId2"/>
          <a:srcRect l="58050" t="47643" r="25289" b="17479"/>
          <a:stretch/>
        </p:blipFill>
        <p:spPr>
          <a:xfrm>
            <a:off x="3309962" y="2069310"/>
            <a:ext cx="1364924" cy="1607218"/>
          </a:xfrm>
          <a:prstGeom prst="rect">
            <a:avLst/>
          </a:prstGeom>
        </p:spPr>
      </p:pic>
      <p:grpSp>
        <p:nvGrpSpPr>
          <p:cNvPr id="5" name="Grupo 4"/>
          <p:cNvGrpSpPr/>
          <p:nvPr/>
        </p:nvGrpSpPr>
        <p:grpSpPr>
          <a:xfrm>
            <a:off x="0" y="0"/>
            <a:ext cx="1621766" cy="6863400"/>
            <a:chOff x="0" y="0"/>
            <a:chExt cx="1621766" cy="6863400"/>
          </a:xfrm>
        </p:grpSpPr>
        <p:grpSp>
          <p:nvGrpSpPr>
            <p:cNvPr id="6" name="Grupo 5"/>
            <p:cNvGrpSpPr/>
            <p:nvPr/>
          </p:nvGrpSpPr>
          <p:grpSpPr>
            <a:xfrm>
              <a:off x="0" y="0"/>
              <a:ext cx="1621766" cy="6863400"/>
              <a:chOff x="0" y="0"/>
              <a:chExt cx="1621766" cy="6863400"/>
            </a:xfrm>
          </p:grpSpPr>
          <p:pic>
            <p:nvPicPr>
              <p:cNvPr id="8"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9"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0" name="CuadroTexto 9"/>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1" name="CuadroTexto 10"/>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2" name="CuadroTexto 11"/>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1030" name="Picture 6" descr="La imagen puede contener: text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744" t="39240" r="11254" b="38235"/>
          <a:stretch/>
        </p:blipFill>
        <p:spPr bwMode="auto">
          <a:xfrm>
            <a:off x="5922671" y="2647096"/>
            <a:ext cx="2003817" cy="6018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alianza frances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0473" y="1881378"/>
            <a:ext cx="2128852" cy="1748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Diagrama 15"/>
          <p:cNvGraphicFramePr/>
          <p:nvPr>
            <p:extLst/>
          </p:nvPr>
        </p:nvGraphicFramePr>
        <p:xfrm>
          <a:off x="1916573" y="3723427"/>
          <a:ext cx="10275427" cy="28223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Imagen 2"/>
          <p:cNvPicPr>
            <a:picLocks noChangeAspect="1"/>
          </p:cNvPicPr>
          <p:nvPr/>
        </p:nvPicPr>
        <p:blipFill>
          <a:blip r:embed="rId13"/>
          <a:stretch>
            <a:fillRect/>
          </a:stretch>
        </p:blipFill>
        <p:spPr>
          <a:xfrm>
            <a:off x="158554" y="5617544"/>
            <a:ext cx="1304657" cy="591363"/>
          </a:xfrm>
          <a:prstGeom prst="rect">
            <a:avLst/>
          </a:prstGeom>
        </p:spPr>
      </p:pic>
      <p:pic>
        <p:nvPicPr>
          <p:cNvPr id="19" name="Imagen 18"/>
          <p:cNvPicPr>
            <a:picLocks noChangeAspect="1"/>
          </p:cNvPicPr>
          <p:nvPr/>
        </p:nvPicPr>
        <p:blipFill rotWithShape="1">
          <a:blip r:embed="rId14" cstate="print">
            <a:extLst>
              <a:ext uri="{28A0092B-C50C-407E-A947-70E740481C1C}">
                <a14:useLocalDpi xmlns:a14="http://schemas.microsoft.com/office/drawing/2010/main" val="0"/>
              </a:ext>
            </a:extLst>
          </a:blip>
          <a:srcRect t="93058"/>
          <a:stretch/>
        </p:blipFill>
        <p:spPr>
          <a:xfrm>
            <a:off x="1756734" y="97103"/>
            <a:ext cx="10347750" cy="763510"/>
          </a:xfrm>
          <a:prstGeom prst="rect">
            <a:avLst/>
          </a:prstGeom>
        </p:spPr>
      </p:pic>
      <p:pic>
        <p:nvPicPr>
          <p:cNvPr id="20" name="Imagen 19"/>
          <p:cNvPicPr>
            <a:picLocks noChangeAspect="1"/>
          </p:cNvPicPr>
          <p:nvPr/>
        </p:nvPicPr>
        <p:blipFill rotWithShape="1">
          <a:blip r:embed="rId15" cstate="print">
            <a:extLst>
              <a:ext uri="{28A0092B-C50C-407E-A947-70E740481C1C}">
                <a14:useLocalDpi xmlns:a14="http://schemas.microsoft.com/office/drawing/2010/main" val="0"/>
              </a:ext>
            </a:extLst>
          </a:blip>
          <a:srcRect l="61646"/>
          <a:stretch/>
        </p:blipFill>
        <p:spPr>
          <a:xfrm>
            <a:off x="1967088" y="137311"/>
            <a:ext cx="1342874" cy="528257"/>
          </a:xfrm>
          <a:prstGeom prst="rect">
            <a:avLst/>
          </a:prstGeom>
        </p:spPr>
      </p:pic>
      <p:sp>
        <p:nvSpPr>
          <p:cNvPr id="21" name="CuadroTexto 20"/>
          <p:cNvSpPr txBox="1"/>
          <p:nvPr/>
        </p:nvSpPr>
        <p:spPr>
          <a:xfrm>
            <a:off x="1795481" y="603741"/>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22" name="Rectángulo 21"/>
          <p:cNvSpPr/>
          <p:nvPr/>
        </p:nvSpPr>
        <p:spPr>
          <a:xfrm>
            <a:off x="1771538" y="847983"/>
            <a:ext cx="10306086" cy="5897233"/>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Rectángulo 26"/>
          <p:cNvSpPr/>
          <p:nvPr/>
        </p:nvSpPr>
        <p:spPr>
          <a:xfrm>
            <a:off x="4281854" y="230965"/>
            <a:ext cx="6717323" cy="523220"/>
          </a:xfrm>
          <a:prstGeom prst="rect">
            <a:avLst/>
          </a:prstGeom>
        </p:spPr>
        <p:txBody>
          <a:bodyPr wrap="square">
            <a:spAutoFit/>
          </a:bodyPr>
          <a:lstStyle/>
          <a:p>
            <a:pPr algn="ctr"/>
            <a:r>
              <a:rPr lang="es-ES" sz="2800" b="1" dirty="0" smtClean="0">
                <a:solidFill>
                  <a:schemeClr val="bg1"/>
                </a:solidFill>
                <a:latin typeface="Arial Narrow" panose="020B0606020202030204" pitchFamily="34" charset="0"/>
                <a:cs typeface="Leelawadee" panose="020B0502040204020203" pitchFamily="34" charset="-34"/>
              </a:rPr>
              <a:t>IDIOMAS – VIGENTE TODO EL AÑO 2019</a:t>
            </a:r>
            <a:endParaRPr lang="es-PE" sz="2800" dirty="0">
              <a:solidFill>
                <a:schemeClr val="bg1"/>
              </a:solidFill>
            </a:endParaRPr>
          </a:p>
        </p:txBody>
      </p:sp>
    </p:spTree>
    <p:extLst>
      <p:ext uri="{BB962C8B-B14F-4D97-AF65-F5344CB8AC3E}">
        <p14:creationId xmlns:p14="http://schemas.microsoft.com/office/powerpoint/2010/main" val="2032150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592" y="1115505"/>
            <a:ext cx="9618785" cy="518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agen 18"/>
          <p:cNvPicPr>
            <a:picLocks noChangeAspect="1"/>
          </p:cNvPicPr>
          <p:nvPr/>
        </p:nvPicPr>
        <p:blipFill rotWithShape="1">
          <a:blip r:embed="rId4" cstate="print">
            <a:extLst>
              <a:ext uri="{28A0092B-C50C-407E-A947-70E740481C1C}">
                <a14:useLocalDpi xmlns:a14="http://schemas.microsoft.com/office/drawing/2010/main" val="0"/>
              </a:ext>
            </a:extLst>
          </a:blip>
          <a:srcRect t="93058"/>
          <a:stretch/>
        </p:blipFill>
        <p:spPr>
          <a:xfrm>
            <a:off x="1837592" y="342900"/>
            <a:ext cx="9618785" cy="768369"/>
          </a:xfrm>
          <a:prstGeom prst="rect">
            <a:avLst/>
          </a:prstGeom>
        </p:spPr>
      </p:pic>
      <p:sp>
        <p:nvSpPr>
          <p:cNvPr id="7" name="Rectángulo 6"/>
          <p:cNvSpPr/>
          <p:nvPr/>
        </p:nvSpPr>
        <p:spPr>
          <a:xfrm>
            <a:off x="4738254" y="5243905"/>
            <a:ext cx="1781299" cy="646331"/>
          </a:xfrm>
          <a:prstGeom prst="rect">
            <a:avLst/>
          </a:prstGeom>
        </p:spPr>
        <p:txBody>
          <a:bodyPr wrap="square">
            <a:spAutoFit/>
          </a:bodyPr>
          <a:lstStyle/>
          <a:p>
            <a:pPr algn="ctr"/>
            <a:r>
              <a:rPr lang="es-PE" b="1" dirty="0" smtClean="0">
                <a:solidFill>
                  <a:srgbClr val="009900"/>
                </a:solidFill>
                <a:latin typeface="Arial Narrow" panose="020B0606020202030204" pitchFamily="34" charset="0"/>
              </a:rPr>
              <a:t>AMÉRICA LATINA</a:t>
            </a:r>
          </a:p>
          <a:p>
            <a:pPr algn="ctr"/>
            <a:r>
              <a:rPr lang="es-PE" b="1" dirty="0" smtClean="0">
                <a:solidFill>
                  <a:srgbClr val="009900"/>
                </a:solidFill>
                <a:latin typeface="Arial Narrow" panose="020B0606020202030204" pitchFamily="34" charset="0"/>
              </a:rPr>
              <a:t>138</a:t>
            </a:r>
            <a:endParaRPr lang="es-PE" b="1" dirty="0">
              <a:solidFill>
                <a:srgbClr val="009900"/>
              </a:solidFill>
              <a:latin typeface="Arial Narrow" panose="020B0606020202030204" pitchFamily="34" charset="0"/>
            </a:endParaRPr>
          </a:p>
        </p:txBody>
      </p:sp>
      <p:sp>
        <p:nvSpPr>
          <p:cNvPr id="18" name="Rectángulo 17"/>
          <p:cNvSpPr/>
          <p:nvPr/>
        </p:nvSpPr>
        <p:spPr>
          <a:xfrm>
            <a:off x="1855176" y="1181768"/>
            <a:ext cx="2170559" cy="646331"/>
          </a:xfrm>
          <a:prstGeom prst="rect">
            <a:avLst/>
          </a:prstGeom>
        </p:spPr>
        <p:txBody>
          <a:bodyPr wrap="square">
            <a:spAutoFit/>
          </a:bodyPr>
          <a:lstStyle/>
          <a:p>
            <a:pPr algn="ctr"/>
            <a:r>
              <a:rPr lang="es-PE" b="1" dirty="0" smtClean="0">
                <a:solidFill>
                  <a:srgbClr val="00CC00"/>
                </a:solidFill>
                <a:latin typeface="Arial Narrow" panose="020B0606020202030204" pitchFamily="34" charset="0"/>
              </a:rPr>
              <a:t>EE.UU. – CANADÁ</a:t>
            </a:r>
          </a:p>
          <a:p>
            <a:pPr algn="ctr"/>
            <a:r>
              <a:rPr lang="es-ES" b="1" dirty="0" smtClean="0">
                <a:solidFill>
                  <a:srgbClr val="00CC00"/>
                </a:solidFill>
                <a:latin typeface="Arial Narrow" panose="020B0606020202030204" pitchFamily="34" charset="0"/>
              </a:rPr>
              <a:t>14</a:t>
            </a:r>
            <a:endParaRPr lang="es-PE" b="1" dirty="0">
              <a:solidFill>
                <a:srgbClr val="00CC00"/>
              </a:solidFill>
              <a:latin typeface="Arial Narrow" panose="020B0606020202030204" pitchFamily="34" charset="0"/>
            </a:endParaRPr>
          </a:p>
        </p:txBody>
      </p:sp>
      <p:sp>
        <p:nvSpPr>
          <p:cNvPr id="17" name="Rectángulo 16"/>
          <p:cNvSpPr/>
          <p:nvPr/>
        </p:nvSpPr>
        <p:spPr>
          <a:xfrm>
            <a:off x="8882742" y="1115505"/>
            <a:ext cx="1033153" cy="646331"/>
          </a:xfrm>
          <a:prstGeom prst="rect">
            <a:avLst/>
          </a:prstGeom>
        </p:spPr>
        <p:txBody>
          <a:bodyPr wrap="square">
            <a:spAutoFit/>
          </a:bodyPr>
          <a:lstStyle/>
          <a:p>
            <a:pPr algn="ctr"/>
            <a:r>
              <a:rPr lang="es-PE" b="1" dirty="0" smtClean="0">
                <a:solidFill>
                  <a:srgbClr val="FF6600"/>
                </a:solidFill>
                <a:latin typeface="Arial Narrow" panose="020B0606020202030204" pitchFamily="34" charset="0"/>
              </a:rPr>
              <a:t>ASIA </a:t>
            </a:r>
          </a:p>
          <a:p>
            <a:pPr algn="ctr"/>
            <a:r>
              <a:rPr lang="es-PE" b="1" dirty="0" smtClean="0">
                <a:solidFill>
                  <a:srgbClr val="FF6600"/>
                </a:solidFill>
                <a:latin typeface="Arial Narrow" panose="020B0606020202030204" pitchFamily="34" charset="0"/>
              </a:rPr>
              <a:t>27 </a:t>
            </a:r>
            <a:endParaRPr lang="es-PE" b="1" dirty="0">
              <a:solidFill>
                <a:srgbClr val="FF6600"/>
              </a:solidFill>
              <a:latin typeface="Arial Narrow" panose="020B0606020202030204" pitchFamily="34" charset="0"/>
            </a:endParaRPr>
          </a:p>
        </p:txBody>
      </p:sp>
      <p:sp>
        <p:nvSpPr>
          <p:cNvPr id="21" name="Rectángulo 20"/>
          <p:cNvSpPr/>
          <p:nvPr/>
        </p:nvSpPr>
        <p:spPr>
          <a:xfrm>
            <a:off x="6318974" y="1115505"/>
            <a:ext cx="1208789" cy="646331"/>
          </a:xfrm>
          <a:prstGeom prst="rect">
            <a:avLst/>
          </a:prstGeom>
        </p:spPr>
        <p:txBody>
          <a:bodyPr wrap="square">
            <a:spAutoFit/>
          </a:bodyPr>
          <a:lstStyle/>
          <a:p>
            <a:pPr algn="ctr"/>
            <a:r>
              <a:rPr lang="es-PE" b="1" dirty="0" smtClean="0">
                <a:solidFill>
                  <a:srgbClr val="C00000"/>
                </a:solidFill>
                <a:latin typeface="Arial Narrow" panose="020B0606020202030204" pitchFamily="34" charset="0"/>
              </a:rPr>
              <a:t>EUROPA 9</a:t>
            </a:r>
            <a:r>
              <a:rPr lang="es-ES" b="1" dirty="0" smtClean="0">
                <a:solidFill>
                  <a:srgbClr val="C00000"/>
                </a:solidFill>
                <a:latin typeface="Arial Narrow" panose="020B0606020202030204" pitchFamily="34" charset="0"/>
              </a:rPr>
              <a:t>6</a:t>
            </a:r>
            <a:endParaRPr lang="es-PE" b="1" dirty="0">
              <a:solidFill>
                <a:srgbClr val="C00000"/>
              </a:solidFill>
              <a:latin typeface="Arial Narrow" panose="020B0606020202030204" pitchFamily="34" charset="0"/>
            </a:endParaRPr>
          </a:p>
        </p:txBody>
      </p:sp>
      <p:pic>
        <p:nvPicPr>
          <p:cNvPr id="2" name="Imagen 1"/>
          <p:cNvPicPr>
            <a:picLocks noChangeAspect="1"/>
          </p:cNvPicPr>
          <p:nvPr/>
        </p:nvPicPr>
        <p:blipFill>
          <a:blip r:embed="rId5"/>
          <a:stretch>
            <a:fillRect/>
          </a:stretch>
        </p:blipFill>
        <p:spPr>
          <a:xfrm>
            <a:off x="158554" y="5591158"/>
            <a:ext cx="1304657" cy="591363"/>
          </a:xfrm>
          <a:prstGeom prst="rect">
            <a:avLst/>
          </a:prstGeom>
        </p:spPr>
      </p:pic>
      <p:pic>
        <p:nvPicPr>
          <p:cNvPr id="20" name="Imagen 19"/>
          <p:cNvPicPr>
            <a:picLocks noChangeAspect="1"/>
          </p:cNvPicPr>
          <p:nvPr/>
        </p:nvPicPr>
        <p:blipFill rotWithShape="1">
          <a:blip r:embed="rId6" cstate="print">
            <a:extLst>
              <a:ext uri="{28A0092B-C50C-407E-A947-70E740481C1C}">
                <a14:useLocalDpi xmlns:a14="http://schemas.microsoft.com/office/drawing/2010/main" val="0"/>
              </a:ext>
            </a:extLst>
          </a:blip>
          <a:srcRect l="61646"/>
          <a:stretch/>
        </p:blipFill>
        <p:spPr>
          <a:xfrm>
            <a:off x="1999184" y="374252"/>
            <a:ext cx="1342874" cy="528257"/>
          </a:xfrm>
          <a:prstGeom prst="rect">
            <a:avLst/>
          </a:prstGeom>
        </p:spPr>
      </p:pic>
      <p:sp>
        <p:nvSpPr>
          <p:cNvPr id="3" name="CuadroTexto 2"/>
          <p:cNvSpPr txBox="1"/>
          <p:nvPr/>
        </p:nvSpPr>
        <p:spPr>
          <a:xfrm>
            <a:off x="1829713" y="853455"/>
            <a:ext cx="1681817" cy="253916"/>
          </a:xfrm>
          <a:prstGeom prst="rect">
            <a:avLst/>
          </a:prstGeom>
          <a:noFill/>
        </p:spPr>
        <p:txBody>
          <a:bodyPr wrap="square" rtlCol="0">
            <a:spAutoFit/>
          </a:bodyPr>
          <a:lstStyle/>
          <a:p>
            <a:r>
              <a:rPr lang="es-ES" sz="1050" b="1" dirty="0" smtClean="0">
                <a:solidFill>
                  <a:schemeClr val="bg1"/>
                </a:solidFill>
                <a:latin typeface="Arial Narrow" panose="020B0606020202030204" pitchFamily="34" charset="0"/>
              </a:rPr>
              <a:t>INFORME DE GESTIÓN 2019</a:t>
            </a:r>
            <a:endParaRPr lang="es-PE" sz="1050" b="1" dirty="0">
              <a:solidFill>
                <a:schemeClr val="bg1"/>
              </a:solidFill>
              <a:latin typeface="Arial Narrow" panose="020B0606020202030204" pitchFamily="34" charset="0"/>
            </a:endParaRPr>
          </a:p>
        </p:txBody>
      </p:sp>
      <p:sp>
        <p:nvSpPr>
          <p:cNvPr id="4" name="Rectángulo 3"/>
          <p:cNvSpPr/>
          <p:nvPr/>
        </p:nvSpPr>
        <p:spPr>
          <a:xfrm>
            <a:off x="1855176" y="1107371"/>
            <a:ext cx="9573285" cy="5196714"/>
          </a:xfrm>
          <a:prstGeom prst="rect">
            <a:avLst/>
          </a:prstGeom>
          <a:noFill/>
          <a:ln w="381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Título 1"/>
          <p:cNvSpPr>
            <a:spLocks noGrp="1"/>
          </p:cNvSpPr>
          <p:nvPr>
            <p:ph type="title"/>
          </p:nvPr>
        </p:nvSpPr>
        <p:spPr>
          <a:xfrm>
            <a:off x="3437014" y="342900"/>
            <a:ext cx="8019363" cy="768364"/>
          </a:xfrm>
        </p:spPr>
        <p:txBody>
          <a:bodyPr>
            <a:normAutofit/>
          </a:bodyPr>
          <a:lstStyle/>
          <a:p>
            <a:pPr algn="ctr"/>
            <a:r>
              <a:rPr lang="es-ES" sz="2400" b="1" dirty="0" smtClean="0">
                <a:solidFill>
                  <a:schemeClr val="bg1"/>
                </a:solidFill>
                <a:latin typeface="Arial Narrow" panose="020B0606020202030204" pitchFamily="34" charset="0"/>
                <a:cs typeface="Leelawadee" panose="020B0502040204020203" pitchFamily="34" charset="-34"/>
              </a:rPr>
              <a:t>CONVENIOS INTERNACIONALES VIGENTES </a:t>
            </a:r>
            <a:br>
              <a:rPr lang="es-ES" sz="2400" b="1" dirty="0" smtClean="0">
                <a:solidFill>
                  <a:schemeClr val="bg1"/>
                </a:solidFill>
                <a:latin typeface="Arial Narrow" panose="020B0606020202030204" pitchFamily="34" charset="0"/>
                <a:cs typeface="Leelawadee" panose="020B0502040204020203" pitchFamily="34" charset="-34"/>
              </a:rPr>
            </a:br>
            <a:r>
              <a:rPr lang="es-ES" sz="2400" b="1" dirty="0" smtClean="0">
                <a:solidFill>
                  <a:schemeClr val="bg1"/>
                </a:solidFill>
                <a:latin typeface="Arial Narrow" panose="020B0606020202030204" pitchFamily="34" charset="0"/>
                <a:cs typeface="Leelawadee" panose="020B0502040204020203" pitchFamily="34" charset="-34"/>
              </a:rPr>
              <a:t>POR ZONA GEOGRÁFICA</a:t>
            </a:r>
            <a:endParaRPr lang="es-ES" sz="2400" b="1" dirty="0">
              <a:solidFill>
                <a:schemeClr val="bg1"/>
              </a:solidFill>
              <a:latin typeface="Arial Narrow" panose="020B0606020202030204" pitchFamily="34" charset="0"/>
              <a:cs typeface="Leelawadee" panose="020B0502040204020203" pitchFamily="34" charset="-34"/>
            </a:endParaRPr>
          </a:p>
        </p:txBody>
      </p:sp>
      <p:sp>
        <p:nvSpPr>
          <p:cNvPr id="14" name="CuadroTexto 2"/>
          <p:cNvSpPr txBox="1"/>
          <p:nvPr/>
        </p:nvSpPr>
        <p:spPr>
          <a:xfrm>
            <a:off x="2019054" y="5890236"/>
            <a:ext cx="167417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2000" b="1" i="1" dirty="0" smtClean="0">
                <a:solidFill>
                  <a:srgbClr val="000000"/>
                </a:solidFill>
                <a:latin typeface="Gill Sans MT" panose="020B0502020104020203"/>
              </a:rPr>
              <a:t>TOTAL: 275</a:t>
            </a:r>
            <a:endParaRPr kumimoji="0" lang="es-PE" sz="2000" b="1" i="1" u="none" strike="noStrike" kern="1200" cap="none" spc="0" normalizeH="0" baseline="0" noProof="0" dirty="0">
              <a:ln>
                <a:noFill/>
              </a:ln>
              <a:solidFill>
                <a:srgbClr val="000000"/>
              </a:solidFill>
              <a:effectLst/>
              <a:uLnTx/>
              <a:uFillTx/>
              <a:latin typeface="Gill Sans MT" panose="020B0502020104020203"/>
            </a:endParaRPr>
          </a:p>
        </p:txBody>
      </p:sp>
    </p:spTree>
    <p:extLst>
      <p:ext uri="{BB962C8B-B14F-4D97-AF65-F5344CB8AC3E}">
        <p14:creationId xmlns:p14="http://schemas.microsoft.com/office/powerpoint/2010/main" val="40282996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66845"/>
            <a:ext cx="1304657" cy="591363"/>
          </a:xfrm>
          <a:prstGeom prst="rect">
            <a:avLst/>
          </a:prstGeom>
        </p:spPr>
      </p:pic>
      <p:graphicFrame>
        <p:nvGraphicFramePr>
          <p:cNvPr id="20" name="Gráfico 19"/>
          <p:cNvGraphicFramePr>
            <a:graphicFrameLocks/>
          </p:cNvGraphicFramePr>
          <p:nvPr>
            <p:extLst/>
          </p:nvPr>
        </p:nvGraphicFramePr>
        <p:xfrm>
          <a:off x="1779762" y="178764"/>
          <a:ext cx="9253998" cy="6679235"/>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770772" y="4664914"/>
            <a:ext cx="2242665" cy="646331"/>
          </a:xfrm>
          <a:prstGeom prst="rect">
            <a:avLst/>
          </a:prstGeom>
          <a:noFill/>
        </p:spPr>
        <p:txBody>
          <a:bodyPr wrap="none" rtlCol="0">
            <a:spAutoFit/>
          </a:bodyPr>
          <a:lstStyle/>
          <a:p>
            <a:pPr algn="ctr"/>
            <a:r>
              <a:rPr lang="es-ES" b="1" dirty="0" smtClean="0">
                <a:solidFill>
                  <a:srgbClr val="CC3300"/>
                </a:solidFill>
              </a:rPr>
              <a:t>TOTAL </a:t>
            </a:r>
          </a:p>
          <a:p>
            <a:pPr algn="ctr"/>
            <a:r>
              <a:rPr lang="es-ES" b="1" dirty="0" smtClean="0">
                <a:solidFill>
                  <a:srgbClr val="CC3300"/>
                </a:solidFill>
              </a:rPr>
              <a:t>413 SANMARQUINOS</a:t>
            </a:r>
            <a:endParaRPr lang="en-US" b="1" dirty="0">
              <a:solidFill>
                <a:srgbClr val="CC3300"/>
              </a:solidFill>
            </a:endParaRPr>
          </a:p>
        </p:txBody>
      </p:sp>
      <p:sp>
        <p:nvSpPr>
          <p:cNvPr id="21" name="CuadroTexto 20"/>
          <p:cNvSpPr txBox="1"/>
          <p:nvPr/>
        </p:nvSpPr>
        <p:spPr>
          <a:xfrm>
            <a:off x="1779762" y="6452261"/>
            <a:ext cx="141417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1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1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914739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66845"/>
            <a:ext cx="1304657" cy="591363"/>
          </a:xfrm>
          <a:prstGeom prst="rect">
            <a:avLst/>
          </a:prstGeom>
        </p:spPr>
      </p:pic>
      <p:graphicFrame>
        <p:nvGraphicFramePr>
          <p:cNvPr id="21" name="Gráfico 20"/>
          <p:cNvGraphicFramePr>
            <a:graphicFrameLocks/>
          </p:cNvGraphicFramePr>
          <p:nvPr>
            <p:extLst/>
          </p:nvPr>
        </p:nvGraphicFramePr>
        <p:xfrm>
          <a:off x="2113280" y="178765"/>
          <a:ext cx="9144000" cy="6684635"/>
        </p:xfrm>
        <a:graphic>
          <a:graphicData uri="http://schemas.openxmlformats.org/drawingml/2006/chart">
            <c:chart xmlns:c="http://schemas.openxmlformats.org/drawingml/2006/chart" xmlns:r="http://schemas.openxmlformats.org/officeDocument/2006/relationships" r:id="rId7"/>
          </a:graphicData>
        </a:graphic>
      </p:graphicFrame>
      <p:sp>
        <p:nvSpPr>
          <p:cNvPr id="22" name="CuadroTexto 3"/>
          <p:cNvSpPr txBox="1"/>
          <p:nvPr/>
        </p:nvSpPr>
        <p:spPr>
          <a:xfrm>
            <a:off x="10197070" y="5020514"/>
            <a:ext cx="2018822" cy="58477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600" b="1" dirty="0" smtClean="0">
                <a:solidFill>
                  <a:srgbClr val="CC3300"/>
                </a:solidFill>
              </a:rPr>
              <a:t>TOTAL </a:t>
            </a:r>
          </a:p>
          <a:p>
            <a:pPr algn="ctr"/>
            <a:r>
              <a:rPr lang="es-ES" sz="1600" b="1" dirty="0" smtClean="0">
                <a:solidFill>
                  <a:srgbClr val="CC3300"/>
                </a:solidFill>
              </a:rPr>
              <a:t>413 SANMARQUINOS</a:t>
            </a:r>
            <a:endParaRPr lang="en-US" sz="1600" b="1" dirty="0">
              <a:solidFill>
                <a:srgbClr val="CC3300"/>
              </a:solidFill>
            </a:endParaRPr>
          </a:p>
        </p:txBody>
      </p:sp>
      <p:sp>
        <p:nvSpPr>
          <p:cNvPr id="23" name="CuadroTexto 22"/>
          <p:cNvSpPr txBox="1"/>
          <p:nvPr/>
        </p:nvSpPr>
        <p:spPr>
          <a:xfrm>
            <a:off x="10777830" y="6321456"/>
            <a:ext cx="141417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1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1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666771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642727" y="97563"/>
            <a:ext cx="10514699" cy="744538"/>
          </a:xfrm>
        </p:spPr>
        <p:txBody>
          <a:bodyPr>
            <a:normAutofit/>
          </a:bodyPr>
          <a:lstStyle/>
          <a:p>
            <a:pPr algn="ctr"/>
            <a:r>
              <a:rPr lang="es-ES" sz="2800" b="1" dirty="0" smtClean="0">
                <a:solidFill>
                  <a:srgbClr val="C00000"/>
                </a:solidFill>
                <a:latin typeface="Arial Narrow" panose="020B0606020202030204" pitchFamily="34" charset="0"/>
                <a:cs typeface="Leelawadee" panose="020B0502040204020203" pitchFamily="34" charset="-34"/>
              </a:rPr>
              <a:t>PROGRAMAS DE  MOVILIDAD DE ESTUDIANTES  </a:t>
            </a:r>
            <a:endParaRPr lang="es-ES" sz="2800" b="1" dirty="0">
              <a:solidFill>
                <a:srgbClr val="C00000"/>
              </a:solidFill>
              <a:latin typeface="Arial Narrow" panose="020B0606020202030204" pitchFamily="34" charset="0"/>
              <a:cs typeface="Leelawadee" panose="020B0502040204020203" pitchFamily="34" charset="-34"/>
            </a:endParaRPr>
          </a:p>
        </p:txBody>
      </p:sp>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66845"/>
            <a:ext cx="1304657" cy="591363"/>
          </a:xfrm>
          <a:prstGeom prst="rect">
            <a:avLst/>
          </a:prstGeom>
        </p:spPr>
      </p:pic>
      <p:graphicFrame>
        <p:nvGraphicFramePr>
          <p:cNvPr id="7" name="Tabla 6"/>
          <p:cNvGraphicFramePr>
            <a:graphicFrameLocks noGrp="1"/>
          </p:cNvGraphicFramePr>
          <p:nvPr>
            <p:extLst/>
          </p:nvPr>
        </p:nvGraphicFramePr>
        <p:xfrm>
          <a:off x="2125287" y="842105"/>
          <a:ext cx="3627443" cy="5210115"/>
        </p:xfrm>
        <a:graphic>
          <a:graphicData uri="http://schemas.openxmlformats.org/drawingml/2006/table">
            <a:tbl>
              <a:tblPr firstRow="1" firstCol="1" bandRow="1">
                <a:tableStyleId>{21E4AEA4-8DFA-4A89-87EB-49C32662AFE0}</a:tableStyleId>
              </a:tblPr>
              <a:tblGrid>
                <a:gridCol w="2346756">
                  <a:extLst>
                    <a:ext uri="{9D8B030D-6E8A-4147-A177-3AD203B41FA5}">
                      <a16:colId xmlns:a16="http://schemas.microsoft.com/office/drawing/2014/main" xmlns="" val="728424812"/>
                    </a:ext>
                  </a:extLst>
                </a:gridCol>
                <a:gridCol w="1280687">
                  <a:extLst>
                    <a:ext uri="{9D8B030D-6E8A-4147-A177-3AD203B41FA5}">
                      <a16:colId xmlns:a16="http://schemas.microsoft.com/office/drawing/2014/main" xmlns="" val="3310412713"/>
                    </a:ext>
                  </a:extLst>
                </a:gridCol>
              </a:tblGrid>
              <a:tr h="347341">
                <a:tc>
                  <a:txBody>
                    <a:bodyPr/>
                    <a:lstStyle/>
                    <a:p>
                      <a:pPr>
                        <a:lnSpc>
                          <a:spcPct val="107000"/>
                        </a:lnSpc>
                        <a:spcAft>
                          <a:spcPts val="0"/>
                        </a:spcAft>
                      </a:pPr>
                      <a:r>
                        <a:rPr lang="en-US" sz="800" dirty="0" smtClean="0">
                          <a:effectLst/>
                        </a:rPr>
                        <a:t>PROGRAMAS</a:t>
                      </a:r>
                      <a:r>
                        <a:rPr lang="en-US" sz="800" baseline="0" dirty="0" smtClean="0">
                          <a:effectLst/>
                        </a:rPr>
                        <a:t> DE MOVILIDAD PARA ESTUDIANTES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dirty="0" smtClean="0">
                          <a:effectLst/>
                        </a:rPr>
                        <a:t>CANTIDAD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3643890437"/>
                  </a:ext>
                </a:extLst>
              </a:tr>
              <a:tr h="347341">
                <a:tc>
                  <a:txBody>
                    <a:bodyPr/>
                    <a:lstStyle/>
                    <a:p>
                      <a:pPr>
                        <a:lnSpc>
                          <a:spcPct val="107000"/>
                        </a:lnSpc>
                        <a:spcAft>
                          <a:spcPts val="0"/>
                        </a:spcAft>
                      </a:pPr>
                      <a:r>
                        <a:rPr lang="en-US" sz="800" dirty="0">
                          <a:effectLst/>
                        </a:rPr>
                        <a:t>BECA ALIANZA DEL PACÍFICO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dirty="0">
                          <a:effectLst/>
                        </a:rPr>
                        <a:t>15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3257054170"/>
                  </a:ext>
                </a:extLst>
              </a:tr>
              <a:tr h="347341">
                <a:tc>
                  <a:txBody>
                    <a:bodyPr/>
                    <a:lstStyle/>
                    <a:p>
                      <a:pPr>
                        <a:lnSpc>
                          <a:spcPct val="107000"/>
                        </a:lnSpc>
                        <a:spcAft>
                          <a:spcPts val="0"/>
                        </a:spcAft>
                      </a:pPr>
                      <a:r>
                        <a:rPr lang="en-US" sz="800" dirty="0">
                          <a:effectLst/>
                        </a:rPr>
                        <a:t>BECA SANTANDER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dirty="0">
                          <a:effectLst/>
                        </a:rPr>
                        <a:t>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1627826111"/>
                  </a:ext>
                </a:extLst>
              </a:tr>
              <a:tr h="347341">
                <a:tc>
                  <a:txBody>
                    <a:bodyPr/>
                    <a:lstStyle/>
                    <a:p>
                      <a:pPr>
                        <a:lnSpc>
                          <a:spcPct val="107000"/>
                        </a:lnSpc>
                        <a:spcAft>
                          <a:spcPts val="0"/>
                        </a:spcAft>
                      </a:pPr>
                      <a:r>
                        <a:rPr lang="en-US" sz="800" dirty="0">
                          <a:effectLst/>
                        </a:rPr>
                        <a:t>CNU GKS Engineering Summer Program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1710799874"/>
                  </a:ext>
                </a:extLst>
              </a:tr>
              <a:tr h="347341">
                <a:tc>
                  <a:txBody>
                    <a:bodyPr/>
                    <a:lstStyle/>
                    <a:p>
                      <a:pPr>
                        <a:lnSpc>
                          <a:spcPct val="107000"/>
                        </a:lnSpc>
                        <a:spcAft>
                          <a:spcPts val="0"/>
                        </a:spcAft>
                      </a:pPr>
                      <a:r>
                        <a:rPr lang="en-US" sz="800" dirty="0">
                          <a:effectLst/>
                        </a:rPr>
                        <a:t>CONVENIO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157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1465726839"/>
                  </a:ext>
                </a:extLst>
              </a:tr>
              <a:tr h="347341">
                <a:tc>
                  <a:txBody>
                    <a:bodyPr/>
                    <a:lstStyle/>
                    <a:p>
                      <a:pPr>
                        <a:lnSpc>
                          <a:spcPct val="107000"/>
                        </a:lnSpc>
                        <a:spcAft>
                          <a:spcPts val="0"/>
                        </a:spcAft>
                      </a:pPr>
                      <a:r>
                        <a:rPr lang="es-ES" sz="800">
                          <a:effectLst/>
                        </a:rPr>
                        <a:t>DTP CORTA DURACIÓN UNIVERSIDAD DE YAMAGATA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2933903744"/>
                  </a:ext>
                </a:extLst>
              </a:tr>
              <a:tr h="347341">
                <a:tc>
                  <a:txBody>
                    <a:bodyPr/>
                    <a:lstStyle/>
                    <a:p>
                      <a:pPr>
                        <a:lnSpc>
                          <a:spcPct val="107000"/>
                        </a:lnSpc>
                        <a:spcAft>
                          <a:spcPts val="0"/>
                        </a:spcAft>
                      </a:pPr>
                      <a:r>
                        <a:rPr lang="en-US" sz="800">
                          <a:effectLst/>
                        </a:rPr>
                        <a:t>EMERGING LEADERS IN THE AMERICAS PROGRAM (ELAP)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458088024"/>
                  </a:ext>
                </a:extLst>
              </a:tr>
              <a:tr h="347341">
                <a:tc>
                  <a:txBody>
                    <a:bodyPr/>
                    <a:lstStyle/>
                    <a:p>
                      <a:pPr>
                        <a:lnSpc>
                          <a:spcPct val="107000"/>
                        </a:lnSpc>
                        <a:spcAft>
                          <a:spcPts val="0"/>
                        </a:spcAft>
                      </a:pPr>
                      <a:r>
                        <a:rPr lang="en-US" sz="800">
                          <a:effectLst/>
                        </a:rPr>
                        <a:t>ERASMUS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925954634"/>
                  </a:ext>
                </a:extLst>
              </a:tr>
              <a:tr h="347341">
                <a:tc>
                  <a:txBody>
                    <a:bodyPr/>
                    <a:lstStyle/>
                    <a:p>
                      <a:pPr>
                        <a:lnSpc>
                          <a:spcPct val="107000"/>
                        </a:lnSpc>
                        <a:spcAft>
                          <a:spcPts val="0"/>
                        </a:spcAft>
                      </a:pPr>
                      <a:r>
                        <a:rPr lang="en-US" sz="800">
                          <a:effectLst/>
                        </a:rPr>
                        <a:t>PIMA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931509663"/>
                  </a:ext>
                </a:extLst>
              </a:tr>
              <a:tr h="347341">
                <a:tc>
                  <a:txBody>
                    <a:bodyPr/>
                    <a:lstStyle/>
                    <a:p>
                      <a:pPr>
                        <a:lnSpc>
                          <a:spcPct val="107000"/>
                        </a:lnSpc>
                        <a:spcAft>
                          <a:spcPts val="0"/>
                        </a:spcAft>
                      </a:pPr>
                      <a:r>
                        <a:rPr lang="es-ES" sz="800">
                          <a:effectLst/>
                        </a:rPr>
                        <a:t>PROGRAMA ALIANZA UNIVERSIDAD DE EXTREMADURA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375916431"/>
                  </a:ext>
                </a:extLst>
              </a:tr>
              <a:tr h="347341">
                <a:tc>
                  <a:txBody>
                    <a:bodyPr/>
                    <a:lstStyle/>
                    <a:p>
                      <a:pPr>
                        <a:lnSpc>
                          <a:spcPct val="107000"/>
                        </a:lnSpc>
                        <a:spcAft>
                          <a:spcPts val="0"/>
                        </a:spcAft>
                      </a:pPr>
                      <a:r>
                        <a:rPr lang="es-ES" sz="800">
                          <a:effectLst/>
                        </a:rPr>
                        <a:t>PROGRAMA DE AYUDA UNIVERSITÄT LEIPZIG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3699230555"/>
                  </a:ext>
                </a:extLst>
              </a:tr>
              <a:tr h="347341">
                <a:tc>
                  <a:txBody>
                    <a:bodyPr/>
                    <a:lstStyle/>
                    <a:p>
                      <a:pPr>
                        <a:lnSpc>
                          <a:spcPct val="107000"/>
                        </a:lnSpc>
                        <a:spcAft>
                          <a:spcPts val="0"/>
                        </a:spcAft>
                      </a:pPr>
                      <a:r>
                        <a:rPr lang="en-US" sz="800">
                          <a:effectLst/>
                        </a:rPr>
                        <a:t>RECIPROCIDAD UDI/UNMSM-FII</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3629342334"/>
                  </a:ext>
                </a:extLst>
              </a:tr>
              <a:tr h="347341">
                <a:tc>
                  <a:txBody>
                    <a:bodyPr/>
                    <a:lstStyle/>
                    <a:p>
                      <a:pPr>
                        <a:lnSpc>
                          <a:spcPct val="107000"/>
                        </a:lnSpc>
                        <a:spcAft>
                          <a:spcPts val="0"/>
                        </a:spcAft>
                      </a:pPr>
                      <a:r>
                        <a:rPr lang="en-US" sz="800">
                          <a:effectLst/>
                        </a:rPr>
                        <a:t>RED DE MACROUNIVERSIDADES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115781954"/>
                  </a:ext>
                </a:extLst>
              </a:tr>
              <a:tr h="347341">
                <a:tc>
                  <a:txBody>
                    <a:bodyPr/>
                    <a:lstStyle/>
                    <a:p>
                      <a:pPr>
                        <a:lnSpc>
                          <a:spcPct val="107000"/>
                        </a:lnSpc>
                        <a:spcAft>
                          <a:spcPts val="0"/>
                        </a:spcAft>
                      </a:pPr>
                      <a:r>
                        <a:rPr lang="es-ES" sz="800" dirty="0">
                          <a:effectLst/>
                        </a:rPr>
                        <a:t>PROGRAMA SANMARQUINOS PARA EL PERÚ Y EL MUNDO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a:effectLst/>
                        </a:rPr>
                        <a:t>129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2882919641"/>
                  </a:ext>
                </a:extLst>
              </a:tr>
              <a:tr h="347341">
                <a:tc>
                  <a:txBody>
                    <a:bodyPr/>
                    <a:lstStyle/>
                    <a:p>
                      <a:pPr>
                        <a:lnSpc>
                          <a:spcPct val="107000"/>
                        </a:lnSpc>
                        <a:spcAft>
                          <a:spcPts val="0"/>
                        </a:spcAft>
                      </a:pPr>
                      <a:r>
                        <a:rPr lang="en-US" sz="800">
                          <a:effectLst/>
                        </a:rPr>
                        <a:t>SOKA UNIVERSITY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tc>
                  <a:txBody>
                    <a:bodyPr/>
                    <a:lstStyle/>
                    <a:p>
                      <a:pPr algn="r">
                        <a:lnSpc>
                          <a:spcPct val="107000"/>
                        </a:lnSpc>
                        <a:spcAft>
                          <a:spcPts val="0"/>
                        </a:spcAft>
                      </a:pPr>
                      <a:r>
                        <a:rPr lang="en-US" sz="800" dirty="0">
                          <a:effectLst/>
                        </a:rPr>
                        <a:t>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19" marR="50819" marT="0" marB="0" anchor="b"/>
                </a:tc>
                <a:extLst>
                  <a:ext uri="{0D108BD9-81ED-4DB2-BD59-A6C34878D82A}">
                    <a16:rowId xmlns:a16="http://schemas.microsoft.com/office/drawing/2014/main" xmlns="" val="1344313051"/>
                  </a:ext>
                </a:extLst>
              </a:tr>
            </a:tbl>
          </a:graphicData>
        </a:graphic>
      </p:graphicFrame>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5997" y="839738"/>
            <a:ext cx="2312536" cy="1388851"/>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9051" y="808400"/>
            <a:ext cx="2142021" cy="1141668"/>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7777" y="2328520"/>
            <a:ext cx="2568976" cy="1284488"/>
          </a:xfrm>
          <a:prstGeom prst="rect">
            <a:avLst/>
          </a:prstGeom>
        </p:spPr>
      </p:pic>
      <p:pic>
        <p:nvPicPr>
          <p:cNvPr id="20" name="Imagen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2927" y="2328521"/>
            <a:ext cx="3006756" cy="956218"/>
          </a:xfrm>
          <a:prstGeom prst="rect">
            <a:avLst/>
          </a:prstGeom>
        </p:spPr>
      </p:pic>
      <p:pic>
        <p:nvPicPr>
          <p:cNvPr id="21" name="Imagen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5189" y="3831663"/>
            <a:ext cx="2483344" cy="1424271"/>
          </a:xfrm>
          <a:prstGeom prst="rect">
            <a:avLst/>
          </a:prstGeom>
        </p:spPr>
      </p:pic>
      <p:pic>
        <p:nvPicPr>
          <p:cNvPr id="22" name="Imagen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6061" y="3953248"/>
            <a:ext cx="3048000" cy="1181100"/>
          </a:xfrm>
          <a:prstGeom prst="rect">
            <a:avLst/>
          </a:prstGeom>
        </p:spPr>
      </p:pic>
      <p:pic>
        <p:nvPicPr>
          <p:cNvPr id="23" name="Imagen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35290" y="5474589"/>
            <a:ext cx="1905000" cy="1076325"/>
          </a:xfrm>
          <a:prstGeom prst="rect">
            <a:avLst/>
          </a:prstGeom>
        </p:spPr>
      </p:pic>
      <p:pic>
        <p:nvPicPr>
          <p:cNvPr id="24" name="Imagen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40992" y="5185263"/>
            <a:ext cx="1104344" cy="1508457"/>
          </a:xfrm>
          <a:prstGeom prst="rect">
            <a:avLst/>
          </a:prstGeom>
        </p:spPr>
      </p:pic>
    </p:spTree>
    <p:extLst>
      <p:ext uri="{BB962C8B-B14F-4D97-AF65-F5344CB8AC3E}">
        <p14:creationId xmlns:p14="http://schemas.microsoft.com/office/powerpoint/2010/main" val="2597574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430698" y="1076831"/>
            <a:ext cx="11300460" cy="1071154"/>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623454" y="847898"/>
            <a:ext cx="10631978" cy="1785104"/>
          </a:xfrm>
          <a:prstGeom prst="rect">
            <a:avLst/>
          </a:prstGeom>
          <a:noFill/>
        </p:spPr>
        <p:txBody>
          <a:bodyPr wrap="square" rtlCol="0">
            <a:spAutoFit/>
          </a:bodyPr>
          <a:lstStyle/>
          <a:p>
            <a:endParaRPr lang="es-ES" b="1" dirty="0">
              <a:effectLst>
                <a:outerShdw blurRad="38100" dist="38100" dir="2700000" algn="tl">
                  <a:srgbClr val="000000">
                    <a:alpha val="43137"/>
                  </a:srgbClr>
                </a:outerShdw>
              </a:effectLst>
            </a:endParaRPr>
          </a:p>
          <a:p>
            <a:pPr algn="ctr"/>
            <a:r>
              <a:rPr lang="es-ES" sz="2800" b="1" dirty="0" smtClean="0">
                <a:solidFill>
                  <a:schemeClr val="bg1"/>
                </a:solidFill>
                <a:effectLst>
                  <a:outerShdw blurRad="38100" dist="38100" dir="2700000" algn="tl">
                    <a:srgbClr val="000000">
                      <a:alpha val="43137"/>
                    </a:srgbClr>
                  </a:outerShdw>
                </a:effectLst>
              </a:rPr>
              <a:t>Más de 2600 bienes culturales muebles de San Marcos son </a:t>
            </a:r>
          </a:p>
          <a:p>
            <a:pPr algn="ctr"/>
            <a:r>
              <a:rPr lang="es-ES" sz="2800" b="1" dirty="0" smtClean="0">
                <a:solidFill>
                  <a:schemeClr val="bg1"/>
                </a:solidFill>
                <a:effectLst>
                  <a:outerShdw blurRad="38100" dist="38100" dir="2700000" algn="tl">
                    <a:srgbClr val="000000">
                      <a:alpha val="43137"/>
                    </a:srgbClr>
                  </a:outerShdw>
                </a:effectLst>
              </a:rPr>
              <a:t>Patrimonio Cultural de la Nación</a:t>
            </a:r>
          </a:p>
          <a:p>
            <a:endParaRPr lang="es-ES" b="1" dirty="0">
              <a:solidFill>
                <a:schemeClr val="bg2"/>
              </a:solidFill>
              <a:effectLst>
                <a:outerShdw blurRad="38100" dist="38100" dir="2700000" algn="tl">
                  <a:srgbClr val="000000">
                    <a:alpha val="43137"/>
                  </a:srgbClr>
                </a:outerShdw>
              </a:effectLst>
            </a:endParaRPr>
          </a:p>
          <a:p>
            <a:endParaRPr lang="es-ES"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008" y="2376917"/>
            <a:ext cx="6651110" cy="3741250"/>
          </a:xfrm>
          <a:prstGeom prst="rect">
            <a:avLst/>
          </a:prstGeom>
        </p:spPr>
      </p:pic>
    </p:spTree>
    <p:extLst>
      <p:ext uri="{BB962C8B-B14F-4D97-AF65-F5344CB8AC3E}">
        <p14:creationId xmlns:p14="http://schemas.microsoft.com/office/powerpoint/2010/main" val="244421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66845"/>
            <a:ext cx="1304657" cy="591363"/>
          </a:xfrm>
          <a:prstGeom prst="rect">
            <a:avLst/>
          </a:prstGeom>
        </p:spPr>
      </p:pic>
      <p:graphicFrame>
        <p:nvGraphicFramePr>
          <p:cNvPr id="20" name="Gráfico 19"/>
          <p:cNvGraphicFramePr>
            <a:graphicFrameLocks/>
          </p:cNvGraphicFramePr>
          <p:nvPr>
            <p:extLst/>
          </p:nvPr>
        </p:nvGraphicFramePr>
        <p:xfrm>
          <a:off x="2787535" y="1"/>
          <a:ext cx="8093825" cy="6583680"/>
        </p:xfrm>
        <a:graphic>
          <a:graphicData uri="http://schemas.openxmlformats.org/drawingml/2006/chart">
            <c:chart xmlns:c="http://schemas.openxmlformats.org/drawingml/2006/chart" xmlns:r="http://schemas.openxmlformats.org/officeDocument/2006/relationships" r:id="rId7"/>
          </a:graphicData>
        </a:graphic>
      </p:graphicFrame>
      <p:sp>
        <p:nvSpPr>
          <p:cNvPr id="22" name="CuadroTexto 21"/>
          <p:cNvSpPr txBox="1"/>
          <p:nvPr/>
        </p:nvSpPr>
        <p:spPr>
          <a:xfrm>
            <a:off x="10065598" y="4664914"/>
            <a:ext cx="1653017" cy="646331"/>
          </a:xfrm>
          <a:prstGeom prst="rect">
            <a:avLst/>
          </a:prstGeom>
          <a:noFill/>
        </p:spPr>
        <p:txBody>
          <a:bodyPr wrap="none" rtlCol="0">
            <a:spAutoFit/>
          </a:bodyPr>
          <a:lstStyle/>
          <a:p>
            <a:pPr algn="ctr"/>
            <a:r>
              <a:rPr lang="es-ES" b="1" dirty="0" smtClean="0">
                <a:solidFill>
                  <a:srgbClr val="CC3300"/>
                </a:solidFill>
              </a:rPr>
              <a:t>TOTAL </a:t>
            </a:r>
          </a:p>
          <a:p>
            <a:pPr algn="ctr"/>
            <a:r>
              <a:rPr lang="es-ES" b="1" dirty="0" smtClean="0">
                <a:solidFill>
                  <a:srgbClr val="CC3300"/>
                </a:solidFill>
              </a:rPr>
              <a:t>231 EXTERNOS </a:t>
            </a:r>
            <a:endParaRPr lang="en-US" b="1" dirty="0">
              <a:solidFill>
                <a:srgbClr val="CC3300"/>
              </a:solidFill>
            </a:endParaRPr>
          </a:p>
        </p:txBody>
      </p:sp>
      <p:sp>
        <p:nvSpPr>
          <p:cNvPr id="23" name="CuadroTexto 22"/>
          <p:cNvSpPr txBox="1"/>
          <p:nvPr/>
        </p:nvSpPr>
        <p:spPr>
          <a:xfrm>
            <a:off x="1779762" y="6452261"/>
            <a:ext cx="141417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1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1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737219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0" y="0"/>
            <a:ext cx="1621766" cy="6863400"/>
            <a:chOff x="0" y="0"/>
            <a:chExt cx="1621766" cy="6863400"/>
          </a:xfrm>
        </p:grpSpPr>
        <p:grpSp>
          <p:nvGrpSpPr>
            <p:cNvPr id="13" name="Grupo 12"/>
            <p:cNvGrpSpPr/>
            <p:nvPr/>
          </p:nvGrpSpPr>
          <p:grpSpPr>
            <a:xfrm>
              <a:off x="0" y="0"/>
              <a:ext cx="1621766" cy="6863400"/>
              <a:chOff x="0" y="0"/>
              <a:chExt cx="1621766" cy="6863400"/>
            </a:xfrm>
          </p:grpSpPr>
          <p:pic>
            <p:nvPicPr>
              <p:cNvPr id="1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1766" cy="6863400"/>
              </a:xfrm>
              <a:prstGeom prst="rect">
                <a:avLst/>
              </a:prstGeom>
            </p:spPr>
          </p:pic>
          <p:pic>
            <p:nvPicPr>
              <p:cNvPr id="1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7" y="178765"/>
                <a:ext cx="1435510" cy="1693578"/>
              </a:xfrm>
              <a:prstGeom prst="rect">
                <a:avLst/>
              </a:prstGeom>
              <a:noFill/>
              <a:ln>
                <a:noFill/>
              </a:ln>
            </p:spPr>
          </p:pic>
          <p:sp>
            <p:nvSpPr>
              <p:cNvPr id="17" name="CuadroTexto 16"/>
              <p:cNvSpPr txBox="1"/>
              <p:nvPr/>
            </p:nvSpPr>
            <p:spPr>
              <a:xfrm>
                <a:off x="0" y="1850041"/>
                <a:ext cx="1621766" cy="200055"/>
              </a:xfrm>
              <a:prstGeom prst="rect">
                <a:avLst/>
              </a:prstGeom>
              <a:noFill/>
            </p:spPr>
            <p:txBody>
              <a:bodyPr wrap="square" rtlCol="0">
                <a:spAutoFit/>
              </a:bodyPr>
              <a:lstStyle/>
              <a:p>
                <a:pPr algn="ctr"/>
                <a:r>
                  <a:rPr lang="es-PE" sz="700" dirty="0" smtClean="0">
                    <a:solidFill>
                      <a:schemeClr val="bg1"/>
                    </a:solidFill>
                  </a:rPr>
                  <a:t>UNIVERSIDAD NACIONAL MAYOR DE</a:t>
                </a:r>
                <a:endParaRPr lang="es-PE" sz="700" dirty="0">
                  <a:solidFill>
                    <a:schemeClr val="bg1"/>
                  </a:solidFill>
                </a:endParaRPr>
              </a:p>
            </p:txBody>
          </p:sp>
          <p:sp>
            <p:nvSpPr>
              <p:cNvPr id="18" name="CuadroTexto 17"/>
              <p:cNvSpPr txBox="1"/>
              <p:nvPr/>
            </p:nvSpPr>
            <p:spPr>
              <a:xfrm>
                <a:off x="0" y="1950068"/>
                <a:ext cx="1621766" cy="338554"/>
              </a:xfrm>
              <a:prstGeom prst="rect">
                <a:avLst/>
              </a:prstGeom>
              <a:noFill/>
            </p:spPr>
            <p:txBody>
              <a:bodyPr wrap="square" rtlCol="0">
                <a:spAutoFit/>
              </a:bodyPr>
              <a:lstStyle/>
              <a:p>
                <a:pPr algn="ctr"/>
                <a:r>
                  <a:rPr lang="es-PE" sz="1600" dirty="0" smtClean="0">
                    <a:solidFill>
                      <a:schemeClr val="bg1"/>
                    </a:solidFill>
                  </a:rPr>
                  <a:t>SAN MARCOS</a:t>
                </a:r>
                <a:endParaRPr lang="es-PE" sz="1600" dirty="0">
                  <a:solidFill>
                    <a:schemeClr val="bg1"/>
                  </a:solidFill>
                </a:endParaRPr>
              </a:p>
            </p:txBody>
          </p:sp>
          <p:sp>
            <p:nvSpPr>
              <p:cNvPr id="19" name="CuadroTexto 18"/>
              <p:cNvSpPr txBox="1"/>
              <p:nvPr/>
            </p:nvSpPr>
            <p:spPr>
              <a:xfrm>
                <a:off x="0" y="2201007"/>
                <a:ext cx="1621766" cy="307777"/>
              </a:xfrm>
              <a:prstGeom prst="rect">
                <a:avLst/>
              </a:prstGeom>
              <a:noFill/>
            </p:spPr>
            <p:txBody>
              <a:bodyPr wrap="square" rtlCol="0">
                <a:spAutoFit/>
              </a:bodyPr>
              <a:lstStyle/>
              <a:p>
                <a:pPr algn="ctr"/>
                <a:r>
                  <a:rPr lang="es-PE" sz="700" dirty="0" smtClean="0">
                    <a:solidFill>
                      <a:schemeClr val="bg1"/>
                    </a:solidFill>
                  </a:rPr>
                  <a:t>Universidad del Perú, DECANA DE AMÉRICA</a:t>
                </a:r>
                <a:endParaRPr lang="es-PE" sz="700" dirty="0">
                  <a:solidFill>
                    <a:schemeClr val="bg1"/>
                  </a:solidFill>
                </a:endParaRPr>
              </a:p>
            </p:txBody>
          </p:sp>
        </p:gr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61646"/>
            <a:stretch/>
          </p:blipFill>
          <p:spPr>
            <a:xfrm>
              <a:off x="558" y="6133388"/>
              <a:ext cx="1621208" cy="637746"/>
            </a:xfrm>
            <a:prstGeom prst="rect">
              <a:avLst/>
            </a:prstGeom>
          </p:spPr>
        </p:pic>
      </p:grpSp>
      <p:pic>
        <p:nvPicPr>
          <p:cNvPr id="3" name="Imagen 2"/>
          <p:cNvPicPr>
            <a:picLocks noChangeAspect="1"/>
          </p:cNvPicPr>
          <p:nvPr/>
        </p:nvPicPr>
        <p:blipFill>
          <a:blip r:embed="rId6"/>
          <a:stretch>
            <a:fillRect/>
          </a:stretch>
        </p:blipFill>
        <p:spPr>
          <a:xfrm>
            <a:off x="158554" y="5666845"/>
            <a:ext cx="1304657" cy="591363"/>
          </a:xfrm>
          <a:prstGeom prst="rect">
            <a:avLst/>
          </a:prstGeom>
        </p:spPr>
      </p:pic>
      <p:graphicFrame>
        <p:nvGraphicFramePr>
          <p:cNvPr id="21" name="Gráfico 20"/>
          <p:cNvGraphicFramePr>
            <a:graphicFrameLocks/>
          </p:cNvGraphicFramePr>
          <p:nvPr>
            <p:extLst/>
          </p:nvPr>
        </p:nvGraphicFramePr>
        <p:xfrm>
          <a:off x="2057400" y="178765"/>
          <a:ext cx="8900160" cy="6679235"/>
        </p:xfrm>
        <a:graphic>
          <a:graphicData uri="http://schemas.openxmlformats.org/drawingml/2006/chart">
            <c:chart xmlns:c="http://schemas.openxmlformats.org/drawingml/2006/chart" xmlns:r="http://schemas.openxmlformats.org/officeDocument/2006/relationships" r:id="rId7"/>
          </a:graphicData>
        </a:graphic>
      </p:graphicFrame>
      <p:sp>
        <p:nvSpPr>
          <p:cNvPr id="22" name="CuadroTexto 21"/>
          <p:cNvSpPr txBox="1"/>
          <p:nvPr/>
        </p:nvSpPr>
        <p:spPr>
          <a:xfrm>
            <a:off x="10065598" y="4664914"/>
            <a:ext cx="1653017" cy="646331"/>
          </a:xfrm>
          <a:prstGeom prst="rect">
            <a:avLst/>
          </a:prstGeom>
          <a:noFill/>
        </p:spPr>
        <p:txBody>
          <a:bodyPr wrap="none" rtlCol="0">
            <a:spAutoFit/>
          </a:bodyPr>
          <a:lstStyle/>
          <a:p>
            <a:pPr algn="ctr"/>
            <a:r>
              <a:rPr lang="es-ES" b="1" dirty="0" smtClean="0">
                <a:solidFill>
                  <a:srgbClr val="CC3300"/>
                </a:solidFill>
              </a:rPr>
              <a:t>TOTAL </a:t>
            </a:r>
          </a:p>
          <a:p>
            <a:pPr algn="ctr"/>
            <a:r>
              <a:rPr lang="es-ES" b="1" dirty="0" smtClean="0">
                <a:solidFill>
                  <a:srgbClr val="CC3300"/>
                </a:solidFill>
              </a:rPr>
              <a:t>231 EXTERNOS </a:t>
            </a:r>
            <a:endParaRPr lang="en-US" b="1" dirty="0">
              <a:solidFill>
                <a:srgbClr val="CC3300"/>
              </a:solidFill>
            </a:endParaRPr>
          </a:p>
        </p:txBody>
      </p:sp>
      <p:sp>
        <p:nvSpPr>
          <p:cNvPr id="24" name="CuadroTexto 23"/>
          <p:cNvSpPr txBox="1"/>
          <p:nvPr/>
        </p:nvSpPr>
        <p:spPr>
          <a:xfrm>
            <a:off x="1779762" y="6452261"/>
            <a:ext cx="141417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100" b="0" i="1" u="none" strike="noStrike" kern="1200" cap="none" spc="0" normalizeH="0" baseline="0" noProof="0" dirty="0" smtClean="0">
                <a:ln>
                  <a:noFill/>
                </a:ln>
                <a:solidFill>
                  <a:srgbClr val="000000"/>
                </a:solidFill>
                <a:effectLst/>
                <a:uLnTx/>
                <a:uFillTx/>
                <a:latin typeface="Gill Sans MT" panose="020B0502020104020203"/>
                <a:ea typeface="+mn-ea"/>
                <a:cs typeface="+mn-cs"/>
              </a:rPr>
              <a:t>* Estadística de OGCRI</a:t>
            </a:r>
            <a:endParaRPr kumimoji="0" lang="es-PE" sz="11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108471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526939" y="230585"/>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745435" y="252568"/>
            <a:ext cx="4606342" cy="894935"/>
          </a:xfrm>
        </p:spPr>
        <p:txBody>
          <a:bodyPr>
            <a:normAutofit fontScale="90000"/>
          </a:bodyPr>
          <a:lstStyle/>
          <a:p>
            <a:r>
              <a:rPr lang="es-PE" b="1" dirty="0" smtClean="0">
                <a:solidFill>
                  <a:schemeClr val="bg1"/>
                </a:solidFill>
                <a:latin typeface="+mn-lt"/>
              </a:rPr>
              <a:t>INFRAESTRUCTURA</a:t>
            </a:r>
            <a:endParaRPr lang="es-PE" b="1" dirty="0">
              <a:solidFill>
                <a:schemeClr val="bg1"/>
              </a:solidFill>
              <a:latin typeface="+mn-lt"/>
            </a:endParaRPr>
          </a:p>
        </p:txBody>
      </p:sp>
      <p:graphicFrame>
        <p:nvGraphicFramePr>
          <p:cNvPr id="9" name="Tabla 8"/>
          <p:cNvGraphicFramePr>
            <a:graphicFrameLocks noGrp="1"/>
          </p:cNvGraphicFramePr>
          <p:nvPr>
            <p:extLst/>
          </p:nvPr>
        </p:nvGraphicFramePr>
        <p:xfrm>
          <a:off x="1640541" y="1506072"/>
          <a:ext cx="9211235" cy="4612340"/>
        </p:xfrm>
        <a:graphic>
          <a:graphicData uri="http://schemas.openxmlformats.org/drawingml/2006/table">
            <a:tbl>
              <a:tblPr>
                <a:tableStyleId>{5C22544A-7EE6-4342-B048-85BDC9FD1C3A}</a:tableStyleId>
              </a:tblPr>
              <a:tblGrid>
                <a:gridCol w="5929071">
                  <a:extLst>
                    <a:ext uri="{9D8B030D-6E8A-4147-A177-3AD203B41FA5}">
                      <a16:colId xmlns:a16="http://schemas.microsoft.com/office/drawing/2014/main" xmlns="" val="20000"/>
                    </a:ext>
                  </a:extLst>
                </a:gridCol>
                <a:gridCol w="1094054">
                  <a:extLst>
                    <a:ext uri="{9D8B030D-6E8A-4147-A177-3AD203B41FA5}">
                      <a16:colId xmlns:a16="http://schemas.microsoft.com/office/drawing/2014/main" xmlns="" val="20001"/>
                    </a:ext>
                  </a:extLst>
                </a:gridCol>
                <a:gridCol w="2188110">
                  <a:extLst>
                    <a:ext uri="{9D8B030D-6E8A-4147-A177-3AD203B41FA5}">
                      <a16:colId xmlns:a16="http://schemas.microsoft.com/office/drawing/2014/main" xmlns="" val="20002"/>
                    </a:ext>
                  </a:extLst>
                </a:gridCol>
              </a:tblGrid>
              <a:tr h="329453">
                <a:tc gridSpan="3">
                  <a:txBody>
                    <a:bodyPr/>
                    <a:lstStyle/>
                    <a:p>
                      <a:pPr algn="ctr" fontAlgn="b"/>
                      <a:r>
                        <a:rPr lang="es-PE" sz="1400" u="none" strike="noStrike">
                          <a:effectLst/>
                        </a:rPr>
                        <a:t>PROYECTOS DE INVERSIÓN SEGUNDO SEMESTRE 2019</a:t>
                      </a:r>
                      <a:endParaRPr lang="es-PE" sz="14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0"/>
                  </a:ext>
                </a:extLst>
              </a:tr>
              <a:tr h="329453">
                <a:tc gridSpan="3">
                  <a:txBody>
                    <a:bodyPr/>
                    <a:lstStyle/>
                    <a:p>
                      <a:pPr algn="ctr" fontAlgn="b"/>
                      <a:r>
                        <a:rPr lang="es-PE" sz="1400" u="none" strike="noStrike">
                          <a:effectLst/>
                        </a:rPr>
                        <a:t>FUENTE:09 RECURSOS DIRECTAMENTE RECAUDADOS</a:t>
                      </a:r>
                      <a:endParaRPr lang="es-PE" sz="14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1"/>
                  </a:ext>
                </a:extLst>
              </a:tr>
              <a:tr h="658905">
                <a:tc>
                  <a:txBody>
                    <a:bodyPr/>
                    <a:lstStyle/>
                    <a:p>
                      <a:pPr algn="ctr" fontAlgn="ctr"/>
                      <a:r>
                        <a:rPr lang="es-PE" sz="1400" u="none" strike="noStrike">
                          <a:effectLst/>
                        </a:rPr>
                        <a:t>PROYECTO</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400" u="none" strike="noStrike">
                          <a:effectLst/>
                        </a:rPr>
                        <a:t>PIM</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400" u="none" strike="noStrike">
                          <a:effectLst/>
                        </a:rPr>
                        <a:t>%AVANCE  DE EJECUCIÓN</a:t>
                      </a:r>
                      <a:endParaRPr lang="es-PE"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2"/>
                  </a:ext>
                </a:extLst>
              </a:tr>
              <a:tr h="329453">
                <a:tc>
                  <a:txBody>
                    <a:bodyPr/>
                    <a:lstStyle/>
                    <a:p>
                      <a:pPr algn="l" fontAlgn="b"/>
                      <a:endParaRPr lang="es-PE"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PE"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P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3"/>
                  </a:ext>
                </a:extLst>
              </a:tr>
              <a:tr h="329453">
                <a:tc>
                  <a:txBody>
                    <a:bodyPr/>
                    <a:lstStyle/>
                    <a:p>
                      <a:pPr algn="l" fontAlgn="ctr"/>
                      <a:r>
                        <a:rPr lang="es-PE" sz="1400" u="none" strike="noStrike">
                          <a:effectLst/>
                        </a:rPr>
                        <a:t>2001621 ESTUDIOS DE PREINVERSIÓN</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400" u="none" strike="noStrike">
                          <a:effectLst/>
                        </a:rPr>
                        <a:t>359,250.00</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400" u="none" strike="noStrike">
                          <a:effectLst/>
                        </a:rPr>
                        <a:t>81%</a:t>
                      </a:r>
                      <a:endParaRPr lang="es-PE"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4"/>
                  </a:ext>
                </a:extLst>
              </a:tr>
              <a:tr h="988359">
                <a:tc>
                  <a:txBody>
                    <a:bodyPr/>
                    <a:lstStyle/>
                    <a:p>
                      <a:pPr algn="l" fontAlgn="ctr"/>
                      <a:r>
                        <a:rPr lang="es-PE" sz="1400" u="none" strike="noStrike">
                          <a:effectLst/>
                        </a:rPr>
                        <a:t>2135337 AMPLIACION Y MEJORAMIENTO DE LOS SERVICIOS ACADÉMICOS Y ADMINISTRATIVOS DE LA EAP DE PSICOLOGÍA-FACULTAD DE PSICOLOGÍA </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400" u="none" strike="noStrike">
                          <a:effectLst/>
                        </a:rPr>
                        <a:t>57,000.00</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400" u="none" strike="noStrike">
                          <a:effectLst/>
                        </a:rPr>
                        <a:t>100%</a:t>
                      </a:r>
                      <a:endParaRPr lang="es-PE"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5"/>
                  </a:ext>
                </a:extLst>
              </a:tr>
              <a:tr h="658905">
                <a:tc>
                  <a:txBody>
                    <a:bodyPr/>
                    <a:lstStyle/>
                    <a:p>
                      <a:pPr algn="l" fontAlgn="ctr"/>
                      <a:r>
                        <a:rPr lang="es-PE" sz="1400" u="none" strike="noStrike">
                          <a:effectLst/>
                        </a:rPr>
                        <a:t>2251256 MEJORAMIENTO DE LOS SERVICIOS ACADÉMICOS DE LA BIBLIOTECA DE LA FACULTAD DE CIENCIAS SOCIALES DE LA UNMSM</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400" u="none" strike="noStrike">
                          <a:effectLst/>
                        </a:rPr>
                        <a:t>22,176.99</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400" u="none" strike="noStrike">
                          <a:effectLst/>
                        </a:rPr>
                        <a:t>100%</a:t>
                      </a:r>
                      <a:endParaRPr lang="es-PE"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6"/>
                  </a:ext>
                </a:extLst>
              </a:tr>
              <a:tr h="988359">
                <a:tc>
                  <a:txBody>
                    <a:bodyPr/>
                    <a:lstStyle/>
                    <a:p>
                      <a:pPr algn="l" fontAlgn="ctr"/>
                      <a:r>
                        <a:rPr lang="es-PE" sz="1400" u="none" strike="noStrike">
                          <a:effectLst/>
                        </a:rPr>
                        <a:t>2308570 MEJORAMIENTO DEL SERVICIO DE TRANSITABILIDAD PEATONAL Y VEHICULAR DE LA UNIVERSIDAD NACIONAL MAYOR DE SAN MARCOS, CIUDAD UNIVERSITARIA</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400" u="none" strike="noStrike">
                          <a:effectLst/>
                        </a:rPr>
                        <a:t>68,550.00</a:t>
                      </a:r>
                      <a:endParaRPr lang="es-P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400" u="none" strike="noStrike" dirty="0">
                          <a:effectLst/>
                        </a:rPr>
                        <a:t>91%</a:t>
                      </a:r>
                      <a:endParaRPr lang="es-P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154962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82"/>
            <a:ext cx="12192000" cy="6858000"/>
          </a:xfrm>
          <a:prstGeom prst="rect">
            <a:avLst/>
          </a:prstGeom>
        </p:spPr>
      </p:pic>
      <p:sp>
        <p:nvSpPr>
          <p:cNvPr id="13" name="Google Shape;69;p18"/>
          <p:cNvSpPr txBox="1"/>
          <p:nvPr/>
        </p:nvSpPr>
        <p:spPr>
          <a:xfrm>
            <a:off x="520770" y="243300"/>
            <a:ext cx="11300460" cy="1238203"/>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838492" y="243655"/>
            <a:ext cx="4606342" cy="1021147"/>
          </a:xfrm>
        </p:spPr>
        <p:txBody>
          <a:bodyPr>
            <a:normAutofit fontScale="90000"/>
          </a:bodyPr>
          <a:lstStyle/>
          <a:p>
            <a:r>
              <a:rPr lang="es-PE" b="1" dirty="0" smtClean="0">
                <a:solidFill>
                  <a:schemeClr val="bg1"/>
                </a:solidFill>
                <a:latin typeface="+mn-lt"/>
              </a:rPr>
              <a:t>INFRAESTRUCTURA</a:t>
            </a:r>
            <a:endParaRPr lang="es-PE" b="1" dirty="0">
              <a:solidFill>
                <a:schemeClr val="bg1"/>
              </a:solidFill>
              <a:latin typeface="+mn-lt"/>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14" y="2469074"/>
            <a:ext cx="5006608" cy="309510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922" y="1702798"/>
            <a:ext cx="6118082" cy="4627662"/>
          </a:xfrm>
          <a:prstGeom prst="rect">
            <a:avLst/>
          </a:prstGeom>
        </p:spPr>
      </p:pic>
    </p:spTree>
    <p:extLst>
      <p:ext uri="{BB962C8B-B14F-4D97-AF65-F5344CB8AC3E}">
        <p14:creationId xmlns:p14="http://schemas.microsoft.com/office/powerpoint/2010/main" val="27542420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781396" y="596234"/>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1 Título"/>
          <p:cNvSpPr txBox="1">
            <a:spLocks/>
          </p:cNvSpPr>
          <p:nvPr/>
        </p:nvSpPr>
        <p:spPr>
          <a:xfrm>
            <a:off x="1071543" y="723208"/>
            <a:ext cx="4946872" cy="66297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PE" sz="4400" b="1" dirty="0" smtClean="0">
                <a:solidFill>
                  <a:schemeClr val="bg1"/>
                </a:solidFill>
                <a:latin typeface="+mn-lt"/>
              </a:rPr>
              <a:t>INFRAESTRUCTURA</a:t>
            </a:r>
            <a:endParaRPr lang="es-PE" sz="4400" b="1" dirty="0">
              <a:solidFill>
                <a:schemeClr val="bg1"/>
              </a:solidFill>
              <a:latin typeface="+mn-lt"/>
            </a:endParaRPr>
          </a:p>
        </p:txBody>
      </p:sp>
      <p:graphicFrame>
        <p:nvGraphicFramePr>
          <p:cNvPr id="3" name="Tabla 2"/>
          <p:cNvGraphicFramePr>
            <a:graphicFrameLocks noGrp="1"/>
          </p:cNvGraphicFramePr>
          <p:nvPr>
            <p:extLst/>
          </p:nvPr>
        </p:nvGraphicFramePr>
        <p:xfrm>
          <a:off x="2514602" y="1761566"/>
          <a:ext cx="7368987" cy="4478789"/>
        </p:xfrm>
        <a:graphic>
          <a:graphicData uri="http://schemas.openxmlformats.org/drawingml/2006/table">
            <a:tbl>
              <a:tblPr>
                <a:tableStyleId>{5C22544A-7EE6-4342-B048-85BDC9FD1C3A}</a:tableStyleId>
              </a:tblPr>
              <a:tblGrid>
                <a:gridCol w="4827492">
                  <a:extLst>
                    <a:ext uri="{9D8B030D-6E8A-4147-A177-3AD203B41FA5}">
                      <a16:colId xmlns:a16="http://schemas.microsoft.com/office/drawing/2014/main" xmlns="" val="20000"/>
                    </a:ext>
                  </a:extLst>
                </a:gridCol>
                <a:gridCol w="1183341">
                  <a:extLst>
                    <a:ext uri="{9D8B030D-6E8A-4147-A177-3AD203B41FA5}">
                      <a16:colId xmlns:a16="http://schemas.microsoft.com/office/drawing/2014/main" xmlns="" val="20001"/>
                    </a:ext>
                  </a:extLst>
                </a:gridCol>
                <a:gridCol w="1358154">
                  <a:extLst>
                    <a:ext uri="{9D8B030D-6E8A-4147-A177-3AD203B41FA5}">
                      <a16:colId xmlns:a16="http://schemas.microsoft.com/office/drawing/2014/main" xmlns="" val="20002"/>
                    </a:ext>
                  </a:extLst>
                </a:gridCol>
              </a:tblGrid>
              <a:tr h="233344">
                <a:tc gridSpan="3">
                  <a:txBody>
                    <a:bodyPr/>
                    <a:lstStyle/>
                    <a:p>
                      <a:pPr algn="ctr" fontAlgn="b"/>
                      <a:r>
                        <a:rPr lang="es-PE" sz="1100" u="none" strike="noStrike" dirty="0">
                          <a:effectLst/>
                        </a:rPr>
                        <a:t>PROYECTOS DE INVERSIÓN SEGUNDO SEMESTRE 2019</a:t>
                      </a:r>
                      <a:endParaRPr lang="es-PE"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0"/>
                  </a:ext>
                </a:extLst>
              </a:tr>
              <a:tr h="233344">
                <a:tc gridSpan="3">
                  <a:txBody>
                    <a:bodyPr/>
                    <a:lstStyle/>
                    <a:p>
                      <a:pPr algn="ctr" fontAlgn="ctr"/>
                      <a:r>
                        <a:rPr lang="es-PE" sz="1050" u="none" strike="noStrike">
                          <a:effectLst/>
                        </a:rPr>
                        <a:t>FUENTE: 00 RECURSOS ORDINARIOS</a:t>
                      </a:r>
                      <a:endParaRPr lang="es-PE" sz="105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1"/>
                  </a:ext>
                </a:extLst>
              </a:tr>
              <a:tr h="161008">
                <a:tc>
                  <a:txBody>
                    <a:bodyPr/>
                    <a:lstStyle/>
                    <a:p>
                      <a:pPr algn="ctr" fontAlgn="ctr"/>
                      <a:r>
                        <a:rPr lang="es-PE" sz="1000" u="none" strike="noStrike">
                          <a:effectLst/>
                        </a:rPr>
                        <a:t>PROYECTO</a:t>
                      </a:r>
                      <a:endParaRPr lang="es-PE" sz="1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PE" sz="800" u="none" strike="noStrike">
                          <a:effectLst/>
                        </a:rPr>
                        <a:t>PIM</a:t>
                      </a:r>
                      <a:endParaRPr lang="es-PE" sz="800" b="1" i="0" u="none" strike="noStrike">
                        <a:solidFill>
                          <a:srgbClr val="000000"/>
                        </a:solidFill>
                        <a:effectLst/>
                        <a:latin typeface="SansSerif"/>
                      </a:endParaRPr>
                    </a:p>
                  </a:txBody>
                  <a:tcPr marL="9525" marR="9525" marT="9525" marB="0" anchor="ctr"/>
                </a:tc>
                <a:tc>
                  <a:txBody>
                    <a:bodyPr/>
                    <a:lstStyle/>
                    <a:p>
                      <a:pPr algn="ctr" fontAlgn="ctr"/>
                      <a:r>
                        <a:rPr lang="es-PE" sz="800" u="none" strike="noStrike" dirty="0">
                          <a:effectLst/>
                        </a:rPr>
                        <a:t>% AVANCE DE EJECUCIÓN</a:t>
                      </a:r>
                      <a:endParaRPr lang="es-PE" sz="800" b="1" i="0" u="none" strike="noStrike" dirty="0">
                        <a:solidFill>
                          <a:srgbClr val="000000"/>
                        </a:solidFill>
                        <a:effectLst/>
                        <a:latin typeface="SansSerif"/>
                      </a:endParaRPr>
                    </a:p>
                  </a:txBody>
                  <a:tcPr marL="9525" marR="9525" marT="9525" marB="0" anchor="ctr"/>
                </a:tc>
                <a:extLst>
                  <a:ext uri="{0D108BD9-81ED-4DB2-BD59-A6C34878D82A}">
                    <a16:rowId xmlns:a16="http://schemas.microsoft.com/office/drawing/2014/main" xmlns="" val="10002"/>
                  </a:ext>
                </a:extLst>
              </a:tr>
              <a:tr h="875040">
                <a:tc>
                  <a:txBody>
                    <a:bodyPr/>
                    <a:lstStyle/>
                    <a:p>
                      <a:pPr algn="l" fontAlgn="ctr"/>
                      <a:r>
                        <a:rPr lang="es-PE" sz="1050" u="none" strike="noStrike">
                          <a:effectLst/>
                        </a:rPr>
                        <a:t>2160034 MEJORAMIENTO DE LOS SERVICIOS DE LABORATORIOS DE LAS EAP DE FARMACIA Y BIOQUÍMICA, CIENCIAS DE LOS ALIMENTOS Y T</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050" u="none" strike="noStrike">
                          <a:effectLst/>
                        </a:rPr>
                        <a:t>248,997.00</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050" u="none" strike="noStrike" dirty="0">
                          <a:effectLst/>
                        </a:rPr>
                        <a:t>100%</a:t>
                      </a:r>
                      <a:endParaRPr lang="es-PE" sz="105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3"/>
                  </a:ext>
                </a:extLst>
              </a:tr>
              <a:tr h="700032">
                <a:tc>
                  <a:txBody>
                    <a:bodyPr/>
                    <a:lstStyle/>
                    <a:p>
                      <a:pPr algn="l" fontAlgn="ctr"/>
                      <a:r>
                        <a:rPr lang="es-PE" sz="1050" u="none" strike="noStrike">
                          <a:effectLst/>
                        </a:rPr>
                        <a:t>2172290 MEJORAMIENTO DEL SERVICIO ACADÉMICO DE LAS ÁREAS DE LABORATORIO EAP QUÍMICA E INGENIERÍA QUÍMICA </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050" u="none" strike="noStrike">
                          <a:effectLst/>
                        </a:rPr>
                        <a:t>2,867,966.55</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050" u="none" strike="noStrike" dirty="0">
                          <a:effectLst/>
                        </a:rPr>
                        <a:t>100%</a:t>
                      </a:r>
                      <a:endParaRPr lang="es-PE" sz="105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4"/>
                  </a:ext>
                </a:extLst>
              </a:tr>
              <a:tr h="700032">
                <a:tc>
                  <a:txBody>
                    <a:bodyPr/>
                    <a:lstStyle/>
                    <a:p>
                      <a:pPr algn="l" fontAlgn="ctr"/>
                      <a:r>
                        <a:rPr lang="es-PE" sz="1050" u="none" strike="noStrike" dirty="0">
                          <a:effectLst/>
                        </a:rPr>
                        <a:t>2216949 MEJORAMIENTO DEL SERVICIO DE LABORATORIOS EN LA FACULTAD DE INGENIERIA ELECTRONICA Y ELECTRICA</a:t>
                      </a:r>
                      <a:endParaRPr lang="es-PE"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PE" sz="1050" u="none" strike="noStrike">
                          <a:effectLst/>
                        </a:rPr>
                        <a:t>842,500.00</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050" u="none" strike="noStrike">
                          <a:effectLst/>
                        </a:rPr>
                        <a:t>100%</a:t>
                      </a:r>
                      <a:endParaRPr lang="es-PE" sz="105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5"/>
                  </a:ext>
                </a:extLst>
              </a:tr>
              <a:tr h="700032">
                <a:tc>
                  <a:txBody>
                    <a:bodyPr/>
                    <a:lstStyle/>
                    <a:p>
                      <a:pPr algn="l" fontAlgn="ctr"/>
                      <a:r>
                        <a:rPr lang="es-PE" sz="1050" u="none" strike="noStrike">
                          <a:effectLst/>
                        </a:rPr>
                        <a:t>2308570 MEJORAMIENTO DEL SERVICIO DE TRANSITABILIDAD PEATONAL Y VEHICULAR DE LA UNIVERSIDAD NACIONAL</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050" u="none" strike="noStrike">
                          <a:effectLst/>
                        </a:rPr>
                        <a:t>46,000.00</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050" u="none" strike="noStrike">
                          <a:effectLst/>
                        </a:rPr>
                        <a:t>100%</a:t>
                      </a:r>
                      <a:endParaRPr lang="es-PE" sz="105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6"/>
                  </a:ext>
                </a:extLst>
              </a:tr>
              <a:tr h="875040">
                <a:tc>
                  <a:txBody>
                    <a:bodyPr/>
                    <a:lstStyle/>
                    <a:p>
                      <a:pPr algn="l" fontAlgn="ctr"/>
                      <a:r>
                        <a:rPr lang="es-PE" sz="1050" u="none" strike="noStrike">
                          <a:effectLst/>
                        </a:rPr>
                        <a:t>2322095 MEJORAMIENTO DE LOS SERVICIOS INFORMÁTICOS DEL CENTRO DE MANUFACTURA AVANZADA DE LA FACULTAD DE INGENIERÍA INDUSTRIAL</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PE" sz="1050" u="none" strike="noStrike">
                          <a:effectLst/>
                        </a:rPr>
                        <a:t>2,838,532.88</a:t>
                      </a:r>
                      <a:endParaRPr lang="es-PE" sz="105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PE" sz="1050" u="none" strike="noStrike" dirty="0">
                          <a:effectLst/>
                        </a:rPr>
                        <a:t>100%</a:t>
                      </a:r>
                      <a:endParaRPr lang="es-PE" sz="105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874242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Google Shape;69;p18"/>
          <p:cNvSpPr txBox="1"/>
          <p:nvPr/>
        </p:nvSpPr>
        <p:spPr>
          <a:xfrm>
            <a:off x="206797" y="126034"/>
            <a:ext cx="5632300" cy="728107"/>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1 Título"/>
          <p:cNvSpPr txBox="1">
            <a:spLocks/>
          </p:cNvSpPr>
          <p:nvPr/>
        </p:nvSpPr>
        <p:spPr>
          <a:xfrm>
            <a:off x="549511" y="158601"/>
            <a:ext cx="4946872" cy="66297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PE" sz="4400" b="1" dirty="0" smtClean="0">
                <a:solidFill>
                  <a:schemeClr val="bg1"/>
                </a:solidFill>
                <a:latin typeface="+mn-lt"/>
              </a:rPr>
              <a:t>INFRAESTRUCTURA</a:t>
            </a:r>
            <a:endParaRPr lang="es-PE" sz="4400" b="1" dirty="0">
              <a:solidFill>
                <a:schemeClr val="bg1"/>
              </a:solidFill>
              <a:latin typeface="+mn-lt"/>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274" y="1076510"/>
            <a:ext cx="7162014" cy="5374171"/>
          </a:xfrm>
          <a:prstGeom prst="rect">
            <a:avLst/>
          </a:prstGeom>
        </p:spPr>
      </p:pic>
    </p:spTree>
    <p:extLst>
      <p:ext uri="{BB962C8B-B14F-4D97-AF65-F5344CB8AC3E}">
        <p14:creationId xmlns:p14="http://schemas.microsoft.com/office/powerpoint/2010/main" val="27203989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288512" y="455181"/>
            <a:ext cx="3182797" cy="130425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88512" y="701109"/>
            <a:ext cx="3207025" cy="812401"/>
          </a:xfrm>
        </p:spPr>
        <p:txBody>
          <a:bodyPr>
            <a:normAutofit fontScale="90000"/>
          </a:bodyPr>
          <a:lstStyle/>
          <a:p>
            <a:r>
              <a:rPr lang="es-PE" sz="4300" b="1" dirty="0">
                <a:solidFill>
                  <a:schemeClr val="bg1"/>
                </a:solidFill>
                <a:latin typeface="+mn-lt"/>
                <a:ea typeface="Source Sans Pro"/>
                <a:cs typeface="Source Sans Pro"/>
                <a:sym typeface="Source Sans Pro"/>
              </a:rPr>
              <a:t>RECURSOS </a:t>
            </a:r>
            <a:r>
              <a:rPr lang="es-PE" sz="4300" b="1" dirty="0" smtClean="0">
                <a:solidFill>
                  <a:schemeClr val="bg1"/>
                </a:solidFill>
                <a:latin typeface="+mn-lt"/>
                <a:ea typeface="Source Sans Pro"/>
                <a:cs typeface="Source Sans Pro"/>
                <a:sym typeface="Source Sans Pro"/>
              </a:rPr>
              <a:t/>
            </a:r>
            <a:br>
              <a:rPr lang="es-PE" sz="4300" b="1" dirty="0" smtClean="0">
                <a:solidFill>
                  <a:schemeClr val="bg1"/>
                </a:solidFill>
                <a:latin typeface="+mn-lt"/>
                <a:ea typeface="Source Sans Pro"/>
                <a:cs typeface="Source Sans Pro"/>
                <a:sym typeface="Source Sans Pro"/>
              </a:rPr>
            </a:br>
            <a:r>
              <a:rPr lang="es-PE" sz="4300" b="1" dirty="0" smtClean="0">
                <a:solidFill>
                  <a:schemeClr val="bg1"/>
                </a:solidFill>
                <a:latin typeface="+mn-lt"/>
                <a:ea typeface="Source Sans Pro"/>
                <a:cs typeface="Source Sans Pro"/>
                <a:sym typeface="Source Sans Pro"/>
              </a:rPr>
              <a:t>ADICIONALES</a:t>
            </a:r>
            <a:endParaRPr lang="es-PE" b="1" dirty="0">
              <a:solidFill>
                <a:schemeClr val="bg1"/>
              </a:solidFill>
              <a:latin typeface="+mn-lt"/>
            </a:endParaRPr>
          </a:p>
        </p:txBody>
      </p:sp>
      <p:sp>
        <p:nvSpPr>
          <p:cNvPr id="6" name="Marcador de contenido 5"/>
          <p:cNvSpPr>
            <a:spLocks noGrp="1"/>
          </p:cNvSpPr>
          <p:nvPr>
            <p:ph idx="1"/>
          </p:nvPr>
        </p:nvSpPr>
        <p:spPr>
          <a:xfrm>
            <a:off x="838200" y="2460546"/>
            <a:ext cx="10515600" cy="2665693"/>
          </a:xfrm>
        </p:spPr>
        <p:txBody>
          <a:bodyPr/>
          <a:lstStyle/>
          <a:p>
            <a:pPr marL="0" indent="0" algn="ctr">
              <a:buNone/>
            </a:pPr>
            <a:r>
              <a:rPr lang="es-PE" dirty="0" smtClean="0"/>
              <a:t>Resultado de las metas </a:t>
            </a:r>
            <a:r>
              <a:rPr lang="es-PE" dirty="0"/>
              <a:t>a cumplir por la Universidad Nacional Mayor de San Marcos por acuerdo con el Ministerio de Educación mediante el  Convenio N° 017-2019-MINEDU, suscrito el 01 de febrero de 2019, con el objetivo de la asignación de recursos económicos adicionales para el financiamiento de actividades presentadas en el Plan de Uso de Recursos, cuyos beneficiarios son las facultades de la Universidad.</a:t>
            </a:r>
          </a:p>
          <a:p>
            <a:pPr marL="0" indent="0">
              <a:buNone/>
            </a:pPr>
            <a:endParaRPr lang="es-PE" dirty="0"/>
          </a:p>
        </p:txBody>
      </p:sp>
    </p:spTree>
    <p:extLst>
      <p:ext uri="{BB962C8B-B14F-4D97-AF65-F5344CB8AC3E}">
        <p14:creationId xmlns:p14="http://schemas.microsoft.com/office/powerpoint/2010/main" val="36944396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97516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709793" y="770011"/>
            <a:ext cx="6785113" cy="1325563"/>
          </a:xfrm>
        </p:spPr>
        <p:txBody>
          <a:bodyPr>
            <a:normAutofit/>
          </a:bodyPr>
          <a:lstStyle/>
          <a:p>
            <a:r>
              <a:rPr lang="es-PE" sz="4800" b="1" dirty="0">
                <a:solidFill>
                  <a:schemeClr val="bg1"/>
                </a:solidFill>
                <a:latin typeface="Calibri" panose="020F0502020204030204" pitchFamily="34" charset="0"/>
                <a:ea typeface="Source Sans Pro"/>
                <a:cs typeface="Calibri" panose="020F0502020204030204" pitchFamily="34" charset="0"/>
                <a:sym typeface="Source Sans Pro"/>
              </a:rPr>
              <a:t>RECURSOS  </a:t>
            </a:r>
            <a:r>
              <a:rPr lang="es-PE" sz="4800" b="1" dirty="0" smtClean="0">
                <a:solidFill>
                  <a:schemeClr val="bg1"/>
                </a:solidFill>
                <a:latin typeface="Calibri" panose="020F0502020204030204" pitchFamily="34" charset="0"/>
                <a:ea typeface="Source Sans Pro"/>
                <a:cs typeface="Calibri" panose="020F0502020204030204" pitchFamily="34" charset="0"/>
                <a:sym typeface="Source Sans Pro"/>
              </a:rPr>
              <a:t>ADICIONALES</a:t>
            </a:r>
            <a:endParaRPr lang="es-PE" sz="4800" b="1" dirty="0">
              <a:solidFill>
                <a:schemeClr val="bg1"/>
              </a:solidFill>
              <a:latin typeface="Calibri" panose="020F0502020204030204" pitchFamily="34" charset="0"/>
              <a:cs typeface="Calibri" panose="020F0502020204030204" pitchFamily="34" charset="0"/>
            </a:endParaRPr>
          </a:p>
        </p:txBody>
      </p:sp>
      <p:sp>
        <p:nvSpPr>
          <p:cNvPr id="6" name="Marcador de contenido 5"/>
          <p:cNvSpPr>
            <a:spLocks noGrp="1"/>
          </p:cNvSpPr>
          <p:nvPr>
            <p:ph idx="1"/>
          </p:nvPr>
        </p:nvSpPr>
        <p:spPr>
          <a:xfrm>
            <a:off x="838200" y="2095573"/>
            <a:ext cx="10515600" cy="4081389"/>
          </a:xfrm>
        </p:spPr>
        <p:txBody>
          <a:bodyPr>
            <a:normAutofit fontScale="25000" lnSpcReduction="20000"/>
          </a:bodyPr>
          <a:lstStyle/>
          <a:p>
            <a:pPr marL="0" indent="0">
              <a:buNone/>
            </a:pPr>
            <a:r>
              <a:rPr lang="es-PE" sz="4800" b="1" dirty="0"/>
              <a:t>Meta </a:t>
            </a:r>
            <a:r>
              <a:rPr lang="es-PE" sz="4800" b="1" dirty="0" smtClean="0"/>
              <a:t>1</a:t>
            </a:r>
          </a:p>
          <a:p>
            <a:pPr marL="0" indent="0">
              <a:buNone/>
            </a:pPr>
            <a:r>
              <a:rPr lang="es-PE" sz="4800" dirty="0" smtClean="0"/>
              <a:t>REGISTRO </a:t>
            </a:r>
            <a:r>
              <a:rPr lang="es-PE" sz="4800" dirty="0"/>
              <a:t>DE INFORMACIÓN VINCULADA A LOS EXÁMENES DE ADMISIÓN, SUS CARACTERÍSTICAS, PROCEDIMIENTOS Y AFINES</a:t>
            </a:r>
            <a:r>
              <a:rPr lang="es-PE" sz="4800" dirty="0" smtClean="0"/>
              <a:t>.</a:t>
            </a:r>
            <a:r>
              <a:rPr lang="es-PE" sz="4800" dirty="0"/>
              <a:t> </a:t>
            </a:r>
          </a:p>
          <a:p>
            <a:pPr marL="0" indent="0">
              <a:buNone/>
            </a:pPr>
            <a:r>
              <a:rPr lang="es-PE" sz="4800" dirty="0"/>
              <a:t>Fecha de cumplimiento: 30-05-2019</a:t>
            </a:r>
          </a:p>
          <a:p>
            <a:pPr marL="0" indent="0">
              <a:buNone/>
            </a:pPr>
            <a:r>
              <a:rPr lang="es-PE" sz="4800" dirty="0"/>
              <a:t>Responsable: </a:t>
            </a:r>
            <a:r>
              <a:rPr lang="es-PE" sz="4800" dirty="0" err="1"/>
              <a:t>Milder</a:t>
            </a:r>
            <a:r>
              <a:rPr lang="es-PE" sz="4800" dirty="0"/>
              <a:t> Ayón Sarmiento</a:t>
            </a:r>
          </a:p>
          <a:p>
            <a:pPr marL="0" indent="0">
              <a:buNone/>
            </a:pPr>
            <a:r>
              <a:rPr lang="es-PE" sz="4800" dirty="0"/>
              <a:t>Oficina: Oficina Central de Admisión</a:t>
            </a:r>
          </a:p>
          <a:p>
            <a:pPr marL="0" indent="0">
              <a:buNone/>
            </a:pPr>
            <a:r>
              <a:rPr lang="es-PE" sz="4800" dirty="0"/>
              <a:t>Resultado: Meta cumplida.</a:t>
            </a:r>
          </a:p>
          <a:p>
            <a:pPr marL="0" indent="0">
              <a:buNone/>
            </a:pPr>
            <a:endParaRPr lang="es-PE" sz="4800" dirty="0"/>
          </a:p>
          <a:p>
            <a:pPr marL="0" indent="0">
              <a:buNone/>
            </a:pPr>
            <a:r>
              <a:rPr lang="es-PE" sz="4800" b="1" dirty="0"/>
              <a:t>Meta </a:t>
            </a:r>
            <a:r>
              <a:rPr lang="es-PE" sz="4800" b="1" dirty="0" smtClean="0"/>
              <a:t>4</a:t>
            </a:r>
          </a:p>
          <a:p>
            <a:pPr marL="0" indent="0">
              <a:buNone/>
            </a:pPr>
            <a:r>
              <a:rPr lang="es-PE" sz="4800" dirty="0" smtClean="0"/>
              <a:t>SEGUIMIENTO </a:t>
            </a:r>
            <a:r>
              <a:rPr lang="es-PE" sz="4800" dirty="0"/>
              <a:t>DE LA IMPLEMENTACIÓN DEL DOCUMENTO NORMATIVO INTERNO PARA PREVENIR E INTERVENIR EL HOSTIGAMIENTO SEXUAL EN LA COMUNIDAD UNIVERSITARIA</a:t>
            </a:r>
            <a:r>
              <a:rPr lang="es-PE" sz="4800" dirty="0" smtClean="0"/>
              <a:t>.</a:t>
            </a:r>
            <a:endParaRPr lang="es-PE" sz="4800" dirty="0"/>
          </a:p>
          <a:p>
            <a:pPr marL="0" indent="0">
              <a:buNone/>
            </a:pPr>
            <a:r>
              <a:rPr lang="es-PE" sz="4800" dirty="0"/>
              <a:t>La Meta cambió a: “ADECUACIÓN DEL DOCUMENTO NORMATIVO INTERNO PARA PREVENIR E INTERVENIR EL HOSTIGAMIENTO SEXUAL EN LA COMUNIDAD UNIVERSITARIA A LA NORMATIVA VIGENTE</a:t>
            </a:r>
            <a:r>
              <a:rPr lang="es-PE" sz="4800" dirty="0" smtClean="0"/>
              <a:t>”.</a:t>
            </a:r>
            <a:endParaRPr lang="es-PE" sz="4800" dirty="0"/>
          </a:p>
          <a:p>
            <a:pPr marL="0" indent="0">
              <a:buNone/>
            </a:pPr>
            <a:r>
              <a:rPr lang="es-PE" sz="4800" dirty="0"/>
              <a:t>Fecha de cumplimiento: 31-10-2019</a:t>
            </a:r>
          </a:p>
          <a:p>
            <a:pPr marL="0" indent="0">
              <a:buNone/>
            </a:pPr>
            <a:r>
              <a:rPr lang="es-PE" sz="4800" dirty="0"/>
              <a:t>Modificación de fecha de cumplimiento:</a:t>
            </a:r>
          </a:p>
          <a:p>
            <a:pPr marL="0" indent="0">
              <a:buNone/>
            </a:pPr>
            <a:r>
              <a:rPr lang="es-PE" sz="4800" dirty="0"/>
              <a:t>Fecha de cumplimiento de Versión preliminar: 26-11-2019</a:t>
            </a:r>
          </a:p>
          <a:p>
            <a:pPr marL="0" indent="0">
              <a:buNone/>
            </a:pPr>
            <a:r>
              <a:rPr lang="es-PE" sz="4800" dirty="0"/>
              <a:t>Fecha de cumplimiento de Versión final: 20-12-2019</a:t>
            </a:r>
          </a:p>
          <a:p>
            <a:pPr marL="0" indent="0">
              <a:buNone/>
            </a:pPr>
            <a:r>
              <a:rPr lang="es-PE" sz="4800" dirty="0"/>
              <a:t>Responsable: Mark López Chumbe</a:t>
            </a:r>
          </a:p>
          <a:p>
            <a:pPr marL="0" indent="0">
              <a:buNone/>
            </a:pPr>
            <a:r>
              <a:rPr lang="es-PE" sz="4800" dirty="0"/>
              <a:t>Oficina: Vicerrectorado Académico de Pregrado</a:t>
            </a:r>
          </a:p>
          <a:p>
            <a:pPr marL="0" indent="0">
              <a:buNone/>
            </a:pPr>
            <a:r>
              <a:rPr lang="es-PE" sz="4800" dirty="0"/>
              <a:t>Resultado: Meta cumplida.</a:t>
            </a:r>
          </a:p>
          <a:p>
            <a:pPr marL="0" indent="0">
              <a:buNone/>
            </a:pPr>
            <a:endParaRPr lang="es-PE" dirty="0"/>
          </a:p>
        </p:txBody>
      </p:sp>
    </p:spTree>
    <p:extLst>
      <p:ext uri="{BB962C8B-B14F-4D97-AF65-F5344CB8AC3E}">
        <p14:creationId xmlns:p14="http://schemas.microsoft.com/office/powerpoint/2010/main" val="35334706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97516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709793" y="770011"/>
            <a:ext cx="6785113" cy="1325563"/>
          </a:xfrm>
        </p:spPr>
        <p:txBody>
          <a:bodyPr>
            <a:normAutofit/>
          </a:bodyPr>
          <a:lstStyle/>
          <a:p>
            <a:r>
              <a:rPr lang="es-PE" sz="4800" b="1" dirty="0">
                <a:solidFill>
                  <a:schemeClr val="bg1"/>
                </a:solidFill>
                <a:latin typeface="Calibri" panose="020F0502020204030204" pitchFamily="34" charset="0"/>
                <a:ea typeface="Source Sans Pro"/>
                <a:cs typeface="Calibri" panose="020F0502020204030204" pitchFamily="34" charset="0"/>
                <a:sym typeface="Source Sans Pro"/>
              </a:rPr>
              <a:t>RECURSOS  </a:t>
            </a:r>
            <a:r>
              <a:rPr lang="es-PE" sz="4800" b="1" dirty="0" smtClean="0">
                <a:solidFill>
                  <a:schemeClr val="bg1"/>
                </a:solidFill>
                <a:latin typeface="Calibri" panose="020F0502020204030204" pitchFamily="34" charset="0"/>
                <a:ea typeface="Source Sans Pro"/>
                <a:cs typeface="Calibri" panose="020F0502020204030204" pitchFamily="34" charset="0"/>
                <a:sym typeface="Source Sans Pro"/>
              </a:rPr>
              <a:t>ADICIONALES</a:t>
            </a:r>
            <a:endParaRPr lang="es-PE" sz="4800" b="1" dirty="0">
              <a:solidFill>
                <a:schemeClr val="bg1"/>
              </a:solidFill>
              <a:latin typeface="Calibri" panose="020F0502020204030204" pitchFamily="34" charset="0"/>
              <a:cs typeface="Calibri" panose="020F0502020204030204" pitchFamily="34" charset="0"/>
            </a:endParaRPr>
          </a:p>
        </p:txBody>
      </p:sp>
      <p:sp>
        <p:nvSpPr>
          <p:cNvPr id="6" name="Marcador de contenido 5"/>
          <p:cNvSpPr>
            <a:spLocks noGrp="1"/>
          </p:cNvSpPr>
          <p:nvPr>
            <p:ph idx="1"/>
          </p:nvPr>
        </p:nvSpPr>
        <p:spPr>
          <a:xfrm>
            <a:off x="838200" y="2095573"/>
            <a:ext cx="10515600" cy="4081389"/>
          </a:xfrm>
        </p:spPr>
        <p:txBody>
          <a:bodyPr>
            <a:normAutofit fontScale="25000" lnSpcReduction="20000"/>
          </a:bodyPr>
          <a:lstStyle/>
          <a:p>
            <a:pPr marL="0" indent="0">
              <a:buNone/>
            </a:pPr>
            <a:r>
              <a:rPr lang="es-PE" sz="4400" b="1" dirty="0"/>
              <a:t>Meta </a:t>
            </a:r>
            <a:r>
              <a:rPr lang="es-PE" sz="4400" b="1" dirty="0" smtClean="0"/>
              <a:t>7</a:t>
            </a:r>
          </a:p>
          <a:p>
            <a:pPr marL="0" indent="0">
              <a:buNone/>
            </a:pPr>
            <a:r>
              <a:rPr lang="es-PE" sz="4400" dirty="0" smtClean="0"/>
              <a:t>IDENTIFICACIÓN </a:t>
            </a:r>
            <a:r>
              <a:rPr lang="es-PE" sz="4400" dirty="0"/>
              <a:t>DE LA PROCEDENCIA ÉTNICA Y/O CULTURAL DE LOS ESTUDIANTES UNIVERSITARIOS DE PREGRADO  </a:t>
            </a:r>
          </a:p>
          <a:p>
            <a:pPr marL="0" indent="0">
              <a:buNone/>
            </a:pPr>
            <a:r>
              <a:rPr lang="es-PE" sz="4400" dirty="0"/>
              <a:t>Fecha de cumplimiento de Primera Fase: 30-04-2019</a:t>
            </a:r>
          </a:p>
          <a:p>
            <a:pPr marL="0" indent="0">
              <a:buNone/>
            </a:pPr>
            <a:r>
              <a:rPr lang="es-PE" sz="4400" dirty="0"/>
              <a:t>Fecha de cumplimiento de Segunda Fase: 29-11-2019</a:t>
            </a:r>
          </a:p>
          <a:p>
            <a:pPr marL="0" indent="0">
              <a:buNone/>
            </a:pPr>
            <a:r>
              <a:rPr lang="es-PE" sz="4400" dirty="0"/>
              <a:t>Ampliación de fecha de cumplimiento de Segunda Fase: 19-12-2019</a:t>
            </a:r>
          </a:p>
          <a:p>
            <a:pPr marL="0" indent="0">
              <a:buNone/>
            </a:pPr>
            <a:r>
              <a:rPr lang="es-PE" sz="4400" dirty="0"/>
              <a:t>Responsable: Pedro Sánchez Cortez</a:t>
            </a:r>
          </a:p>
          <a:p>
            <a:pPr marL="0" indent="0">
              <a:buNone/>
            </a:pPr>
            <a:r>
              <a:rPr lang="es-PE" sz="4400" dirty="0"/>
              <a:t>Oficina: Vicerrectorado Académico de Pregrado</a:t>
            </a:r>
          </a:p>
          <a:p>
            <a:pPr marL="0" indent="0">
              <a:buNone/>
            </a:pPr>
            <a:r>
              <a:rPr lang="es-PE" sz="4400" dirty="0"/>
              <a:t>Resultado: Meta cumplida (al 18.12.2019: 22,459 alumnos encuestados de 27,776 alumnos matriculados del 2019-II).</a:t>
            </a:r>
          </a:p>
          <a:p>
            <a:pPr marL="0" indent="0">
              <a:buNone/>
            </a:pPr>
            <a:endParaRPr lang="es-PE" sz="4400" dirty="0"/>
          </a:p>
          <a:p>
            <a:pPr marL="0" indent="0">
              <a:buNone/>
            </a:pPr>
            <a:r>
              <a:rPr lang="es-PE" sz="4400" b="1" dirty="0"/>
              <a:t>Meta </a:t>
            </a:r>
            <a:r>
              <a:rPr lang="es-PE" sz="4400" b="1" dirty="0" smtClean="0"/>
              <a:t>8</a:t>
            </a:r>
          </a:p>
          <a:p>
            <a:pPr marL="0" indent="0">
              <a:buNone/>
            </a:pPr>
            <a:r>
              <a:rPr lang="es-PE" sz="4400" dirty="0" smtClean="0"/>
              <a:t>ELABORACIÓN</a:t>
            </a:r>
            <a:r>
              <a:rPr lang="es-PE" sz="4400" dirty="0"/>
              <a:t>, APROBACIÓN Y DIFUSIÓN DE UN DOCUMENTO INTERNO PARA LA PROMOCIÓN, FORTALECIMIENTO Y ATENCIÓN DE LA SALUD MENTAL ENTRE LOS MIEMBROS DE LA COMUNIDAD </a:t>
            </a:r>
            <a:r>
              <a:rPr lang="es-PE" sz="4400" dirty="0" smtClean="0"/>
              <a:t>UNIVERSITARIA</a:t>
            </a:r>
            <a:endParaRPr lang="es-PE" sz="4400" dirty="0"/>
          </a:p>
          <a:p>
            <a:pPr marL="0" indent="0">
              <a:buNone/>
            </a:pPr>
            <a:r>
              <a:rPr lang="es-PE" sz="4400" dirty="0"/>
              <a:t>Fecha de cumplimiento de Versión preliminar: 29-08-2019</a:t>
            </a:r>
          </a:p>
          <a:p>
            <a:pPr marL="0" indent="0">
              <a:buNone/>
            </a:pPr>
            <a:r>
              <a:rPr lang="es-PE" sz="4400" dirty="0"/>
              <a:t>Fecha de cumplimiento de Versión aprobada: 29-11-2019</a:t>
            </a:r>
          </a:p>
          <a:p>
            <a:pPr marL="0" indent="0">
              <a:buNone/>
            </a:pPr>
            <a:r>
              <a:rPr lang="es-PE" sz="4400" dirty="0"/>
              <a:t>Responsable: Rubén Velarde Flores</a:t>
            </a:r>
          </a:p>
          <a:p>
            <a:pPr marL="0" indent="0">
              <a:buNone/>
            </a:pPr>
            <a:r>
              <a:rPr lang="es-PE" sz="4400" dirty="0"/>
              <a:t>Oficina: Vicerrectorado Académico de Pregrado</a:t>
            </a:r>
          </a:p>
          <a:p>
            <a:pPr marL="0" indent="0">
              <a:buNone/>
            </a:pPr>
            <a:r>
              <a:rPr lang="es-PE" sz="4400" dirty="0"/>
              <a:t>Resultado: Meta cumplida.</a:t>
            </a:r>
          </a:p>
          <a:p>
            <a:pPr marL="0" indent="0">
              <a:buNone/>
            </a:pPr>
            <a:endParaRPr lang="es-PE" dirty="0"/>
          </a:p>
        </p:txBody>
      </p:sp>
    </p:spTree>
    <p:extLst>
      <p:ext uri="{BB962C8B-B14F-4D97-AF65-F5344CB8AC3E}">
        <p14:creationId xmlns:p14="http://schemas.microsoft.com/office/powerpoint/2010/main" val="35753669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97516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709793" y="770011"/>
            <a:ext cx="6785113" cy="1325563"/>
          </a:xfrm>
        </p:spPr>
        <p:txBody>
          <a:bodyPr>
            <a:normAutofit/>
          </a:bodyPr>
          <a:lstStyle/>
          <a:p>
            <a:r>
              <a:rPr lang="es-PE" sz="4800" b="1" dirty="0">
                <a:solidFill>
                  <a:schemeClr val="bg1"/>
                </a:solidFill>
                <a:latin typeface="Calibri" panose="020F0502020204030204" pitchFamily="34" charset="0"/>
                <a:ea typeface="Source Sans Pro"/>
                <a:cs typeface="Calibri" panose="020F0502020204030204" pitchFamily="34" charset="0"/>
                <a:sym typeface="Source Sans Pro"/>
              </a:rPr>
              <a:t>RECURSOS  </a:t>
            </a:r>
            <a:r>
              <a:rPr lang="es-PE" sz="4800" b="1" dirty="0" smtClean="0">
                <a:solidFill>
                  <a:schemeClr val="bg1"/>
                </a:solidFill>
                <a:latin typeface="Calibri" panose="020F0502020204030204" pitchFamily="34" charset="0"/>
                <a:ea typeface="Source Sans Pro"/>
                <a:cs typeface="Calibri" panose="020F0502020204030204" pitchFamily="34" charset="0"/>
                <a:sym typeface="Source Sans Pro"/>
              </a:rPr>
              <a:t>ADICIONALES</a:t>
            </a:r>
            <a:endParaRPr lang="es-PE" sz="4800" b="1" dirty="0">
              <a:solidFill>
                <a:schemeClr val="bg1"/>
              </a:solidFill>
              <a:latin typeface="Calibri" panose="020F0502020204030204" pitchFamily="34" charset="0"/>
              <a:cs typeface="Calibri" panose="020F0502020204030204" pitchFamily="34" charset="0"/>
            </a:endParaRPr>
          </a:p>
        </p:txBody>
      </p:sp>
      <p:sp>
        <p:nvSpPr>
          <p:cNvPr id="6" name="Marcador de contenido 5"/>
          <p:cNvSpPr>
            <a:spLocks noGrp="1"/>
          </p:cNvSpPr>
          <p:nvPr>
            <p:ph idx="1"/>
          </p:nvPr>
        </p:nvSpPr>
        <p:spPr>
          <a:xfrm>
            <a:off x="838200" y="2095573"/>
            <a:ext cx="10515600" cy="4081389"/>
          </a:xfrm>
        </p:spPr>
        <p:txBody>
          <a:bodyPr>
            <a:normAutofit fontScale="55000" lnSpcReduction="20000"/>
          </a:bodyPr>
          <a:lstStyle/>
          <a:p>
            <a:pPr marL="0" indent="0">
              <a:buNone/>
            </a:pPr>
            <a:r>
              <a:rPr lang="es-PE" b="1" dirty="0"/>
              <a:t>Meta </a:t>
            </a:r>
            <a:r>
              <a:rPr lang="es-PE" b="1" dirty="0" smtClean="0"/>
              <a:t>10</a:t>
            </a:r>
          </a:p>
          <a:p>
            <a:pPr marL="0" indent="0">
              <a:buNone/>
            </a:pPr>
            <a:r>
              <a:rPr lang="es-PE" dirty="0" smtClean="0"/>
              <a:t>REGISTRO </a:t>
            </a:r>
            <a:r>
              <a:rPr lang="es-PE" dirty="0"/>
              <a:t>DE PROYECCIONES ASOCIADAS A ACTIVIDADES, PROGRAMA PRESUPUESTAL E INVERSIONES (MENSUAL).</a:t>
            </a:r>
          </a:p>
          <a:p>
            <a:pPr marL="0" indent="0">
              <a:buNone/>
            </a:pPr>
            <a:r>
              <a:rPr lang="es-PE" dirty="0" smtClean="0"/>
              <a:t>Fecha </a:t>
            </a:r>
            <a:r>
              <a:rPr lang="es-PE" dirty="0"/>
              <a:t>de cumplimiento: 31-12-2019</a:t>
            </a:r>
          </a:p>
          <a:p>
            <a:pPr marL="0" indent="0">
              <a:buNone/>
            </a:pPr>
            <a:r>
              <a:rPr lang="es-PE" dirty="0"/>
              <a:t>Responsable: Carmen Gallegos </a:t>
            </a:r>
            <a:r>
              <a:rPr lang="es-PE" dirty="0" err="1"/>
              <a:t>Yalán</a:t>
            </a:r>
            <a:endParaRPr lang="es-PE" dirty="0"/>
          </a:p>
          <a:p>
            <a:pPr marL="0" indent="0">
              <a:buNone/>
            </a:pPr>
            <a:r>
              <a:rPr lang="es-PE" dirty="0"/>
              <a:t>Oficina: Oficina General de Economía</a:t>
            </a:r>
          </a:p>
          <a:p>
            <a:pPr marL="0" indent="0">
              <a:buNone/>
            </a:pPr>
            <a:r>
              <a:rPr lang="es-PE" dirty="0"/>
              <a:t>Resultado: Meta evaluada mensualmente por MINEDU (desde marzo a diciembre).</a:t>
            </a:r>
          </a:p>
          <a:p>
            <a:pPr marL="0" indent="0">
              <a:buNone/>
            </a:pPr>
            <a:r>
              <a:rPr lang="es-PE" dirty="0"/>
              <a:t>  </a:t>
            </a:r>
          </a:p>
          <a:p>
            <a:pPr marL="0" indent="0">
              <a:buNone/>
            </a:pPr>
            <a:r>
              <a:rPr lang="es-PE" b="1" dirty="0"/>
              <a:t>Meta </a:t>
            </a:r>
            <a:r>
              <a:rPr lang="es-PE" b="1" dirty="0" smtClean="0"/>
              <a:t>11</a:t>
            </a:r>
          </a:p>
          <a:p>
            <a:pPr marL="0" indent="0">
              <a:buNone/>
            </a:pPr>
            <a:r>
              <a:rPr lang="es-PE" dirty="0" smtClean="0"/>
              <a:t>CUMPLIMIENTO </a:t>
            </a:r>
            <a:r>
              <a:rPr lang="es-PE" dirty="0"/>
              <a:t>DEL PORCENTAJE DE EJECUCIÓN PRESUPUESTAL.</a:t>
            </a:r>
          </a:p>
          <a:p>
            <a:pPr marL="0" indent="0">
              <a:buNone/>
            </a:pPr>
            <a:r>
              <a:rPr lang="es-PE" dirty="0"/>
              <a:t> </a:t>
            </a:r>
            <a:r>
              <a:rPr lang="es-PE" dirty="0" smtClean="0"/>
              <a:t>Fecha </a:t>
            </a:r>
            <a:r>
              <a:rPr lang="es-PE" dirty="0"/>
              <a:t>de cumplimiento: 31-12-2019</a:t>
            </a:r>
          </a:p>
          <a:p>
            <a:pPr marL="0" indent="0">
              <a:buNone/>
            </a:pPr>
            <a:r>
              <a:rPr lang="es-PE" dirty="0"/>
              <a:t>Responsable: Pedro Verano </a:t>
            </a:r>
            <a:r>
              <a:rPr lang="es-PE" dirty="0" err="1"/>
              <a:t>Colp</a:t>
            </a:r>
            <a:endParaRPr lang="es-PE" dirty="0"/>
          </a:p>
          <a:p>
            <a:pPr marL="0" indent="0">
              <a:buNone/>
            </a:pPr>
            <a:r>
              <a:rPr lang="es-PE" dirty="0"/>
              <a:t>Oficina: Oficina General de Planificación</a:t>
            </a:r>
          </a:p>
          <a:p>
            <a:pPr marL="0" indent="0">
              <a:buNone/>
            </a:pPr>
            <a:r>
              <a:rPr lang="es-PE" dirty="0"/>
              <a:t>Resultado: Meta al 94.7% de ejecución presupuestal del 95% esperado.</a:t>
            </a:r>
          </a:p>
        </p:txBody>
      </p:sp>
    </p:spTree>
    <p:extLst>
      <p:ext uri="{BB962C8B-B14F-4D97-AF65-F5344CB8AC3E}">
        <p14:creationId xmlns:p14="http://schemas.microsoft.com/office/powerpoint/2010/main" val="4276337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Google Shape;69;p18"/>
          <p:cNvSpPr txBox="1"/>
          <p:nvPr/>
        </p:nvSpPr>
        <p:spPr>
          <a:xfrm>
            <a:off x="456824" y="289759"/>
            <a:ext cx="11300460" cy="1545907"/>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814646" y="266007"/>
            <a:ext cx="11097491" cy="1569660"/>
          </a:xfrm>
          <a:prstGeom prst="rect">
            <a:avLst/>
          </a:prstGeom>
          <a:noFill/>
        </p:spPr>
        <p:txBody>
          <a:bodyPr wrap="square" rtlCol="0">
            <a:spAutoFit/>
          </a:bodyPr>
          <a:lstStyle/>
          <a:p>
            <a:endParaRPr lang="es-ES" sz="3200" dirty="0"/>
          </a:p>
          <a:p>
            <a:r>
              <a:rPr lang="es-ES" sz="3200" b="1" dirty="0" smtClean="0">
                <a:solidFill>
                  <a:schemeClr val="bg1"/>
                </a:solidFill>
              </a:rPr>
              <a:t>San Marcos inaugura primera farmacia universitaria del país gracias a una alianza con el MINSA</a:t>
            </a:r>
            <a:endParaRPr lang="es-ES" sz="3200" b="1" dirty="0">
              <a:solidFill>
                <a:schemeClr val="bg1"/>
              </a:solidFill>
            </a:endParaRPr>
          </a:p>
        </p:txBody>
      </p:sp>
      <p:sp>
        <p:nvSpPr>
          <p:cNvPr id="7" name="CuadroTexto 6"/>
          <p:cNvSpPr txBox="1"/>
          <p:nvPr/>
        </p:nvSpPr>
        <p:spPr>
          <a:xfrm>
            <a:off x="814646" y="1938070"/>
            <a:ext cx="10906300" cy="2215991"/>
          </a:xfrm>
          <a:prstGeom prst="rect">
            <a:avLst/>
          </a:prstGeom>
          <a:noFill/>
        </p:spPr>
        <p:txBody>
          <a:bodyPr wrap="square" rtlCol="0">
            <a:spAutoFit/>
          </a:bodyPr>
          <a:lstStyle/>
          <a:p>
            <a:pPr algn="just"/>
            <a:r>
              <a:rPr lang="es-ES" sz="2400" dirty="0"/>
              <a:t>La Dirección General de Medicamentos, Insumos y Drogas </a:t>
            </a:r>
            <a:r>
              <a:rPr lang="es-ES" sz="2400" dirty="0" smtClean="0"/>
              <a:t>(</a:t>
            </a:r>
            <a:r>
              <a:rPr lang="es-ES" sz="2400" dirty="0" err="1" smtClean="0"/>
              <a:t>Digemid</a:t>
            </a:r>
            <a:r>
              <a:rPr lang="es-ES" sz="2400" dirty="0" smtClean="0"/>
              <a:t>) </a:t>
            </a:r>
            <a:r>
              <a:rPr lang="es-ES" sz="2400" dirty="0"/>
              <a:t>del Ministerio de Salud (</a:t>
            </a:r>
            <a:r>
              <a:rPr lang="es-ES" sz="2400" dirty="0" err="1"/>
              <a:t>Minsa</a:t>
            </a:r>
            <a:r>
              <a:rPr lang="es-ES" sz="2400" dirty="0"/>
              <a:t>) y la Universidad Nacional Mayor de San Marcos (UNMSM) inauguraron </a:t>
            </a:r>
            <a:r>
              <a:rPr lang="es-ES" sz="2400" dirty="0" smtClean="0"/>
              <a:t>la </a:t>
            </a:r>
            <a:r>
              <a:rPr lang="es-ES" sz="2400" dirty="0"/>
              <a:t>primera farmacia universitaria del país, que </a:t>
            </a:r>
            <a:r>
              <a:rPr lang="es-ES" sz="2400" dirty="0" smtClean="0"/>
              <a:t>beneficiará a cerca </a:t>
            </a:r>
            <a:r>
              <a:rPr lang="es-ES" sz="2400" dirty="0"/>
              <a:t>de 45 000 sanmarquinos y a los vecinos de la zona con medicamentos genéricos esenciales a bajo costo.</a:t>
            </a:r>
            <a:endParaRPr lang="es-ES" sz="2400" b="1" dirty="0"/>
          </a:p>
          <a:p>
            <a:endParaRPr lang="es-ES"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491" y="3836264"/>
            <a:ext cx="4033442" cy="2688961"/>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796" y="3836264"/>
            <a:ext cx="4056611" cy="2704407"/>
          </a:xfrm>
          <a:prstGeom prst="rect">
            <a:avLst/>
          </a:prstGeom>
        </p:spPr>
      </p:pic>
    </p:spTree>
    <p:extLst>
      <p:ext uri="{BB962C8B-B14F-4D97-AF65-F5344CB8AC3E}">
        <p14:creationId xmlns:p14="http://schemas.microsoft.com/office/powerpoint/2010/main" val="11159565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97516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1 Título"/>
          <p:cNvSpPr>
            <a:spLocks noGrp="1"/>
          </p:cNvSpPr>
          <p:nvPr>
            <p:ph type="title"/>
          </p:nvPr>
        </p:nvSpPr>
        <p:spPr>
          <a:xfrm>
            <a:off x="2988514" y="770844"/>
            <a:ext cx="5940287" cy="1325563"/>
          </a:xfrm>
        </p:spPr>
        <p:txBody>
          <a:bodyPr/>
          <a:lstStyle/>
          <a:p>
            <a:r>
              <a:rPr lang="es-PE" sz="4300" b="1" dirty="0">
                <a:solidFill>
                  <a:schemeClr val="bg1"/>
                </a:solidFill>
                <a:latin typeface="+mn-lt"/>
                <a:ea typeface="Source Sans Pro"/>
                <a:cs typeface="Source Sans Pro"/>
                <a:sym typeface="Source Sans Pro"/>
              </a:rPr>
              <a:t>RECURSOS </a:t>
            </a:r>
            <a:r>
              <a:rPr lang="es-PE" sz="4300" b="1" dirty="0" smtClean="0">
                <a:solidFill>
                  <a:schemeClr val="bg1"/>
                </a:solidFill>
                <a:latin typeface="+mn-lt"/>
                <a:ea typeface="Source Sans Pro"/>
                <a:cs typeface="Source Sans Pro"/>
                <a:sym typeface="Source Sans Pro"/>
              </a:rPr>
              <a:t>ADICIONALES</a:t>
            </a:r>
            <a:endParaRPr lang="es-PE" b="1" dirty="0">
              <a:solidFill>
                <a:schemeClr val="bg1"/>
              </a:solidFill>
              <a:latin typeface="+mn-lt"/>
            </a:endParaRPr>
          </a:p>
        </p:txBody>
      </p:sp>
      <p:sp>
        <p:nvSpPr>
          <p:cNvPr id="3" name="2 Marcador de contenido"/>
          <p:cNvSpPr>
            <a:spLocks noGrp="1"/>
          </p:cNvSpPr>
          <p:nvPr>
            <p:ph idx="1"/>
          </p:nvPr>
        </p:nvSpPr>
        <p:spPr>
          <a:xfrm>
            <a:off x="987286" y="2057401"/>
            <a:ext cx="10515600" cy="3965712"/>
          </a:xfrm>
        </p:spPr>
        <p:txBody>
          <a:bodyPr>
            <a:normAutofit fontScale="92500" lnSpcReduction="10000"/>
          </a:bodyPr>
          <a:lstStyle/>
          <a:p>
            <a:pPr marL="0" lvl="0" indent="0" algn="ctr">
              <a:spcBef>
                <a:spcPts val="0"/>
              </a:spcBef>
              <a:buNone/>
            </a:pPr>
            <a:r>
              <a:rPr lang="es-PE" sz="3000" b="1" dirty="0" smtClean="0">
                <a:latin typeface="Calibri" panose="020F0502020204030204" pitchFamily="34" charset="0"/>
                <a:ea typeface="Arial"/>
                <a:cs typeface="Calibri" panose="020F0502020204030204" pitchFamily="34" charset="0"/>
                <a:sym typeface="Arial"/>
              </a:rPr>
              <a:t>RESUMEN</a:t>
            </a:r>
            <a:endParaRPr lang="es-PE" sz="3000" b="1" dirty="0">
              <a:latin typeface="Calibri" panose="020F0502020204030204" pitchFamily="34" charset="0"/>
              <a:cs typeface="Calibri" panose="020F0502020204030204" pitchFamily="34" charset="0"/>
            </a:endParaRPr>
          </a:p>
          <a:p>
            <a:pPr marL="0" lvl="0" indent="0" algn="just">
              <a:spcBef>
                <a:spcPts val="0"/>
              </a:spcBef>
              <a:buNone/>
            </a:pPr>
            <a:endParaRPr lang="es-PE" sz="3000" dirty="0">
              <a:ea typeface="Arial"/>
              <a:cs typeface="Arial"/>
              <a:sym typeface="Arial"/>
            </a:endParaRPr>
          </a:p>
          <a:p>
            <a:pPr marL="0" lvl="0" indent="0" algn="just">
              <a:spcBef>
                <a:spcPts val="0"/>
              </a:spcBef>
              <a:buNone/>
            </a:pPr>
            <a:r>
              <a:rPr lang="es-PE" sz="3000" dirty="0">
                <a:ea typeface="Arial"/>
                <a:cs typeface="Arial"/>
                <a:sym typeface="Arial"/>
              </a:rPr>
              <a:t>GASTOS CORRIENTES:</a:t>
            </a:r>
            <a:endParaRPr lang="es-PE" sz="3000" dirty="0"/>
          </a:p>
          <a:p>
            <a:pPr marL="0" lvl="0" indent="0" algn="just">
              <a:spcBef>
                <a:spcPts val="0"/>
              </a:spcBef>
              <a:buNone/>
            </a:pPr>
            <a:endParaRPr lang="es-PE" sz="3000" dirty="0" smtClean="0">
              <a:ea typeface="Arial"/>
              <a:cs typeface="Arial"/>
              <a:sym typeface="Arial"/>
            </a:endParaRPr>
          </a:p>
          <a:p>
            <a:pPr marL="0" lvl="0" indent="0" algn="just">
              <a:spcBef>
                <a:spcPts val="0"/>
              </a:spcBef>
              <a:buNone/>
            </a:pPr>
            <a:r>
              <a:rPr lang="es-PE" sz="3000" dirty="0" smtClean="0">
                <a:ea typeface="Arial"/>
                <a:cs typeface="Arial"/>
                <a:sym typeface="Arial"/>
              </a:rPr>
              <a:t>Bienes </a:t>
            </a:r>
            <a:r>
              <a:rPr lang="es-PE" sz="3000" dirty="0">
                <a:ea typeface="Arial"/>
                <a:cs typeface="Arial"/>
                <a:sym typeface="Arial"/>
              </a:rPr>
              <a:t>y Servicios	</a:t>
            </a:r>
            <a:r>
              <a:rPr lang="es-PE" sz="3000" dirty="0" smtClean="0">
                <a:ea typeface="Arial"/>
                <a:cs typeface="Arial"/>
                <a:sym typeface="Arial"/>
              </a:rPr>
              <a:t>	</a:t>
            </a:r>
            <a:r>
              <a:rPr lang="es-PE" sz="3000" dirty="0">
                <a:ea typeface="Arial"/>
                <a:cs typeface="Arial"/>
                <a:sym typeface="Arial"/>
              </a:rPr>
              <a:t>			   </a:t>
            </a:r>
            <a:r>
              <a:rPr lang="es-PE" sz="3000" dirty="0" smtClean="0">
                <a:ea typeface="Arial"/>
                <a:cs typeface="Arial"/>
                <a:sym typeface="Arial"/>
              </a:rPr>
              <a:t>	288,468.21</a:t>
            </a:r>
            <a:endParaRPr lang="es-PE" sz="3000" dirty="0"/>
          </a:p>
          <a:p>
            <a:pPr marL="0" lvl="0" indent="0" algn="just">
              <a:spcBef>
                <a:spcPts val="0"/>
              </a:spcBef>
              <a:buNone/>
            </a:pPr>
            <a:endParaRPr lang="es-PE" sz="3000" dirty="0">
              <a:ea typeface="Arial"/>
              <a:cs typeface="Arial"/>
              <a:sym typeface="Arial"/>
            </a:endParaRPr>
          </a:p>
          <a:p>
            <a:pPr marL="0" lvl="0" indent="0" algn="just">
              <a:spcBef>
                <a:spcPts val="0"/>
              </a:spcBef>
              <a:buNone/>
            </a:pPr>
            <a:r>
              <a:rPr lang="es-PE" sz="3000" dirty="0">
                <a:ea typeface="Arial"/>
                <a:cs typeface="Arial"/>
                <a:sym typeface="Arial"/>
              </a:rPr>
              <a:t>GASTOS DE CAPITAL:</a:t>
            </a:r>
            <a:endParaRPr lang="es-PE" sz="3000" dirty="0"/>
          </a:p>
          <a:p>
            <a:pPr marL="0" lvl="0" indent="0" algn="just">
              <a:spcBef>
                <a:spcPts val="0"/>
              </a:spcBef>
              <a:buNone/>
            </a:pPr>
            <a:endParaRPr lang="es-PE" sz="3000" dirty="0" smtClean="0">
              <a:ea typeface="Arial"/>
              <a:cs typeface="Arial"/>
              <a:sym typeface="Arial"/>
            </a:endParaRPr>
          </a:p>
          <a:p>
            <a:pPr marL="0" lvl="0" indent="0" algn="just">
              <a:spcBef>
                <a:spcPts val="0"/>
              </a:spcBef>
              <a:buNone/>
            </a:pPr>
            <a:r>
              <a:rPr lang="es-PE" sz="3000" dirty="0" smtClean="0">
                <a:ea typeface="Arial"/>
                <a:cs typeface="Arial"/>
                <a:sym typeface="Arial"/>
              </a:rPr>
              <a:t>Adquisición </a:t>
            </a:r>
            <a:r>
              <a:rPr lang="es-PE" sz="3000" dirty="0">
                <a:ea typeface="Arial"/>
                <a:cs typeface="Arial"/>
                <a:sym typeface="Arial"/>
              </a:rPr>
              <a:t>de Activos No Financieros	</a:t>
            </a:r>
            <a:r>
              <a:rPr lang="es-PE" sz="3000" dirty="0" smtClean="0">
                <a:ea typeface="Arial"/>
                <a:cs typeface="Arial"/>
                <a:sym typeface="Arial"/>
              </a:rPr>
              <a:t>		7’226,878.68</a:t>
            </a:r>
            <a:endParaRPr lang="es-PE" sz="3000" dirty="0">
              <a:ea typeface="Arial"/>
              <a:cs typeface="Arial"/>
              <a:sym typeface="Arial"/>
            </a:endParaRPr>
          </a:p>
          <a:p>
            <a:pPr marL="0" lvl="0" indent="0" algn="just">
              <a:spcBef>
                <a:spcPts val="0"/>
              </a:spcBef>
              <a:buNone/>
            </a:pPr>
            <a:endParaRPr lang="es-PE" sz="3000" dirty="0">
              <a:ea typeface="Arial"/>
              <a:cs typeface="Arial"/>
              <a:sym typeface="Arial"/>
            </a:endParaRPr>
          </a:p>
          <a:p>
            <a:pPr marL="0" lvl="0" indent="0" algn="just">
              <a:spcBef>
                <a:spcPts val="0"/>
              </a:spcBef>
              <a:buNone/>
            </a:pPr>
            <a:r>
              <a:rPr lang="es-PE" sz="3000" dirty="0">
                <a:ea typeface="Arial"/>
                <a:cs typeface="Arial"/>
                <a:sym typeface="Arial"/>
              </a:rPr>
              <a:t>TOTAL GENERAL					</a:t>
            </a:r>
            <a:r>
              <a:rPr lang="es-PE" sz="3000" dirty="0" smtClean="0">
                <a:ea typeface="Arial"/>
                <a:cs typeface="Arial"/>
                <a:sym typeface="Arial"/>
              </a:rPr>
              <a:t>	7’515,346.89</a:t>
            </a:r>
            <a:endParaRPr lang="es-PE" sz="3000" dirty="0">
              <a:ea typeface="Arial"/>
              <a:cs typeface="Arial"/>
              <a:sym typeface="Arial"/>
            </a:endParaRPr>
          </a:p>
          <a:p>
            <a:pPr marL="0" indent="0">
              <a:buNone/>
            </a:pPr>
            <a:endParaRPr lang="es-PE" dirty="0"/>
          </a:p>
        </p:txBody>
      </p:sp>
    </p:spTree>
    <p:extLst>
      <p:ext uri="{BB962C8B-B14F-4D97-AF65-F5344CB8AC3E}">
        <p14:creationId xmlns:p14="http://schemas.microsoft.com/office/powerpoint/2010/main" val="2775153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0163"/>
            <a:ext cx="12204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785467" y="2564296"/>
            <a:ext cx="10608365" cy="2932043"/>
          </a:xfrm>
        </p:spPr>
        <p:txBody>
          <a:bodyPr>
            <a:normAutofit/>
          </a:bodyPr>
          <a:lstStyle/>
          <a:p>
            <a:pPr algn="ctr"/>
            <a:r>
              <a:rPr lang="es-PE" dirty="0" smtClean="0">
                <a:solidFill>
                  <a:schemeClr val="bg1"/>
                </a:solidFill>
                <a:latin typeface="+mn-lt"/>
              </a:rPr>
              <a:t>ACTIVIDADES  </a:t>
            </a:r>
            <a:br>
              <a:rPr lang="es-PE" dirty="0" smtClean="0">
                <a:solidFill>
                  <a:schemeClr val="bg1"/>
                </a:solidFill>
                <a:latin typeface="+mn-lt"/>
              </a:rPr>
            </a:br>
            <a:r>
              <a:rPr lang="es-PE" dirty="0" smtClean="0">
                <a:solidFill>
                  <a:schemeClr val="bg1"/>
                </a:solidFill>
                <a:latin typeface="+mn-lt"/>
              </a:rPr>
              <a:t>ACADÉMICAS DE PREGRADO</a:t>
            </a:r>
            <a:endParaRPr lang="es-PE" dirty="0">
              <a:solidFill>
                <a:schemeClr val="bg1"/>
              </a:solidFill>
              <a:latin typeface="+mn-lt"/>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331" y="639677"/>
            <a:ext cx="181133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7810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709934" y="482792"/>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4" name="Título 3"/>
          <p:cNvSpPr>
            <a:spLocks noGrp="1"/>
          </p:cNvSpPr>
          <p:nvPr>
            <p:ph type="title"/>
          </p:nvPr>
        </p:nvSpPr>
        <p:spPr>
          <a:xfrm>
            <a:off x="606287" y="365125"/>
            <a:ext cx="10952922" cy="1325563"/>
          </a:xfrm>
        </p:spPr>
        <p:txBody>
          <a:bodyPr>
            <a:normAutofit/>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709934" y="1486712"/>
            <a:ext cx="11300460" cy="5447645"/>
          </a:xfrm>
          <a:prstGeom prst="rect">
            <a:avLst/>
          </a:prstGeom>
          <a:noFill/>
        </p:spPr>
        <p:txBody>
          <a:bodyPr wrap="square" rtlCol="0">
            <a:spAutoFit/>
          </a:bodyPr>
          <a:lstStyle/>
          <a:p>
            <a:pPr lvl="0" algn="ctr" eaLnBrk="0" fontAlgn="base" hangingPunct="0">
              <a:spcBef>
                <a:spcPct val="0"/>
              </a:spcBef>
              <a:spcAft>
                <a:spcPct val="0"/>
              </a:spcAft>
            </a:pPr>
            <a:r>
              <a:rPr lang="es-PE" altLang="es-PE" sz="2400" b="1" dirty="0">
                <a:ea typeface="Calibri" panose="020F0502020204030204" pitchFamily="34" charset="0"/>
                <a:cs typeface="Arial" panose="020B0604020202020204" pitchFamily="34" charset="0"/>
              </a:rPr>
              <a:t>METAS ACADÉMICAS</a:t>
            </a:r>
            <a:endParaRPr kumimoji="0" lang="es-PE" altLang="es-PE" sz="2400" b="0" i="0" u="none" strike="noStrike" cap="none" normalizeH="0" baseline="0" dirty="0" smtClean="0">
              <a:ln>
                <a:noFill/>
              </a:ln>
              <a:solidFill>
                <a:schemeClr val="tx1"/>
              </a:solidFill>
              <a:effectLst/>
            </a:endParaRPr>
          </a:p>
          <a:p>
            <a:pPr lvl="0" eaLnBrk="0" fontAlgn="base" hangingPunct="0">
              <a:spcBef>
                <a:spcPct val="0"/>
              </a:spcBef>
              <a:spcAft>
                <a:spcPct val="0"/>
              </a:spcAft>
            </a:pPr>
            <a:r>
              <a:rPr lang="es-PE" altLang="es-PE" sz="2400" b="1" dirty="0">
                <a:ea typeface="Calibri" panose="020F0502020204030204" pitchFamily="34" charset="0"/>
                <a:cs typeface="Arial" panose="020B0604020202020204" pitchFamily="34" charset="0"/>
              </a:rPr>
              <a:t> Documentos </a:t>
            </a:r>
            <a:r>
              <a:rPr lang="es-PE" altLang="es-PE" sz="2400" b="1" dirty="0" smtClean="0">
                <a:ea typeface="Calibri" panose="020F0502020204030204" pitchFamily="34" charset="0"/>
                <a:cs typeface="Arial" panose="020B0604020202020204" pitchFamily="34" charset="0"/>
              </a:rPr>
              <a:t>institucionales</a:t>
            </a:r>
          </a:p>
          <a:p>
            <a:pPr lvl="0" eaLnBrk="0" fontAlgn="base" hangingPunct="0">
              <a:spcBef>
                <a:spcPct val="0"/>
              </a:spcBef>
              <a:spcAft>
                <a:spcPct val="0"/>
              </a:spcAft>
            </a:pPr>
            <a:endParaRPr kumimoji="0" lang="es-PE" altLang="es-PE" sz="1200" b="0" i="0" u="none" strike="noStrike" cap="none" normalizeH="0" baseline="0" dirty="0" smtClean="0">
              <a:ln>
                <a:noFill/>
              </a:ln>
              <a:solidFill>
                <a:schemeClr val="tx1"/>
              </a:solidFill>
              <a:effectLst/>
            </a:endParaRPr>
          </a:p>
          <a:p>
            <a:pPr lvl="0" eaLnBrk="0" fontAlgn="base" hangingPunct="0">
              <a:spcBef>
                <a:spcPct val="0"/>
              </a:spcBef>
              <a:spcAft>
                <a:spcPct val="0"/>
              </a:spcAft>
            </a:pPr>
            <a:r>
              <a:rPr lang="es-PE" altLang="es-PE" b="1" dirty="0">
                <a:ea typeface="Calibri" panose="020F0502020204030204" pitchFamily="34" charset="0"/>
                <a:cs typeface="Arial" panose="020B0604020202020204" pitchFamily="34" charset="0"/>
              </a:rPr>
              <a:t>a) </a:t>
            </a:r>
            <a:r>
              <a:rPr lang="es-PE" altLang="es-PE" b="1" dirty="0" smtClean="0">
                <a:ea typeface="Calibri" panose="020F0502020204030204" pitchFamily="34" charset="0"/>
                <a:cs typeface="Arial" panose="020B0604020202020204" pitchFamily="34" charset="0"/>
              </a:rPr>
              <a:t>Reglamento</a:t>
            </a:r>
            <a:endParaRPr kumimoji="0" lang="es-PE" altLang="es-PE" sz="1200" b="0" i="0" u="none" strike="noStrike" cap="none" normalizeH="0" baseline="0" dirty="0" smtClean="0">
              <a:ln>
                <a:noFill/>
              </a:ln>
              <a:solidFill>
                <a:schemeClr val="tx1"/>
              </a:solidFill>
              <a:effectLst/>
            </a:endParaRPr>
          </a:p>
          <a:p>
            <a:pPr lvl="0" eaLnBrk="0" fontAlgn="base" hangingPunct="0">
              <a:spcBef>
                <a:spcPct val="0"/>
              </a:spcBef>
              <a:spcAft>
                <a:spcPct val="0"/>
              </a:spcAft>
              <a:buFontTx/>
              <a:buChar char="•"/>
            </a:pPr>
            <a:r>
              <a:rPr lang="es-PE" altLang="es-PE" dirty="0">
                <a:ea typeface="Calibri" panose="020F0502020204030204" pitchFamily="34" charset="0"/>
                <a:cs typeface="Arial" panose="020B0604020202020204" pitchFamily="34" charset="0"/>
              </a:rPr>
              <a:t>“Reglamento de Salud Mental Universitario de la Universidad Nacional Mayor </a:t>
            </a:r>
            <a:r>
              <a:rPr lang="es-PE" altLang="es-PE" dirty="0" smtClean="0">
                <a:ea typeface="Calibri" panose="020F0502020204030204" pitchFamily="34" charset="0"/>
                <a:cs typeface="Arial" panose="020B0604020202020204" pitchFamily="34" charset="0"/>
              </a:rPr>
              <a:t>de </a:t>
            </a:r>
            <a:r>
              <a:rPr lang="es-PE" altLang="es-PE" dirty="0">
                <a:ea typeface="Calibri" panose="020F0502020204030204" pitchFamily="34" charset="0"/>
                <a:cs typeface="Arial" panose="020B0604020202020204" pitchFamily="34" charset="0"/>
              </a:rPr>
              <a:t>San Marcos</a:t>
            </a:r>
            <a:r>
              <a:rPr lang="es-PE" altLang="es-PE" dirty="0" smtClean="0">
                <a:ea typeface="Calibri" panose="020F0502020204030204" pitchFamily="34" charset="0"/>
                <a:cs typeface="Arial" panose="020B0604020202020204" pitchFamily="34" charset="0"/>
              </a:rPr>
              <a:t>.</a:t>
            </a:r>
          </a:p>
          <a:p>
            <a:pPr lvl="0" eaLnBrk="0" fontAlgn="base" hangingPunct="0">
              <a:spcBef>
                <a:spcPct val="0"/>
              </a:spcBef>
              <a:spcAft>
                <a:spcPct val="0"/>
              </a:spcAft>
            </a:pPr>
            <a:r>
              <a:rPr lang="es-PE" altLang="es-PE" dirty="0" smtClean="0">
                <a:ea typeface="Calibri" panose="020F0502020204030204" pitchFamily="34" charset="0"/>
                <a:cs typeface="Arial" panose="020B0604020202020204" pitchFamily="34" charset="0"/>
              </a:rPr>
              <a:t>    Resolución </a:t>
            </a:r>
            <a:r>
              <a:rPr lang="es-PE" altLang="es-PE" dirty="0">
                <a:ea typeface="Calibri" panose="020F0502020204030204" pitchFamily="34" charset="0"/>
                <a:cs typeface="Arial" panose="020B0604020202020204" pitchFamily="34" charset="0"/>
              </a:rPr>
              <a:t>Rectoral N.º 06820-R-19, del 28 de noviembre del 2019. </a:t>
            </a:r>
            <a:endParaRPr kumimoji="0" lang="es-PE" altLang="es-PE" sz="1200" b="0" i="0" u="none" strike="noStrike" cap="none" normalizeH="0" baseline="0" dirty="0" smtClean="0">
              <a:ln>
                <a:noFill/>
              </a:ln>
              <a:solidFill>
                <a:schemeClr val="tx1"/>
              </a:solidFill>
              <a:effectLst/>
            </a:endParaRPr>
          </a:p>
          <a:p>
            <a:pPr lvl="0" eaLnBrk="0" fontAlgn="base" hangingPunct="0">
              <a:spcBef>
                <a:spcPct val="0"/>
              </a:spcBef>
              <a:spcAft>
                <a:spcPct val="0"/>
              </a:spcAft>
            </a:pPr>
            <a:endParaRPr lang="es-PE" altLang="es-PE" b="1" dirty="0" smtClean="0">
              <a:ea typeface="Calibri" panose="020F0502020204030204" pitchFamily="34" charset="0"/>
              <a:cs typeface="Arial" panose="020B0604020202020204" pitchFamily="34" charset="0"/>
            </a:endParaRPr>
          </a:p>
          <a:p>
            <a:pPr lvl="0"/>
            <a:r>
              <a:rPr lang="es-PE" altLang="es-PE" b="1" dirty="0" smtClean="0">
                <a:ea typeface="Calibri" panose="020F0502020204030204" pitchFamily="34" charset="0"/>
                <a:cs typeface="Arial" panose="020B0604020202020204" pitchFamily="34" charset="0"/>
              </a:rPr>
              <a:t>b) Guías</a:t>
            </a:r>
            <a:endParaRPr lang="es-PE" dirty="0"/>
          </a:p>
          <a:p>
            <a:pPr lvl="0" eaLnBrk="0" fontAlgn="base" hangingPunct="0">
              <a:spcBef>
                <a:spcPct val="0"/>
              </a:spcBef>
              <a:spcAft>
                <a:spcPct val="0"/>
              </a:spcAft>
            </a:pPr>
            <a:endParaRPr kumimoji="0" lang="es-PE" altLang="es-PE" sz="1200" b="0" i="0" u="none" strike="noStrike" cap="none" normalizeH="0" baseline="0" dirty="0" smtClean="0">
              <a:ln>
                <a:noFill/>
              </a:ln>
              <a:solidFill>
                <a:schemeClr val="tx1"/>
              </a:solidFill>
              <a:effectLst/>
            </a:endParaRPr>
          </a:p>
          <a:p>
            <a:pPr lvl="0" eaLnBrk="0" fontAlgn="base" hangingPunct="0">
              <a:spcBef>
                <a:spcPct val="0"/>
              </a:spcBef>
              <a:spcAft>
                <a:spcPct val="0"/>
              </a:spcAft>
              <a:buFontTx/>
              <a:buChar char="•"/>
            </a:pPr>
            <a:r>
              <a:rPr lang="es-PE" altLang="es-PE" dirty="0">
                <a:ea typeface="Calibri" panose="020F0502020204030204" pitchFamily="34" charset="0"/>
                <a:cs typeface="Arial" panose="020B0604020202020204" pitchFamily="34" charset="0"/>
              </a:rPr>
              <a:t>Para </a:t>
            </a:r>
            <a:r>
              <a:rPr lang="es-PE" altLang="es-PE" dirty="0" smtClean="0">
                <a:ea typeface="Calibri" panose="020F0502020204030204" pitchFamily="34" charset="0"/>
                <a:cs typeface="Arial" panose="020B0604020202020204" pitchFamily="34" charset="0"/>
              </a:rPr>
              <a:t>Docentes </a:t>
            </a:r>
            <a:r>
              <a:rPr lang="es-PE" altLang="es-PE" dirty="0">
                <a:ea typeface="Calibri" panose="020F0502020204030204" pitchFamily="34" charset="0"/>
                <a:cs typeface="Arial" panose="020B0604020202020204" pitchFamily="34" charset="0"/>
              </a:rPr>
              <a:t>de la Escuela de Estudios Generales.</a:t>
            </a:r>
            <a:endParaRPr kumimoji="0" lang="es-PE" altLang="es-PE" sz="1200" b="0" i="0" u="none" strike="noStrike" cap="none" normalizeH="0" baseline="0" dirty="0" smtClean="0">
              <a:ln>
                <a:noFill/>
              </a:ln>
              <a:solidFill>
                <a:schemeClr val="tx1"/>
              </a:solidFill>
              <a:effectLst/>
            </a:endParaRPr>
          </a:p>
          <a:p>
            <a:pPr lvl="0" eaLnBrk="0" fontAlgn="base" hangingPunct="0">
              <a:spcBef>
                <a:spcPct val="0"/>
              </a:spcBef>
              <a:spcAft>
                <a:spcPct val="0"/>
              </a:spcAft>
              <a:buFontTx/>
              <a:buChar char="•"/>
            </a:pPr>
            <a:r>
              <a:rPr lang="es-PE" altLang="es-PE" dirty="0">
                <a:ea typeface="Calibri" panose="020F0502020204030204" pitchFamily="34" charset="0"/>
                <a:cs typeface="Arial" panose="020B0604020202020204" pitchFamily="34" charset="0"/>
              </a:rPr>
              <a:t>Para </a:t>
            </a:r>
            <a:r>
              <a:rPr lang="es-PE" altLang="es-PE" dirty="0" smtClean="0">
                <a:ea typeface="Calibri" panose="020F0502020204030204" pitchFamily="34" charset="0"/>
                <a:cs typeface="Arial" panose="020B0604020202020204" pitchFamily="34" charset="0"/>
              </a:rPr>
              <a:t>Estudiante </a:t>
            </a:r>
            <a:r>
              <a:rPr lang="es-PE" altLang="es-PE" dirty="0">
                <a:ea typeface="Calibri" panose="020F0502020204030204" pitchFamily="34" charset="0"/>
                <a:cs typeface="Arial" panose="020B0604020202020204" pitchFamily="34" charset="0"/>
              </a:rPr>
              <a:t>de la Escuela de Estudios </a:t>
            </a:r>
            <a:r>
              <a:rPr lang="es-PE" altLang="es-PE" dirty="0" smtClean="0">
                <a:ea typeface="Calibri" panose="020F0502020204030204" pitchFamily="34" charset="0"/>
                <a:cs typeface="Arial" panose="020B0604020202020204" pitchFamily="34" charset="0"/>
              </a:rPr>
              <a:t>Generales.</a:t>
            </a:r>
            <a:endParaRPr kumimoji="0" lang="es-PE" altLang="es-PE" sz="1200" b="0" i="0" u="none" strike="noStrike" cap="none" normalizeH="0" baseline="0" dirty="0" smtClean="0">
              <a:ln>
                <a:noFill/>
              </a:ln>
              <a:solidFill>
                <a:schemeClr val="tx1"/>
              </a:solidFill>
              <a:effectLst/>
            </a:endParaRPr>
          </a:p>
          <a:p>
            <a:pPr lvl="0" eaLnBrk="0" fontAlgn="base" hangingPunct="0">
              <a:spcBef>
                <a:spcPct val="0"/>
              </a:spcBef>
              <a:spcAft>
                <a:spcPct val="0"/>
              </a:spcAft>
              <a:buFontTx/>
              <a:buChar char="•"/>
            </a:pPr>
            <a:r>
              <a:rPr lang="es-PE" altLang="es-PE" dirty="0">
                <a:ea typeface="Calibri" panose="020F0502020204030204" pitchFamily="34" charset="0"/>
                <a:cs typeface="Arial" panose="020B0604020202020204" pitchFamily="34" charset="0"/>
              </a:rPr>
              <a:t>Guía para </a:t>
            </a:r>
            <a:r>
              <a:rPr lang="es-PE" altLang="es-PE" dirty="0" smtClean="0">
                <a:ea typeface="Calibri" panose="020F0502020204030204" pitchFamily="34" charset="0"/>
                <a:cs typeface="Arial" panose="020B0604020202020204" pitchFamily="34" charset="0"/>
              </a:rPr>
              <a:t>Tutoría </a:t>
            </a:r>
            <a:r>
              <a:rPr lang="es-PE" altLang="es-PE" dirty="0">
                <a:ea typeface="Calibri" panose="020F0502020204030204" pitchFamily="34" charset="0"/>
                <a:cs typeface="Arial" panose="020B0604020202020204" pitchFamily="34" charset="0"/>
              </a:rPr>
              <a:t>A</a:t>
            </a:r>
            <a:r>
              <a:rPr lang="es-PE" altLang="es-PE" dirty="0" smtClean="0">
                <a:ea typeface="Calibri" panose="020F0502020204030204" pitchFamily="34" charset="0"/>
                <a:cs typeface="Arial" panose="020B0604020202020204" pitchFamily="34" charset="0"/>
              </a:rPr>
              <a:t>cadémica </a:t>
            </a:r>
            <a:r>
              <a:rPr lang="es-PE" altLang="es-PE" dirty="0">
                <a:ea typeface="Calibri" panose="020F0502020204030204" pitchFamily="34" charset="0"/>
                <a:cs typeface="Arial" panose="020B0604020202020204" pitchFamily="34" charset="0"/>
              </a:rPr>
              <a:t>de la Escuela de Estudios </a:t>
            </a:r>
            <a:r>
              <a:rPr lang="es-PE" altLang="es-PE" dirty="0" smtClean="0">
                <a:ea typeface="Calibri" panose="020F0502020204030204" pitchFamily="34" charset="0"/>
                <a:cs typeface="Arial" panose="020B0604020202020204" pitchFamily="34" charset="0"/>
              </a:rPr>
              <a:t>Generales</a:t>
            </a:r>
          </a:p>
          <a:p>
            <a:pPr eaLnBrk="0" fontAlgn="base" hangingPunct="0">
              <a:spcBef>
                <a:spcPct val="0"/>
              </a:spcBef>
              <a:spcAft>
                <a:spcPct val="0"/>
              </a:spcAft>
              <a:buFontTx/>
              <a:buChar char="•"/>
            </a:pPr>
            <a:r>
              <a:rPr lang="es-PE" dirty="0" smtClean="0"/>
              <a:t>Guía de Evaluación de los Aprendizajes.</a:t>
            </a:r>
            <a:endParaRPr lang="es-PE" altLang="es-PE" dirty="0" smtClean="0">
              <a:ea typeface="Calibri" panose="020F0502020204030204" pitchFamily="34" charset="0"/>
              <a:cs typeface="Arial" panose="020B0604020202020204" pitchFamily="34" charset="0"/>
            </a:endParaRPr>
          </a:p>
          <a:p>
            <a:pPr lvl="0" eaLnBrk="0" fontAlgn="base" hangingPunct="0">
              <a:spcBef>
                <a:spcPct val="0"/>
              </a:spcBef>
              <a:spcAft>
                <a:spcPct val="0"/>
              </a:spcAft>
              <a:buFontTx/>
              <a:buChar char="•"/>
            </a:pPr>
            <a:endParaRPr kumimoji="0" lang="es-PE" altLang="es-PE" sz="1200" b="0" i="0" u="none" strike="noStrike" cap="none" normalizeH="0" baseline="0" dirty="0">
              <a:ln>
                <a:noFill/>
              </a:ln>
              <a:solidFill>
                <a:schemeClr val="tx1"/>
              </a:solidFill>
              <a:effectLst/>
              <a:cs typeface="Arial" panose="020B0604020202020204" pitchFamily="34" charset="0"/>
            </a:endParaRPr>
          </a:p>
          <a:p>
            <a:pPr lvl="0" eaLnBrk="0" fontAlgn="base" hangingPunct="0">
              <a:spcBef>
                <a:spcPct val="0"/>
              </a:spcBef>
              <a:spcAft>
                <a:spcPct val="0"/>
              </a:spcAft>
              <a:buFontTx/>
              <a:buChar char="•"/>
            </a:pPr>
            <a:endParaRPr lang="es-PE" altLang="es-PE" sz="1200" dirty="0" smtClean="0">
              <a:cs typeface="Arial" panose="020B0604020202020204" pitchFamily="34" charset="0"/>
            </a:endParaRPr>
          </a:p>
          <a:p>
            <a:r>
              <a:rPr lang="es-ES" b="1" dirty="0" smtClean="0"/>
              <a:t>c) Proyectos </a:t>
            </a:r>
            <a:r>
              <a:rPr lang="es-ES" b="1" dirty="0"/>
              <a:t>culminados y en socialización </a:t>
            </a:r>
            <a:endParaRPr lang="es-PE" dirty="0"/>
          </a:p>
          <a:p>
            <a:pPr lvl="0">
              <a:buFont typeface="Arial" pitchFamily="34" charset="0"/>
              <a:buChar char="•"/>
            </a:pPr>
            <a:r>
              <a:rPr lang="es-ES" dirty="0" smtClean="0"/>
              <a:t> Reglamento </a:t>
            </a:r>
            <a:r>
              <a:rPr lang="es-ES" dirty="0"/>
              <a:t>de Convalidación.	</a:t>
            </a:r>
            <a:endParaRPr lang="es-PE" dirty="0"/>
          </a:p>
          <a:p>
            <a:pPr lvl="0">
              <a:buFont typeface="Arial" pitchFamily="34" charset="0"/>
              <a:buChar char="•"/>
            </a:pPr>
            <a:r>
              <a:rPr lang="es-ES" dirty="0" smtClean="0"/>
              <a:t> Reglamento </a:t>
            </a:r>
            <a:r>
              <a:rPr lang="es-ES" dirty="0"/>
              <a:t>de Reválida.</a:t>
            </a:r>
            <a:endParaRPr lang="es-PE" dirty="0"/>
          </a:p>
          <a:p>
            <a:pPr lvl="0">
              <a:buFont typeface="Arial" pitchFamily="34" charset="0"/>
              <a:buChar char="•"/>
            </a:pPr>
            <a:r>
              <a:rPr lang="es-ES" dirty="0" smtClean="0"/>
              <a:t> Procedimiento </a:t>
            </a:r>
            <a:r>
              <a:rPr lang="es-ES" dirty="0"/>
              <a:t>General para la Evaluación del </a:t>
            </a:r>
            <a:r>
              <a:rPr lang="es-ES" dirty="0" smtClean="0"/>
              <a:t>Conocimiento </a:t>
            </a:r>
            <a:r>
              <a:rPr lang="es-ES" dirty="0"/>
              <a:t>de un Idioma </a:t>
            </a:r>
            <a:r>
              <a:rPr lang="es-ES" dirty="0" smtClean="0"/>
              <a:t>Extranjero </a:t>
            </a:r>
            <a:r>
              <a:rPr lang="es-ES" dirty="0"/>
              <a:t>o </a:t>
            </a:r>
            <a:r>
              <a:rPr lang="es-ES" dirty="0" smtClean="0"/>
              <a:t>Legua Nativa </a:t>
            </a:r>
            <a:r>
              <a:rPr lang="es-ES" dirty="0"/>
              <a:t>para </a:t>
            </a:r>
            <a:r>
              <a:rPr lang="es-ES" dirty="0" smtClean="0"/>
              <a:t>Inglés Antes       del 2016 </a:t>
            </a:r>
            <a:r>
              <a:rPr lang="es-ES" dirty="0"/>
              <a:t>y 2017. </a:t>
            </a:r>
            <a:endParaRPr lang="es-PE" dirty="0"/>
          </a:p>
        </p:txBody>
      </p:sp>
    </p:spTree>
    <p:extLst>
      <p:ext uri="{BB962C8B-B14F-4D97-AF65-F5344CB8AC3E}">
        <p14:creationId xmlns:p14="http://schemas.microsoft.com/office/powerpoint/2010/main" val="1033137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 y="0"/>
            <a:ext cx="12192000" cy="6858000"/>
          </a:xfrm>
          <a:prstGeom prst="rect">
            <a:avLst/>
          </a:prstGeom>
        </p:spPr>
      </p:pic>
      <p:sp>
        <p:nvSpPr>
          <p:cNvPr id="5" name="Google Shape;69;p18"/>
          <p:cNvSpPr txBox="1"/>
          <p:nvPr/>
        </p:nvSpPr>
        <p:spPr>
          <a:xfrm>
            <a:off x="760343" y="29827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Título 3"/>
          <p:cNvSpPr>
            <a:spLocks noGrp="1"/>
          </p:cNvSpPr>
          <p:nvPr>
            <p:ph type="title"/>
          </p:nvPr>
        </p:nvSpPr>
        <p:spPr>
          <a:xfrm>
            <a:off x="1009483" y="298270"/>
            <a:ext cx="9839738" cy="983878"/>
          </a:xfrm>
        </p:spPr>
        <p:txBody>
          <a:bodyPr>
            <a:normAutofit fontScale="90000"/>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6" name="Rectangle 1"/>
          <p:cNvSpPr>
            <a:spLocks noChangeArrowheads="1"/>
          </p:cNvSpPr>
          <p:nvPr/>
        </p:nvSpPr>
        <p:spPr bwMode="auto">
          <a:xfrm>
            <a:off x="760343" y="1536169"/>
            <a:ext cx="5366137"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ctr" defTabSz="914400" rtl="0" eaLnBrk="0" fontAlgn="base" latinLnBrk="0" hangingPunct="0">
              <a:lnSpc>
                <a:spcPct val="100000"/>
              </a:lnSpc>
              <a:spcBef>
                <a:spcPct val="0"/>
              </a:spcBef>
              <a:spcAft>
                <a:spcPct val="0"/>
              </a:spcAft>
              <a:buClrTx/>
              <a:buSzTx/>
              <a:buFontTx/>
              <a:buNone/>
              <a:tabLst/>
            </a:pPr>
            <a:endParaRPr lang="es-PE" altLang="es-PE" b="1" dirty="0">
              <a:latin typeface="+mn-lt"/>
              <a:ea typeface="Calibri" panose="020F0502020204030204" pitchFamily="34" charset="0"/>
              <a:cs typeface="Arial" panose="020B0604020202020204" pitchFamily="34" charset="0"/>
            </a:endParaRPr>
          </a:p>
          <a:p>
            <a:pPr marL="0" marR="0" lvl="0" indent="449263" algn="ctr" defTabSz="914400" rtl="0" eaLnBrk="0" fontAlgn="base" latinLnBrk="0" hangingPunct="0">
              <a:lnSpc>
                <a:spcPct val="100000"/>
              </a:lnSpc>
              <a:spcBef>
                <a:spcPct val="0"/>
              </a:spcBef>
              <a:spcAft>
                <a:spcPct val="0"/>
              </a:spcAft>
              <a:buClrTx/>
              <a:buSzTx/>
              <a:buFontTx/>
              <a:buNone/>
              <a:tabLst/>
            </a:pPr>
            <a:r>
              <a:rPr kumimoji="0" lang="es-PE" altLang="es-PE" sz="24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METAS DE PROCESO</a:t>
            </a:r>
          </a:p>
          <a:p>
            <a:pPr marL="0" marR="0" lvl="0" indent="449263" algn="ctr"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PE" altLang="es-PE" b="1" i="0" u="none" strike="noStrike" cap="none" normalizeH="0" baseline="0" dirty="0" smtClean="0">
                <a:ln>
                  <a:noFill/>
                </a:ln>
                <a:solidFill>
                  <a:srgbClr val="FF0000"/>
                </a:solidFill>
                <a:effectLst/>
                <a:latin typeface="+mn-lt"/>
                <a:ea typeface="Calibri" panose="020F0502020204030204" pitchFamily="34" charset="0"/>
                <a:cs typeface="Arial" panose="020B0604020202020204" pitchFamily="34" charset="0"/>
              </a:rPr>
              <a:t> </a:t>
            </a:r>
            <a:r>
              <a:rPr kumimoji="0" lang="es-PE" altLang="es-PE" sz="2000" b="1" i="0" u="none" strike="noStrike" cap="none" normalizeH="0" baseline="0" dirty="0" smtClean="0">
                <a:ln>
                  <a:noFill/>
                </a:ln>
                <a:effectLst/>
                <a:latin typeface="+mn-lt"/>
                <a:ea typeface="Calibri" panose="020F0502020204030204" pitchFamily="34" charset="0"/>
                <a:cs typeface="Arial" panose="020B0604020202020204" pitchFamily="34" charset="0"/>
              </a:rPr>
              <a:t>Proceso de Matrícula 2019-ll </a:t>
            </a:r>
          </a:p>
          <a:p>
            <a:pPr marL="0" marR="0" lvl="0" indent="449263" algn="just" defTabSz="914400" rtl="0" eaLnBrk="0" fontAlgn="base" latinLnBrk="0" hangingPunct="0">
              <a:lnSpc>
                <a:spcPct val="100000"/>
              </a:lnSpc>
              <a:spcBef>
                <a:spcPct val="0"/>
              </a:spcBef>
              <a:spcAft>
                <a:spcPct val="0"/>
              </a:spcAft>
              <a:buClrTx/>
              <a:buSzTx/>
              <a:buFontTx/>
              <a:buNone/>
              <a:tabLst/>
            </a:pPr>
            <a:endParaRPr lang="es-PE" altLang="es-PE" b="1" dirty="0">
              <a:latin typeface="+mn-lt"/>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Esta matricula se realizó a través de dos </a:t>
            </a:r>
            <a:r>
              <a:rPr kumimoji="0" lang="es-PE" altLang="es-PE" b="0" i="0" u="none" strike="noStrike" cap="none" normalizeH="0" dirty="0" smtClean="0">
                <a:ln>
                  <a:noFill/>
                </a:ln>
                <a:solidFill>
                  <a:schemeClr val="tx1"/>
                </a:solidFill>
                <a:effectLst/>
                <a:latin typeface="+mn-lt"/>
                <a:ea typeface="Calibri" panose="020F0502020204030204" pitchFamily="34" charset="0"/>
                <a:cs typeface="Arial" panose="020B0604020202020204" pitchFamily="34" charset="0"/>
              </a:rPr>
              <a:t>     </a:t>
            </a:r>
            <a:r>
              <a:rPr lang="es-PE" altLang="es-PE" dirty="0" smtClean="0">
                <a:latin typeface="+mn-lt"/>
                <a:ea typeface="Calibri" panose="020F0502020204030204" pitchFamily="34" charset="0"/>
                <a:cs typeface="Arial" panose="020B0604020202020204" pitchFamily="34" charset="0"/>
              </a:rPr>
              <a:t>      </a:t>
            </a:r>
            <a:r>
              <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modalidades:</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Matricula virtual: para estudiantes regulares.</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285750" lvl="0" indent="-285750" algn="just">
              <a:buFont typeface="Wingdings" panose="05000000000000000000" pitchFamily="2" charset="2"/>
              <a:buChar char="Ø"/>
            </a:pPr>
            <a:r>
              <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Matricula presencial: </a:t>
            </a:r>
            <a:r>
              <a:rPr lang="es-PE" altLang="es-PE" dirty="0" smtClean="0">
                <a:ea typeface="Calibri" panose="020F0502020204030204" pitchFamily="34" charset="0"/>
                <a:cs typeface="Arial" panose="020B0604020202020204" pitchFamily="34" charset="0"/>
              </a:rPr>
              <a:t>denominada  “</a:t>
            </a:r>
            <a:r>
              <a:rPr lang="es-PE" altLang="es-PE" dirty="0" smtClean="0">
                <a:latin typeface="Calibri" pitchFamily="34" charset="0"/>
                <a:ea typeface="Calibri" panose="020F0502020204030204" pitchFamily="34" charset="0"/>
                <a:cs typeface="Arial" panose="020B0604020202020204" pitchFamily="34" charset="0"/>
              </a:rPr>
              <a:t>Matricula observada”, para </a:t>
            </a:r>
            <a:r>
              <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estudiantes con más de dos </a:t>
            </a:r>
            <a:r>
              <a:rPr kumimoji="0" lang="es-PE" altLang="es-PE" b="0" i="0" u="none" strike="noStrike" cap="none" normalizeH="0" baseline="0" dirty="0" err="1" smtClean="0">
                <a:ln>
                  <a:noFill/>
                </a:ln>
                <a:solidFill>
                  <a:schemeClr val="tx1"/>
                </a:solidFill>
                <a:effectLst/>
                <a:latin typeface="+mn-lt"/>
                <a:ea typeface="Calibri" panose="020F0502020204030204" pitchFamily="34" charset="0"/>
                <a:cs typeface="Arial" panose="020B0604020202020204" pitchFamily="34" charset="0"/>
              </a:rPr>
              <a:t>repitencias</a:t>
            </a:r>
            <a:r>
              <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 en una misma asignatura</a:t>
            </a:r>
            <a:r>
              <a:rPr lang="es-PE" altLang="es-PE" dirty="0" smtClean="0">
                <a:latin typeface="+mn-lt"/>
                <a:ea typeface="Calibri" panose="020F0502020204030204" pitchFamily="34" charset="0"/>
                <a:cs typeface="Arial" panose="020B0604020202020204" pitchFamily="34" charset="0"/>
              </a:rPr>
              <a:t>.</a:t>
            </a:r>
            <a:endPar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lang="es-PE" altLang="es-PE" dirty="0">
              <a:latin typeface="+mn-lt"/>
              <a:cs typeface="Arial" panose="020B0604020202020204" pitchFamily="34" charset="0"/>
            </a:endParaRPr>
          </a:p>
        </p:txBody>
      </p:sp>
      <p:sp>
        <p:nvSpPr>
          <p:cNvPr id="8" name="Rectángulo 7"/>
          <p:cNvSpPr/>
          <p:nvPr/>
        </p:nvSpPr>
        <p:spPr>
          <a:xfrm>
            <a:off x="6476128" y="1580418"/>
            <a:ext cx="5140537" cy="830997"/>
          </a:xfrm>
          <a:prstGeom prst="rect">
            <a:avLst/>
          </a:prstGeom>
        </p:spPr>
        <p:txBody>
          <a:bodyPr wrap="square">
            <a:spAutoFit/>
          </a:bodyPr>
          <a:lstStyle/>
          <a:p>
            <a:pPr lvl="0" indent="449263" algn="ctr" eaLnBrk="0" fontAlgn="base" hangingPunct="0">
              <a:spcBef>
                <a:spcPct val="0"/>
              </a:spcBef>
              <a:spcAft>
                <a:spcPct val="0"/>
              </a:spcAft>
            </a:pPr>
            <a:r>
              <a:rPr lang="es-PE" altLang="es-PE" sz="2400" b="1" dirty="0">
                <a:ea typeface="Calibri" panose="020F0502020204030204" pitchFamily="34" charset="0"/>
                <a:cs typeface="Arial" panose="020B0604020202020204" pitchFamily="34" charset="0"/>
              </a:rPr>
              <a:t>Número de estudiantes matriculados</a:t>
            </a:r>
            <a:endParaRPr kumimoji="0" lang="es-PE" altLang="es-PE" sz="2400" b="0" i="0" u="none" strike="noStrike" cap="none" normalizeH="0" baseline="0" dirty="0" smtClean="0">
              <a:ln>
                <a:noFill/>
              </a:ln>
              <a:solidFill>
                <a:schemeClr val="tx1"/>
              </a:solidFill>
              <a:effectLst/>
            </a:endParaRPr>
          </a:p>
        </p:txBody>
      </p:sp>
      <p:graphicFrame>
        <p:nvGraphicFramePr>
          <p:cNvPr id="10" name="Marcador de contenido 9"/>
          <p:cNvGraphicFramePr>
            <a:graphicFrameLocks noGrp="1"/>
          </p:cNvGraphicFramePr>
          <p:nvPr>
            <p:ph idx="1"/>
            <p:extLst/>
          </p:nvPr>
        </p:nvGraphicFramePr>
        <p:xfrm>
          <a:off x="7104874" y="2873470"/>
          <a:ext cx="4717012" cy="1868347"/>
        </p:xfrm>
        <a:graphic>
          <a:graphicData uri="http://schemas.openxmlformats.org/drawingml/2006/table">
            <a:tbl>
              <a:tblPr>
                <a:tableStyleId>{5C22544A-7EE6-4342-B048-85BDC9FD1C3A}</a:tableStyleId>
              </a:tblPr>
              <a:tblGrid>
                <a:gridCol w="1646119">
                  <a:extLst>
                    <a:ext uri="{9D8B030D-6E8A-4147-A177-3AD203B41FA5}">
                      <a16:colId xmlns:a16="http://schemas.microsoft.com/office/drawing/2014/main" xmlns="" val="2570322776"/>
                    </a:ext>
                  </a:extLst>
                </a:gridCol>
                <a:gridCol w="1479940">
                  <a:extLst>
                    <a:ext uri="{9D8B030D-6E8A-4147-A177-3AD203B41FA5}">
                      <a16:colId xmlns:a16="http://schemas.microsoft.com/office/drawing/2014/main" xmlns="" val="1754244319"/>
                    </a:ext>
                  </a:extLst>
                </a:gridCol>
                <a:gridCol w="1590953">
                  <a:extLst>
                    <a:ext uri="{9D8B030D-6E8A-4147-A177-3AD203B41FA5}">
                      <a16:colId xmlns:a16="http://schemas.microsoft.com/office/drawing/2014/main" xmlns="" val="1434594932"/>
                    </a:ext>
                  </a:extLst>
                </a:gridCol>
              </a:tblGrid>
              <a:tr h="285358">
                <a:tc gridSpan="2">
                  <a:txBody>
                    <a:bodyPr/>
                    <a:lstStyle/>
                    <a:p>
                      <a:pPr marL="140970" algn="ctr">
                        <a:lnSpc>
                          <a:spcPct val="107000"/>
                        </a:lnSpc>
                        <a:spcAft>
                          <a:spcPts val="0"/>
                        </a:spcAft>
                      </a:pPr>
                      <a:r>
                        <a:rPr lang="es-PE" sz="1800" dirty="0">
                          <a:effectLst/>
                        </a:rPr>
                        <a:t>Régimen </a:t>
                      </a:r>
                      <a:r>
                        <a:rPr lang="es-PE" sz="1800" dirty="0" smtClean="0">
                          <a:effectLst/>
                        </a:rPr>
                        <a:t>y periodo académico </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2"/>
                    </a:solidFill>
                  </a:tcPr>
                </a:tc>
                <a:tc hMerge="1">
                  <a:txBody>
                    <a:bodyPr/>
                    <a:lstStyle/>
                    <a:p>
                      <a:endParaRPr lang="es-PE"/>
                    </a:p>
                  </a:txBody>
                  <a:tcPr/>
                </a:tc>
                <a:tc>
                  <a:txBody>
                    <a:bodyPr/>
                    <a:lstStyle/>
                    <a:p>
                      <a:pPr marL="140970" algn="just">
                        <a:lnSpc>
                          <a:spcPct val="107000"/>
                        </a:lnSpc>
                        <a:spcAft>
                          <a:spcPts val="800"/>
                        </a:spcAft>
                      </a:pPr>
                      <a:r>
                        <a:rPr lang="es-PE" sz="1800" dirty="0">
                          <a:effectLst/>
                        </a:rPr>
                        <a:t>Matriculados</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2"/>
                    </a:solidFill>
                  </a:tcPr>
                </a:tc>
                <a:extLst>
                  <a:ext uri="{0D108BD9-81ED-4DB2-BD59-A6C34878D82A}">
                    <a16:rowId xmlns:a16="http://schemas.microsoft.com/office/drawing/2014/main" xmlns="" val="4056242045"/>
                  </a:ext>
                </a:extLst>
              </a:tr>
              <a:tr h="882677">
                <a:tc>
                  <a:txBody>
                    <a:bodyPr/>
                    <a:lstStyle/>
                    <a:p>
                      <a:pPr marL="457200" algn="ctr">
                        <a:lnSpc>
                          <a:spcPct val="107000"/>
                        </a:lnSpc>
                        <a:spcAft>
                          <a:spcPts val="0"/>
                        </a:spcAft>
                      </a:pPr>
                      <a:r>
                        <a:rPr lang="es-PE" sz="1600" dirty="0">
                          <a:effectLst/>
                        </a:rPr>
                        <a:t>Segundo Semestre</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6">
                        <a:lumMod val="40000"/>
                        <a:lumOff val="60000"/>
                      </a:schemeClr>
                    </a:solidFill>
                  </a:tcPr>
                </a:tc>
                <a:tc>
                  <a:txBody>
                    <a:bodyPr/>
                    <a:lstStyle/>
                    <a:p>
                      <a:pPr marL="457200" algn="ctr">
                        <a:lnSpc>
                          <a:spcPct val="107000"/>
                        </a:lnSpc>
                        <a:spcAft>
                          <a:spcPts val="800"/>
                        </a:spcAft>
                      </a:pPr>
                      <a:r>
                        <a:rPr lang="es-PE" sz="1600" dirty="0">
                          <a:effectLst/>
                        </a:rPr>
                        <a:t>2019- II</a:t>
                      </a:r>
                      <a:endParaRPr lang="es-PE" sz="1100" dirty="0">
                        <a:effectLst/>
                      </a:endParaRPr>
                    </a:p>
                    <a:p>
                      <a:pPr algn="ctr">
                        <a:lnSpc>
                          <a:spcPct val="107000"/>
                        </a:lnSpc>
                        <a:spcAft>
                          <a:spcPts val="800"/>
                        </a:spcAft>
                      </a:pPr>
                      <a:r>
                        <a:rPr lang="es-PE" sz="1600" dirty="0">
                          <a:effectLst/>
                        </a:rPr>
                        <a:t> </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6">
                        <a:lumMod val="40000"/>
                        <a:lumOff val="60000"/>
                      </a:schemeClr>
                    </a:solidFill>
                  </a:tcPr>
                </a:tc>
                <a:tc>
                  <a:txBody>
                    <a:bodyPr/>
                    <a:lstStyle/>
                    <a:p>
                      <a:pPr algn="ctr">
                        <a:lnSpc>
                          <a:spcPct val="107000"/>
                        </a:lnSpc>
                        <a:spcAft>
                          <a:spcPts val="800"/>
                        </a:spcAft>
                      </a:pPr>
                      <a:r>
                        <a:rPr lang="es-PE" sz="1600" dirty="0">
                          <a:effectLst/>
                        </a:rPr>
                        <a:t>28,368</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6">
                        <a:lumMod val="60000"/>
                        <a:lumOff val="40000"/>
                      </a:schemeClr>
                    </a:solidFill>
                  </a:tcPr>
                </a:tc>
                <a:extLst>
                  <a:ext uri="{0D108BD9-81ED-4DB2-BD59-A6C34878D82A}">
                    <a16:rowId xmlns:a16="http://schemas.microsoft.com/office/drawing/2014/main" xmlns="" val="366984139"/>
                  </a:ext>
                </a:extLst>
              </a:tr>
              <a:tr h="700312">
                <a:tc>
                  <a:txBody>
                    <a:bodyPr/>
                    <a:lstStyle/>
                    <a:p>
                      <a:pPr marL="457200" algn="ctr">
                        <a:lnSpc>
                          <a:spcPct val="107000"/>
                        </a:lnSpc>
                        <a:spcAft>
                          <a:spcPts val="0"/>
                        </a:spcAft>
                      </a:pP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6">
                        <a:lumMod val="40000"/>
                        <a:lumOff val="60000"/>
                      </a:schemeClr>
                    </a:solidFill>
                  </a:tcPr>
                </a:tc>
                <a:tc>
                  <a:txBody>
                    <a:bodyPr/>
                    <a:lstStyle/>
                    <a:p>
                      <a:pPr marL="457200" algn="ctr">
                        <a:lnSpc>
                          <a:spcPct val="107000"/>
                        </a:lnSpc>
                        <a:spcAft>
                          <a:spcPts val="800"/>
                        </a:spcAft>
                      </a:pP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6">
                        <a:lumMod val="40000"/>
                        <a:lumOff val="60000"/>
                      </a:schemeClr>
                    </a:solidFill>
                  </a:tcPr>
                </a:tc>
                <a:tc>
                  <a:txBody>
                    <a:bodyPr/>
                    <a:lstStyle/>
                    <a:p>
                      <a:pPr algn="ctr">
                        <a:lnSpc>
                          <a:spcPct val="107000"/>
                        </a:lnSpc>
                        <a:spcAft>
                          <a:spcPts val="800"/>
                        </a:spcAft>
                      </a:pP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accent6">
                        <a:lumMod val="60000"/>
                        <a:lumOff val="40000"/>
                      </a:schemeClr>
                    </a:solidFill>
                  </a:tcPr>
                </a:tc>
                <a:extLst>
                  <a:ext uri="{0D108BD9-81ED-4DB2-BD59-A6C34878D82A}">
                    <a16:rowId xmlns:a16="http://schemas.microsoft.com/office/drawing/2014/main" xmlns="" val="1667777269"/>
                  </a:ext>
                </a:extLst>
              </a:tr>
            </a:tbl>
          </a:graphicData>
        </a:graphic>
      </p:graphicFrame>
    </p:spTree>
    <p:extLst>
      <p:ext uri="{BB962C8B-B14F-4D97-AF65-F5344CB8AC3E}">
        <p14:creationId xmlns:p14="http://schemas.microsoft.com/office/powerpoint/2010/main" val="42914778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 y="0"/>
            <a:ext cx="12192000" cy="6858000"/>
          </a:xfrm>
          <a:prstGeom prst="rect">
            <a:avLst/>
          </a:prstGeom>
        </p:spPr>
      </p:pic>
      <p:sp>
        <p:nvSpPr>
          <p:cNvPr id="5" name="Google Shape;69;p18"/>
          <p:cNvSpPr txBox="1"/>
          <p:nvPr/>
        </p:nvSpPr>
        <p:spPr>
          <a:xfrm>
            <a:off x="760343" y="29827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Título 3"/>
          <p:cNvSpPr>
            <a:spLocks noGrp="1"/>
          </p:cNvSpPr>
          <p:nvPr>
            <p:ph type="title"/>
          </p:nvPr>
        </p:nvSpPr>
        <p:spPr>
          <a:xfrm>
            <a:off x="1009483" y="298270"/>
            <a:ext cx="9839738" cy="983878"/>
          </a:xfrm>
        </p:spPr>
        <p:txBody>
          <a:bodyPr>
            <a:normAutofit fontScale="90000"/>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6" name="Rectangle 1"/>
          <p:cNvSpPr>
            <a:spLocks noChangeArrowheads="1"/>
          </p:cNvSpPr>
          <p:nvPr/>
        </p:nvSpPr>
        <p:spPr bwMode="auto">
          <a:xfrm>
            <a:off x="760343" y="1536169"/>
            <a:ext cx="5366137"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ctr" defTabSz="914400" rtl="0" eaLnBrk="0" fontAlgn="base" latinLnBrk="0" hangingPunct="0">
              <a:lnSpc>
                <a:spcPct val="100000"/>
              </a:lnSpc>
              <a:spcBef>
                <a:spcPct val="0"/>
              </a:spcBef>
              <a:spcAft>
                <a:spcPct val="0"/>
              </a:spcAft>
              <a:buClrTx/>
              <a:buSzTx/>
              <a:buFontTx/>
              <a:buNone/>
              <a:tabLst/>
            </a:pPr>
            <a:endParaRPr lang="es-PE" altLang="es-PE" b="1" dirty="0">
              <a:latin typeface="+mn-lt"/>
              <a:ea typeface="Calibri" panose="020F0502020204030204" pitchFamily="34" charset="0"/>
              <a:cs typeface="Arial" panose="020B0604020202020204" pitchFamily="34" charset="0"/>
            </a:endParaRPr>
          </a:p>
          <a:p>
            <a:pPr marL="0" marR="0" lvl="0" indent="449263" algn="ctr" defTabSz="914400" rtl="0" eaLnBrk="0" fontAlgn="base" latinLnBrk="0" hangingPunct="0">
              <a:lnSpc>
                <a:spcPct val="100000"/>
              </a:lnSpc>
              <a:spcBef>
                <a:spcPct val="0"/>
              </a:spcBef>
              <a:spcAft>
                <a:spcPct val="0"/>
              </a:spcAft>
              <a:buClrTx/>
              <a:buSzTx/>
              <a:buFontTx/>
              <a:buNone/>
              <a:tabLst/>
            </a:pPr>
            <a:r>
              <a:rPr kumimoji="0" lang="es-PE" altLang="es-PE" sz="24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ACTIVIDADES ACADÉMICAS</a:t>
            </a:r>
          </a:p>
          <a:p>
            <a:pPr marL="0" marR="0" lvl="0" indent="449263" algn="ctr"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PE" altLang="es-PE" b="1" i="0" u="none" strike="noStrike" cap="none" normalizeH="0" baseline="0" dirty="0" smtClean="0">
                <a:ln>
                  <a:noFill/>
                </a:ln>
                <a:solidFill>
                  <a:srgbClr val="FF0000"/>
                </a:solidFill>
                <a:effectLst/>
                <a:latin typeface="+mn-lt"/>
                <a:ea typeface="Calibri" panose="020F0502020204030204" pitchFamily="34" charset="0"/>
                <a:cs typeface="Arial" panose="020B0604020202020204" pitchFamily="34" charset="0"/>
              </a:rPr>
              <a:t> </a:t>
            </a:r>
            <a:endParaRPr kumimoji="0" lang="es-PE" altLang="es-PE" b="0" i="0" u="none" strike="noStrike" cap="none" normalizeH="0" baseline="0" dirty="0" smtClean="0">
              <a:ln>
                <a:noFill/>
              </a:ln>
              <a:solidFill>
                <a:schemeClr val="tx1"/>
              </a:solidFill>
              <a:effectLst/>
              <a:latin typeface="+mn-lt"/>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s-PE" altLang="es-PE" dirty="0" smtClean="0">
                <a:latin typeface="+mn-lt"/>
                <a:ea typeface="Calibri" panose="020F0502020204030204" pitchFamily="34" charset="0"/>
                <a:cs typeface="Arial" panose="020B0604020202020204" pitchFamily="34" charset="0"/>
              </a:rPr>
              <a:t>Reuniones de coordinación con decanos, vicedecanos, directores de escuelas y directores de EEG para la integración de la estudios generales y las escuelas profesionales</a:t>
            </a:r>
            <a:r>
              <a:rPr kumimoji="0" lang="es-PE" altLang="es-PE"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285750" lvl="0" indent="-285750" algn="just">
              <a:buFont typeface="Wingdings" panose="05000000000000000000" pitchFamily="2" charset="2"/>
              <a:buChar char="Ø"/>
            </a:pPr>
            <a:r>
              <a:rPr lang="es-PE" altLang="es-PE" dirty="0" smtClean="0">
                <a:latin typeface="Calibri" pitchFamily="34" charset="0"/>
                <a:ea typeface="Calibri" panose="020F0502020204030204" pitchFamily="34" charset="0"/>
                <a:cs typeface="Arial" panose="020B0604020202020204" pitchFamily="34" charset="0"/>
              </a:rPr>
              <a:t>Reuniones de coordinación con decanos, vicedecanos, directores de escuelas y directores de EEG para la  elaboración de los trabajos de investigación  para el bachillerato, tesis e informe de suficiencia profesional as escuelas profesionales para el título profesional.</a:t>
            </a:r>
          </a:p>
          <a:p>
            <a:pPr marL="0" marR="0" lvl="0" indent="449263" algn="just" defTabSz="914400" rtl="0" eaLnBrk="0" fontAlgn="base" latinLnBrk="0" hangingPunct="0">
              <a:lnSpc>
                <a:spcPct val="100000"/>
              </a:lnSpc>
              <a:spcBef>
                <a:spcPct val="0"/>
              </a:spcBef>
              <a:spcAft>
                <a:spcPct val="0"/>
              </a:spcAft>
              <a:buClrTx/>
              <a:buSzTx/>
              <a:buFontTx/>
              <a:buNone/>
              <a:tabLst/>
            </a:pPr>
            <a:endParaRPr lang="es-PE" altLang="es-PE" dirty="0">
              <a:latin typeface="+mn-lt"/>
              <a:cs typeface="Arial" panose="020B0604020202020204" pitchFamily="34" charset="0"/>
            </a:endParaRPr>
          </a:p>
        </p:txBody>
      </p:sp>
      <p:pic>
        <p:nvPicPr>
          <p:cNvPr id="12" name="Picture 2" descr="C:\Documents and Settings\JANET\Escritorio\archivo\VRAP\fotos\decanos\taller decanos.jpg"/>
          <p:cNvPicPr>
            <a:picLocks noGrp="1" noChangeAspect="1" noChangeArrowheads="1"/>
          </p:cNvPicPr>
          <p:nvPr>
            <p:ph idx="1"/>
          </p:nvPr>
        </p:nvPicPr>
        <p:blipFill>
          <a:blip r:embed="rId3"/>
          <a:srcRect/>
          <a:stretch>
            <a:fillRect/>
          </a:stretch>
        </p:blipFill>
        <p:spPr bwMode="auto">
          <a:xfrm>
            <a:off x="6554922" y="1786714"/>
            <a:ext cx="5637078" cy="3758052"/>
          </a:xfrm>
          <a:prstGeom prst="rect">
            <a:avLst/>
          </a:prstGeom>
          <a:noFill/>
        </p:spPr>
      </p:pic>
    </p:spTree>
    <p:extLst>
      <p:ext uri="{BB962C8B-B14F-4D97-AF65-F5344CB8AC3E}">
        <p14:creationId xmlns:p14="http://schemas.microsoft.com/office/powerpoint/2010/main" val="384511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 y="0"/>
            <a:ext cx="12192000" cy="6858000"/>
          </a:xfrm>
          <a:prstGeom prst="rect">
            <a:avLst/>
          </a:prstGeom>
        </p:spPr>
      </p:pic>
      <p:sp>
        <p:nvSpPr>
          <p:cNvPr id="5" name="Google Shape;69;p18"/>
          <p:cNvSpPr txBox="1"/>
          <p:nvPr/>
        </p:nvSpPr>
        <p:spPr>
          <a:xfrm>
            <a:off x="760343" y="29827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Título 3"/>
          <p:cNvSpPr>
            <a:spLocks noGrp="1"/>
          </p:cNvSpPr>
          <p:nvPr>
            <p:ph type="title"/>
          </p:nvPr>
        </p:nvSpPr>
        <p:spPr>
          <a:xfrm>
            <a:off x="1009483" y="298270"/>
            <a:ext cx="9839738" cy="983878"/>
          </a:xfrm>
        </p:spPr>
        <p:txBody>
          <a:bodyPr>
            <a:normAutofit fontScale="90000"/>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6" name="Rectangle 1"/>
          <p:cNvSpPr>
            <a:spLocks noChangeArrowheads="1"/>
          </p:cNvSpPr>
          <p:nvPr/>
        </p:nvSpPr>
        <p:spPr bwMode="auto">
          <a:xfrm>
            <a:off x="760343" y="1536169"/>
            <a:ext cx="5366137"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ctr" defTabSz="914400" rtl="0" eaLnBrk="0" fontAlgn="base" latinLnBrk="0" hangingPunct="0">
              <a:lnSpc>
                <a:spcPct val="100000"/>
              </a:lnSpc>
              <a:spcBef>
                <a:spcPct val="0"/>
              </a:spcBef>
              <a:spcAft>
                <a:spcPct val="0"/>
              </a:spcAft>
              <a:buClrTx/>
              <a:buSzTx/>
              <a:buFontTx/>
              <a:buNone/>
              <a:tabLst/>
            </a:pPr>
            <a:endParaRPr lang="es-PE" altLang="es-PE" b="1" dirty="0">
              <a:latin typeface="+mn-lt"/>
              <a:ea typeface="Calibri" panose="020F0502020204030204" pitchFamily="34" charset="0"/>
              <a:cs typeface="Arial" panose="020B0604020202020204" pitchFamily="34" charset="0"/>
            </a:endParaRPr>
          </a:p>
          <a:p>
            <a:pPr marL="0" marR="0" lvl="0" indent="449263" algn="ctr" defTabSz="914400" rtl="0" eaLnBrk="0" fontAlgn="base" latinLnBrk="0" hangingPunct="0">
              <a:lnSpc>
                <a:spcPct val="100000"/>
              </a:lnSpc>
              <a:spcBef>
                <a:spcPct val="0"/>
              </a:spcBef>
              <a:spcAft>
                <a:spcPct val="0"/>
              </a:spcAft>
              <a:buClrTx/>
              <a:buSzTx/>
              <a:buFontTx/>
              <a:buNone/>
              <a:tabLst/>
            </a:pPr>
            <a:r>
              <a:rPr kumimoji="0" lang="es-PE" altLang="es-PE" sz="24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ACTIVIDADES ACADÉMICAS</a:t>
            </a:r>
          </a:p>
          <a:p>
            <a:pPr marL="0" marR="0" lvl="0" indent="449263" algn="ctr"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PE" altLang="es-PE" b="1" i="0" u="none" strike="noStrike" cap="none" normalizeH="0" baseline="0" dirty="0" smtClean="0">
                <a:ln>
                  <a:noFill/>
                </a:ln>
                <a:solidFill>
                  <a:srgbClr val="FF0000"/>
                </a:solidFill>
                <a:effectLst/>
                <a:latin typeface="+mn-lt"/>
                <a:ea typeface="Calibri" panose="020F0502020204030204" pitchFamily="34" charset="0"/>
                <a:cs typeface="Arial" panose="020B0604020202020204" pitchFamily="34" charset="0"/>
              </a:rPr>
              <a:t> </a:t>
            </a:r>
            <a:endParaRPr kumimoji="0" lang="es-PE" altLang="es-PE" b="0" i="0" u="none" strike="noStrike" cap="none" normalizeH="0" baseline="0" dirty="0" smtClean="0">
              <a:ln>
                <a:noFill/>
              </a:ln>
              <a:solidFill>
                <a:schemeClr val="tx1"/>
              </a:solidFill>
              <a:effectLst/>
              <a:latin typeface="+mn-lt"/>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s-PE" altLang="es-PE" dirty="0" smtClean="0">
                <a:latin typeface="+mn-lt"/>
                <a:ea typeface="Calibri" panose="020F0502020204030204" pitchFamily="34" charset="0"/>
                <a:cs typeface="Arial" panose="020B0604020202020204" pitchFamily="34" charset="0"/>
              </a:rPr>
              <a:t>Reuniones de coordinación con decanos, vicedecanos, directores de escuelas y directores de EEG para  </a:t>
            </a:r>
            <a:r>
              <a:rPr lang="es-PE" altLang="es-PE" smtClean="0">
                <a:latin typeface="+mn-lt"/>
                <a:ea typeface="Calibri" panose="020F0502020204030204" pitchFamily="34" charset="0"/>
                <a:cs typeface="Arial" panose="020B0604020202020204" pitchFamily="34" charset="0"/>
              </a:rPr>
              <a:t>facilitar el manejo </a:t>
            </a:r>
            <a:r>
              <a:rPr lang="es-PE" altLang="es-PE" dirty="0" smtClean="0">
                <a:latin typeface="+mn-lt"/>
                <a:ea typeface="Calibri" panose="020F0502020204030204" pitchFamily="34" charset="0"/>
                <a:cs typeface="Arial" panose="020B0604020202020204" pitchFamily="34" charset="0"/>
              </a:rPr>
              <a:t>de los estudiantes de un idioma extranjero o lengua nativa.</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285750" lvl="0" indent="-285750" algn="just">
              <a:buFont typeface="Wingdings" panose="05000000000000000000" pitchFamily="2" charset="2"/>
              <a:buChar char="Ø"/>
            </a:pPr>
            <a:r>
              <a:rPr lang="es-PE" altLang="es-PE" dirty="0" smtClean="0">
                <a:latin typeface="Calibri" pitchFamily="34" charset="0"/>
                <a:ea typeface="Calibri" panose="020F0502020204030204" pitchFamily="34" charset="0"/>
                <a:cs typeface="Arial" panose="020B0604020202020204" pitchFamily="34" charset="0"/>
              </a:rPr>
              <a:t>Reuniones de coordinación con estudiantes para resolver el acta de compromiso firmado con el Ministerio de Educación y la Municipalidad de Lima.</a:t>
            </a:r>
          </a:p>
          <a:p>
            <a:pPr marL="285750" lvl="0" indent="-285750" algn="just">
              <a:buFont typeface="Wingdings" panose="05000000000000000000" pitchFamily="2" charset="2"/>
              <a:buChar char="Ø"/>
            </a:pPr>
            <a:endParaRPr lang="es-PE" altLang="es-PE" dirty="0" smtClean="0">
              <a:latin typeface="Calibri" pitchFamily="34" charset="0"/>
              <a:ea typeface="Calibri" panose="020F0502020204030204" pitchFamily="34" charset="0"/>
              <a:cs typeface="Arial" panose="020B0604020202020204" pitchFamily="34" charset="0"/>
            </a:endParaRPr>
          </a:p>
          <a:p>
            <a:pPr marL="285750" lvl="0" indent="-285750" algn="just">
              <a:buFont typeface="Wingdings" panose="05000000000000000000" pitchFamily="2" charset="2"/>
              <a:buChar char="Ø"/>
            </a:pPr>
            <a:r>
              <a:rPr lang="es-PE" altLang="es-PE" dirty="0" smtClean="0">
                <a:latin typeface="Calibri" pitchFamily="34" charset="0"/>
                <a:ea typeface="Calibri" panose="020F0502020204030204" pitchFamily="34" charset="0"/>
                <a:cs typeface="Arial" panose="020B0604020202020204" pitchFamily="34" charset="0"/>
              </a:rPr>
              <a:t>III Encuentro de Vicerrectores Académicos de Universidades Nacionales del Perú.</a:t>
            </a:r>
          </a:p>
          <a:p>
            <a:pPr marL="285750" lvl="0" indent="-285750" algn="just">
              <a:buFont typeface="Wingdings" panose="05000000000000000000" pitchFamily="2" charset="2"/>
              <a:buChar char="Ø"/>
            </a:pPr>
            <a:r>
              <a:rPr lang="es-PE" altLang="es-PE" dirty="0" smtClean="0">
                <a:latin typeface="Calibri" pitchFamily="34" charset="0"/>
                <a:ea typeface="Calibri" panose="020F0502020204030204" pitchFamily="34" charset="0"/>
                <a:cs typeface="Arial" panose="020B0604020202020204" pitchFamily="34" charset="0"/>
              </a:rPr>
              <a:t>Reconocimientos a estudiantes y docentes en la Clausura del Año Académico.</a:t>
            </a:r>
          </a:p>
          <a:p>
            <a:pPr marL="0" marR="0" lvl="0" indent="449263" algn="just" defTabSz="914400" rtl="0" eaLnBrk="0" fontAlgn="base" latinLnBrk="0" hangingPunct="0">
              <a:lnSpc>
                <a:spcPct val="100000"/>
              </a:lnSpc>
              <a:spcBef>
                <a:spcPct val="0"/>
              </a:spcBef>
              <a:spcAft>
                <a:spcPct val="0"/>
              </a:spcAft>
              <a:buClrTx/>
              <a:buSzTx/>
              <a:buFontTx/>
              <a:buNone/>
              <a:tabLst/>
            </a:pPr>
            <a:endParaRPr lang="es-PE" altLang="es-PE" dirty="0">
              <a:latin typeface="+mn-lt"/>
              <a:cs typeface="Arial" panose="020B0604020202020204" pitchFamily="34" charset="0"/>
            </a:endParaRPr>
          </a:p>
        </p:txBody>
      </p:sp>
      <p:pic>
        <p:nvPicPr>
          <p:cNvPr id="12" name="11 Marcador de contenido" descr="C:\Documents and Settings\JANET\Escritorio\Memoria\fotos mitzi\encuentro de vicerrectores\ViceACD02.jpg"/>
          <p:cNvPicPr>
            <a:picLocks noGrp="1"/>
          </p:cNvPicPr>
          <p:nvPr>
            <p:ph idx="1"/>
          </p:nvPr>
        </p:nvPicPr>
        <p:blipFill>
          <a:blip r:embed="rId3" cstate="print"/>
          <a:srcRect/>
          <a:stretch>
            <a:fillRect/>
          </a:stretch>
        </p:blipFill>
        <p:spPr bwMode="auto">
          <a:xfrm>
            <a:off x="6546588" y="2684832"/>
            <a:ext cx="5340612" cy="2752827"/>
          </a:xfrm>
          <a:prstGeom prst="rect">
            <a:avLst/>
          </a:prstGeom>
          <a:noFill/>
          <a:ln w="9525">
            <a:noFill/>
            <a:miter lim="800000"/>
            <a:headEnd/>
            <a:tailEnd/>
          </a:ln>
        </p:spPr>
      </p:pic>
    </p:spTree>
    <p:extLst>
      <p:ext uri="{BB962C8B-B14F-4D97-AF65-F5344CB8AC3E}">
        <p14:creationId xmlns:p14="http://schemas.microsoft.com/office/powerpoint/2010/main" val="4258377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750570" y="358863"/>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921026" y="1660871"/>
            <a:ext cx="10515600" cy="3800475"/>
          </a:xfrm>
        </p:spPr>
        <p:txBody>
          <a:bodyPr>
            <a:normAutofit/>
          </a:bodyPr>
          <a:lstStyle/>
          <a:p>
            <a:pPr marL="0" indent="0" algn="ctr">
              <a:buNone/>
            </a:pPr>
            <a:r>
              <a:rPr lang="es-PE" b="1" dirty="0"/>
              <a:t>Escuela de Estudios Generales</a:t>
            </a:r>
            <a:endParaRPr lang="es-PE" dirty="0"/>
          </a:p>
          <a:p>
            <a:pPr marL="0" indent="0" algn="ctr">
              <a:buNone/>
            </a:pPr>
            <a:r>
              <a:rPr lang="es-PE" b="1" dirty="0" smtClean="0"/>
              <a:t>Matricula</a:t>
            </a:r>
          </a:p>
          <a:p>
            <a:pPr marL="0" indent="0" algn="ctr">
              <a:buNone/>
            </a:pPr>
            <a:endParaRPr lang="es-PE" b="1" dirty="0"/>
          </a:p>
          <a:p>
            <a:pPr marL="0" indent="0" algn="ctr">
              <a:buNone/>
            </a:pPr>
            <a:endParaRPr lang="es-PE" dirty="0"/>
          </a:p>
        </p:txBody>
      </p:sp>
      <p:sp>
        <p:nvSpPr>
          <p:cNvPr id="7" name="Título 3"/>
          <p:cNvSpPr>
            <a:spLocks noGrp="1"/>
          </p:cNvSpPr>
          <p:nvPr>
            <p:ph type="title"/>
          </p:nvPr>
        </p:nvSpPr>
        <p:spPr>
          <a:xfrm>
            <a:off x="1374061" y="154540"/>
            <a:ext cx="10053477" cy="1325563"/>
          </a:xfrm>
        </p:spPr>
        <p:txBody>
          <a:bodyPr>
            <a:normAutofit/>
          </a:bodyPr>
          <a:lstStyle/>
          <a:p>
            <a:pPr algn="r"/>
            <a:r>
              <a:rPr lang="es-PE" sz="4000" b="1" dirty="0">
                <a:solidFill>
                  <a:schemeClr val="bg1"/>
                </a:solidFill>
                <a:latin typeface="Calibri" panose="020F0502020204030204" pitchFamily="34" charset="0"/>
                <a:cs typeface="Calibri" panose="020F0502020204030204" pitchFamily="34" charset="0"/>
              </a:rPr>
              <a:t>VICERRECTORADO </a:t>
            </a:r>
            <a:r>
              <a:rPr lang="es-PE" sz="4000" b="1" dirty="0" smtClean="0">
                <a:solidFill>
                  <a:schemeClr val="bg1"/>
                </a:solidFill>
                <a:latin typeface="Calibri" panose="020F0502020204030204" pitchFamily="34" charset="0"/>
                <a:cs typeface="Calibri" panose="020F0502020204030204" pitchFamily="34" charset="0"/>
              </a:rPr>
              <a:t>ACADÉMICO DE </a:t>
            </a:r>
            <a:r>
              <a:rPr lang="es-PE" sz="4000" b="1" dirty="0">
                <a:solidFill>
                  <a:schemeClr val="bg1"/>
                </a:solidFill>
                <a:latin typeface="Calibri" panose="020F0502020204030204" pitchFamily="34" charset="0"/>
                <a:cs typeface="Calibri" panose="020F0502020204030204" pitchFamily="34" charset="0"/>
              </a:rPr>
              <a:t>PREGRADO</a:t>
            </a:r>
            <a:endParaRPr lang="es-ES" sz="4000" b="1" dirty="0">
              <a:solidFill>
                <a:schemeClr val="bg1"/>
              </a:solidFill>
              <a:latin typeface="Calibri" panose="020F0502020204030204" pitchFamily="34" charset="0"/>
              <a:cs typeface="Calibri" panose="020F0502020204030204" pitchFamily="34" charset="0"/>
            </a:endParaRPr>
          </a:p>
        </p:txBody>
      </p:sp>
      <p:graphicFrame>
        <p:nvGraphicFramePr>
          <p:cNvPr id="5" name="Tabla 4"/>
          <p:cNvGraphicFramePr>
            <a:graphicFrameLocks noGrp="1"/>
          </p:cNvGraphicFramePr>
          <p:nvPr/>
        </p:nvGraphicFramePr>
        <p:xfrm>
          <a:off x="2978332" y="2651760"/>
          <a:ext cx="6871062" cy="3657600"/>
        </p:xfrm>
        <a:graphic>
          <a:graphicData uri="http://schemas.openxmlformats.org/drawingml/2006/table">
            <a:tbl>
              <a:tblPr firstRow="1" firstCol="1" bandRow="1">
                <a:tableStyleId>{5C22544A-7EE6-4342-B048-85BDC9FD1C3A}</a:tableStyleId>
              </a:tblPr>
              <a:tblGrid>
                <a:gridCol w="4110547">
                  <a:extLst>
                    <a:ext uri="{9D8B030D-6E8A-4147-A177-3AD203B41FA5}">
                      <a16:colId xmlns:a16="http://schemas.microsoft.com/office/drawing/2014/main" xmlns="" val="1056142787"/>
                    </a:ext>
                  </a:extLst>
                </a:gridCol>
                <a:gridCol w="2760515">
                  <a:extLst>
                    <a:ext uri="{9D8B030D-6E8A-4147-A177-3AD203B41FA5}">
                      <a16:colId xmlns:a16="http://schemas.microsoft.com/office/drawing/2014/main" xmlns="" val="2685347831"/>
                    </a:ext>
                  </a:extLst>
                </a:gridCol>
              </a:tblGrid>
              <a:tr h="508508">
                <a:tc>
                  <a:txBody>
                    <a:bodyPr/>
                    <a:lstStyle/>
                    <a:p>
                      <a:pPr algn="just">
                        <a:lnSpc>
                          <a:spcPct val="115000"/>
                        </a:lnSpc>
                        <a:spcAft>
                          <a:spcPts val="0"/>
                        </a:spcAft>
                      </a:pPr>
                      <a:r>
                        <a:rPr lang="es-MX" sz="1600" kern="1200" dirty="0">
                          <a:effectLst/>
                        </a:rPr>
                        <a:t>Área Académica</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0"/>
                        </a:spcAft>
                      </a:pPr>
                      <a:r>
                        <a:rPr lang="es-MX" sz="1600" kern="1200">
                          <a:effectLst/>
                        </a:rPr>
                        <a:t>2019-II</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xmlns="" val="3352574838"/>
                  </a:ext>
                </a:extLst>
              </a:tr>
              <a:tr h="675518">
                <a:tc>
                  <a:txBody>
                    <a:bodyPr/>
                    <a:lstStyle/>
                    <a:p>
                      <a:pPr algn="just">
                        <a:lnSpc>
                          <a:spcPct val="115000"/>
                        </a:lnSpc>
                        <a:spcAft>
                          <a:spcPts val="0"/>
                        </a:spcAft>
                      </a:pPr>
                      <a:r>
                        <a:rPr lang="es-MX" sz="1600" kern="1200">
                          <a:effectLst/>
                        </a:rPr>
                        <a:t>Ciencias de la Salud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0"/>
                        </a:spcAft>
                      </a:pPr>
                      <a:r>
                        <a:rPr lang="es-MX" sz="1600" kern="1200">
                          <a:effectLst/>
                        </a:rPr>
                        <a:t>1087</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xmlns="" val="3381723780"/>
                  </a:ext>
                </a:extLst>
              </a:tr>
              <a:tr h="357783">
                <a:tc>
                  <a:txBody>
                    <a:bodyPr/>
                    <a:lstStyle/>
                    <a:p>
                      <a:pPr algn="just">
                        <a:lnSpc>
                          <a:spcPct val="115000"/>
                        </a:lnSpc>
                        <a:spcAft>
                          <a:spcPts val="0"/>
                        </a:spcAft>
                      </a:pPr>
                      <a:r>
                        <a:rPr lang="es-MX" sz="1600" kern="1200">
                          <a:effectLst/>
                        </a:rPr>
                        <a:t>Ciencias Básicas</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0"/>
                        </a:spcAft>
                      </a:pPr>
                      <a:r>
                        <a:rPr lang="es-MX" sz="1600" kern="1200">
                          <a:effectLst/>
                        </a:rPr>
                        <a:t>380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xmlns="" val="941541125"/>
                  </a:ext>
                </a:extLst>
              </a:tr>
              <a:tr h="357783">
                <a:tc>
                  <a:txBody>
                    <a:bodyPr/>
                    <a:lstStyle/>
                    <a:p>
                      <a:pPr algn="just">
                        <a:lnSpc>
                          <a:spcPct val="115000"/>
                        </a:lnSpc>
                        <a:spcAft>
                          <a:spcPts val="0"/>
                        </a:spcAft>
                      </a:pPr>
                      <a:r>
                        <a:rPr lang="es-MX" sz="1600" kern="1200">
                          <a:effectLst/>
                        </a:rPr>
                        <a:t>Ingeniería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0"/>
                        </a:spcAft>
                      </a:pPr>
                      <a:r>
                        <a:rPr lang="es-MX" sz="1600" kern="1200">
                          <a:effectLst/>
                        </a:rPr>
                        <a:t>1734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xmlns="" val="2133237549"/>
                  </a:ext>
                </a:extLst>
              </a:tr>
              <a:tr h="675518">
                <a:tc>
                  <a:txBody>
                    <a:bodyPr/>
                    <a:lstStyle/>
                    <a:p>
                      <a:pPr algn="just">
                        <a:lnSpc>
                          <a:spcPct val="115000"/>
                        </a:lnSpc>
                        <a:spcAft>
                          <a:spcPts val="0"/>
                        </a:spcAft>
                      </a:pPr>
                      <a:r>
                        <a:rPr lang="es-MX" sz="1600" kern="1200" dirty="0">
                          <a:effectLst/>
                        </a:rPr>
                        <a:t>Ciencias Económicas y </a:t>
                      </a:r>
                      <a:r>
                        <a:rPr lang="es-MX" sz="1600" kern="1200" dirty="0" smtClean="0">
                          <a:effectLst/>
                        </a:rPr>
                        <a:t>de la Gestión</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0"/>
                        </a:spcAft>
                      </a:pPr>
                      <a:r>
                        <a:rPr lang="es-MX" sz="1600" kern="1200">
                          <a:effectLst/>
                        </a:rPr>
                        <a:t>1323</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xmlns="" val="908086599"/>
                  </a:ext>
                </a:extLst>
              </a:tr>
              <a:tr h="724707">
                <a:tc>
                  <a:txBody>
                    <a:bodyPr/>
                    <a:lstStyle/>
                    <a:p>
                      <a:pPr algn="just">
                        <a:lnSpc>
                          <a:spcPct val="115000"/>
                        </a:lnSpc>
                        <a:spcAft>
                          <a:spcPts val="0"/>
                        </a:spcAft>
                      </a:pPr>
                      <a:r>
                        <a:rPr lang="es-MX" sz="1600" kern="1200" dirty="0">
                          <a:effectLst/>
                        </a:rPr>
                        <a:t>Humanidades, Ciencias </a:t>
                      </a:r>
                      <a:r>
                        <a:rPr lang="es-MX" sz="1600" kern="1200" dirty="0" smtClean="0">
                          <a:effectLst/>
                        </a:rPr>
                        <a:t>Jurídicas </a:t>
                      </a:r>
                      <a:r>
                        <a:rPr lang="es-MX" sz="1600" kern="1200" dirty="0">
                          <a:effectLst/>
                        </a:rPr>
                        <a:t>y </a:t>
                      </a:r>
                      <a:r>
                        <a:rPr lang="es-MX" sz="1600" kern="1200" dirty="0" smtClean="0">
                          <a:effectLst/>
                        </a:rPr>
                        <a:t>Sociales</a:t>
                      </a:r>
                      <a:r>
                        <a:rPr lang="es-MX" sz="1600" kern="1200" baseline="0" dirty="0" smtClean="0">
                          <a:effectLst/>
                        </a:rPr>
                        <a:t> </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0"/>
                        </a:spcAft>
                      </a:pPr>
                      <a:r>
                        <a:rPr lang="es-MX" sz="1600" kern="1200">
                          <a:effectLst/>
                        </a:rPr>
                        <a:t>1543</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xmlns="" val="2198644019"/>
                  </a:ext>
                </a:extLst>
              </a:tr>
              <a:tr h="357783">
                <a:tc>
                  <a:txBody>
                    <a:bodyPr/>
                    <a:lstStyle/>
                    <a:p>
                      <a:pPr algn="just">
                        <a:lnSpc>
                          <a:spcPct val="115000"/>
                        </a:lnSpc>
                        <a:spcAft>
                          <a:spcPts val="0"/>
                        </a:spcAft>
                      </a:pPr>
                      <a:r>
                        <a:rPr lang="es-MX" sz="1600" kern="1200">
                          <a:effectLst/>
                        </a:rPr>
                        <a:t>Total</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0"/>
                        </a:spcAft>
                      </a:pPr>
                      <a:r>
                        <a:rPr lang="es-MX" sz="1600" kern="1200" dirty="0">
                          <a:effectLst/>
                        </a:rPr>
                        <a:t>6067</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xmlns="" val="3843297770"/>
                  </a:ext>
                </a:extLst>
              </a:tr>
            </a:tbl>
          </a:graphicData>
        </a:graphic>
      </p:graphicFrame>
    </p:spTree>
    <p:extLst>
      <p:ext uri="{BB962C8B-B14F-4D97-AF65-F5344CB8AC3E}">
        <p14:creationId xmlns:p14="http://schemas.microsoft.com/office/powerpoint/2010/main" val="6785025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p18"/>
          <p:cNvSpPr txBox="1"/>
          <p:nvPr/>
        </p:nvSpPr>
        <p:spPr>
          <a:xfrm>
            <a:off x="844550" y="149289"/>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Título 3"/>
          <p:cNvSpPr txBox="1">
            <a:spLocks/>
          </p:cNvSpPr>
          <p:nvPr/>
        </p:nvSpPr>
        <p:spPr>
          <a:xfrm>
            <a:off x="1283803" y="298270"/>
            <a:ext cx="9839738"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latin typeface="Calibri" panose="020F0502020204030204" pitchFamily="34" charset="0"/>
              <a:cs typeface="Calibri" panose="020F0502020204030204" pitchFamily="34" charset="0"/>
            </a:endParaRPr>
          </a:p>
        </p:txBody>
      </p:sp>
      <p:sp>
        <p:nvSpPr>
          <p:cNvPr id="12" name="Rectangle 1"/>
          <p:cNvSpPr>
            <a:spLocks noChangeArrowheads="1"/>
          </p:cNvSpPr>
          <p:nvPr/>
        </p:nvSpPr>
        <p:spPr bwMode="auto">
          <a:xfrm>
            <a:off x="483101" y="1215188"/>
            <a:ext cx="11469413" cy="530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20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RESULTADOS Y LOGROS</a:t>
            </a:r>
            <a:r>
              <a:rPr kumimoji="0" lang="es-PE" altLang="es-PE" sz="20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altLang="es-PE" sz="20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Gestión académica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PE" altLang="es-PE"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Elaboración de herramientas de gestión académica</a:t>
            </a:r>
            <a:endParaRPr kumimoji="0" lang="es-PE" altLang="es-PE"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6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Modelo Educativo en revisión por el Fondo Editorial de la UNMSM.</a:t>
            </a:r>
            <a:endParaRPr kumimoji="0" lang="es-PE" altLang="es-PE" sz="1600" b="0" i="0" u="none" strike="noStrike" cap="none" normalizeH="0" baseline="0" dirty="0" smtClean="0">
              <a:ln>
                <a:noFill/>
              </a:ln>
              <a:solidFill>
                <a:schemeClr val="tx1"/>
              </a:solidFill>
              <a:effectLst/>
              <a:latin typeface="+mn-lt"/>
            </a:endParaRPr>
          </a:p>
          <a:p>
            <a:pPr lvl="0" algn="just">
              <a:buFontTx/>
              <a:buChar char="•"/>
            </a:pPr>
            <a:r>
              <a:rPr lang="es-PE" altLang="es-PE" sz="1600" dirty="0" smtClean="0">
                <a:latin typeface="+mn-lt"/>
                <a:ea typeface="Calibri" panose="020F0502020204030204" pitchFamily="34" charset="0"/>
                <a:cs typeface="Arial" panose="020B0604020202020204" pitchFamily="34" charset="0"/>
              </a:rPr>
              <a:t>Guía </a:t>
            </a:r>
            <a:r>
              <a:rPr lang="es-PE" altLang="es-PE" sz="1600" dirty="0">
                <a:latin typeface="+mn-lt"/>
                <a:ea typeface="Calibri" panose="020F0502020204030204" pitchFamily="34" charset="0"/>
                <a:cs typeface="Arial" panose="020B0604020202020204" pitchFamily="34" charset="0"/>
              </a:rPr>
              <a:t>para el Diseño </a:t>
            </a:r>
            <a:r>
              <a:rPr lang="es-PE" altLang="es-PE" sz="1600" dirty="0" smtClean="0">
                <a:latin typeface="+mn-lt"/>
                <a:ea typeface="Calibri" panose="020F0502020204030204" pitchFamily="34" charset="0"/>
                <a:cs typeface="Arial" panose="020B0604020202020204" pitchFamily="34" charset="0"/>
              </a:rPr>
              <a:t>Curricular, en proceso de </a:t>
            </a:r>
            <a:r>
              <a:rPr kumimoji="0" lang="es-PE" altLang="es-PE" sz="16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elaboración. </a:t>
            </a:r>
          </a:p>
          <a:p>
            <a:pPr marL="0" marR="0" lvl="0" indent="0" algn="just" defTabSz="914400" rtl="0" eaLnBrk="0" fontAlgn="base" latinLnBrk="0" hangingPunct="0">
              <a:lnSpc>
                <a:spcPct val="100000"/>
              </a:lnSpc>
              <a:spcBef>
                <a:spcPct val="0"/>
              </a:spcBef>
              <a:spcAft>
                <a:spcPct val="0"/>
              </a:spcAft>
              <a:buClrTx/>
              <a:buSzTx/>
              <a:tabLst/>
            </a:pPr>
            <a:endParaRPr kumimoji="0" lang="es-PE" altLang="es-PE" sz="20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PE" altLang="es-PE"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Docentes por contrato a plazo determinado (resoluciones)</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es-PE" altLang="es-PE"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PE" altLang="es-PE" sz="16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Resolución Rectoral N.° 04308-R-19, del 02 de agosto del 2019, que aprueba el cronograma y el cuadro de plazas vacantes del concurso para contrato docente 2019-II, segunda convocatoria de las facultades y la Escuela de Estudios Generales (</a:t>
            </a:r>
            <a:r>
              <a:rPr lang="es-PE" altLang="es-PE" sz="1600" dirty="0" smtClean="0">
                <a:latin typeface="+mn-lt"/>
                <a:ea typeface="Calibri" panose="020F0502020204030204" pitchFamily="34" charset="0"/>
                <a:cs typeface="Arial" panose="020B0604020202020204" pitchFamily="34" charset="0"/>
              </a:rPr>
              <a:t>E</a:t>
            </a:r>
            <a:r>
              <a:rPr kumimoji="0" lang="es-PE" altLang="es-PE" sz="16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EG), llevado a cabo del 05 al 22 de agosto del 2019. </a:t>
            </a:r>
            <a:endParaRPr kumimoji="0" lang="es-PE" altLang="es-PE" sz="1600" b="0" i="0" u="none" strike="noStrike" cap="none" normalizeH="0" baseline="0" dirty="0" smtClean="0">
              <a:ln>
                <a:noFill/>
              </a:ln>
              <a:solidFill>
                <a:schemeClr val="tx1"/>
              </a:solidFill>
              <a:effectLst/>
              <a:latin typeface="+mn-lt"/>
            </a:endParaRPr>
          </a:p>
          <a:p>
            <a:pPr lvl="0" algn="just">
              <a:buFontTx/>
              <a:buChar char="•"/>
            </a:pPr>
            <a:r>
              <a:rPr kumimoji="0" lang="es-PE" altLang="es-PE" sz="16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Resolución Rectoral N.° 04873-R-19, del 26 de agosto del 2019, que aprueba el cronograma</a:t>
            </a:r>
            <a:r>
              <a:rPr kumimoji="0" lang="es-PE" altLang="es-PE" sz="1600" b="0" i="0" u="none" strike="noStrike" cap="none" normalizeH="0" dirty="0" smtClean="0">
                <a:ln>
                  <a:noFill/>
                </a:ln>
                <a:solidFill>
                  <a:schemeClr val="tx1"/>
                </a:solidFill>
                <a:effectLst/>
                <a:latin typeface="+mn-lt"/>
                <a:ea typeface="Calibri" panose="020F0502020204030204" pitchFamily="34" charset="0"/>
                <a:cs typeface="Arial" panose="020B0604020202020204" pitchFamily="34" charset="0"/>
              </a:rPr>
              <a:t> y el </a:t>
            </a:r>
            <a:r>
              <a:rPr kumimoji="0" lang="es-PE" altLang="es-PE" sz="16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cuadro de plazas vacantes del concurso para contrato docente 2019 II, tercera convocatoria de las facultades y </a:t>
            </a:r>
            <a:r>
              <a:rPr lang="es-PE" altLang="es-PE" sz="1600" dirty="0" smtClean="0">
                <a:ea typeface="Calibri" panose="020F0502020204030204" pitchFamily="34" charset="0"/>
                <a:cs typeface="Arial" panose="020B0604020202020204" pitchFamily="34" charset="0"/>
              </a:rPr>
              <a:t>la </a:t>
            </a:r>
            <a:r>
              <a:rPr lang="es-PE" altLang="es-PE" sz="1600" dirty="0" smtClean="0">
                <a:latin typeface="Calibri" pitchFamily="34" charset="0"/>
                <a:ea typeface="Calibri" panose="020F0502020204030204" pitchFamily="34" charset="0"/>
                <a:cs typeface="Arial" panose="020B0604020202020204" pitchFamily="34" charset="0"/>
              </a:rPr>
              <a:t>Escuela de Estudios Generales (EEG)</a:t>
            </a:r>
            <a:r>
              <a:rPr lang="es-PE" altLang="es-PE" sz="1600" dirty="0" smtClean="0">
                <a:ea typeface="Calibri" panose="020F0502020204030204" pitchFamily="34" charset="0"/>
                <a:cs typeface="Arial" panose="020B0604020202020204" pitchFamily="34" charset="0"/>
              </a:rPr>
              <a:t>, </a:t>
            </a:r>
            <a:r>
              <a:rPr kumimoji="0" lang="es-PE" altLang="es-PE" sz="16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llevado a cabo del 27 de agosto al 24 de setiembre del 2019. </a:t>
            </a:r>
          </a:p>
          <a:p>
            <a:pPr lvl="0" algn="just">
              <a:lnSpc>
                <a:spcPct val="107000"/>
              </a:lnSpc>
              <a:spcAft>
                <a:spcPts val="0"/>
              </a:spcAft>
            </a:pPr>
            <a:endParaRPr lang="es-PE" sz="2000" dirty="0" smtClean="0">
              <a:latin typeface="+mn-lt"/>
              <a:cs typeface="Arial" panose="020B0604020202020204" pitchFamily="34" charset="0"/>
            </a:endParaRPr>
          </a:p>
          <a:p>
            <a:pPr lvl="0" algn="just">
              <a:lnSpc>
                <a:spcPct val="107000"/>
              </a:lnSpc>
              <a:spcAft>
                <a:spcPts val="0"/>
              </a:spcAft>
              <a:buFont typeface="Wingdings" pitchFamily="2" charset="2"/>
              <a:buChar char="Ø"/>
            </a:pPr>
            <a:r>
              <a:rPr lang="es-ES" b="1" dirty="0" smtClean="0">
                <a:latin typeface="+mn-lt"/>
              </a:rPr>
              <a:t>Concurso </a:t>
            </a:r>
            <a:r>
              <a:rPr lang="es-ES" b="1" dirty="0">
                <a:latin typeface="+mn-lt"/>
              </a:rPr>
              <a:t>para admisión a la carrera docente </a:t>
            </a:r>
            <a:endParaRPr lang="es-PE" b="1" dirty="0" smtClean="0">
              <a:effectLst/>
              <a:latin typeface="+mn-lt"/>
            </a:endParaRPr>
          </a:p>
          <a:p>
            <a:pPr marL="342900" lvl="0" indent="-342900" algn="just">
              <a:lnSpc>
                <a:spcPct val="107000"/>
              </a:lnSpc>
              <a:spcAft>
                <a:spcPts val="0"/>
              </a:spcAft>
              <a:buFont typeface="Symbol" panose="05050102010706020507" pitchFamily="18" charset="2"/>
              <a:buChar char=""/>
            </a:pPr>
            <a:r>
              <a:rPr lang="es-PE" sz="1600" dirty="0" smtClean="0">
                <a:latin typeface="+mn-lt"/>
              </a:rPr>
              <a:t>Resolución Rectoral N.°04304-R-2019, del </a:t>
            </a:r>
            <a:r>
              <a:rPr lang="es-PE" sz="1600" dirty="0">
                <a:latin typeface="+mn-lt"/>
              </a:rPr>
              <a:t>01 de agosto del 2019, que aprueba el segundo </a:t>
            </a:r>
            <a:r>
              <a:rPr lang="es-PE" sz="1600" dirty="0" smtClean="0">
                <a:latin typeface="+mn-lt"/>
              </a:rPr>
              <a:t>proceso</a:t>
            </a:r>
            <a:r>
              <a:rPr lang="es-PE" sz="1600" dirty="0">
                <a:latin typeface="+mn-lt"/>
              </a:rPr>
              <a:t> </a:t>
            </a:r>
            <a:r>
              <a:rPr lang="es-PE" sz="1600" dirty="0" smtClean="0">
                <a:latin typeface="+mn-lt"/>
              </a:rPr>
              <a:t>de </a:t>
            </a:r>
            <a:r>
              <a:rPr lang="es-PE" sz="1600" dirty="0">
                <a:latin typeface="+mn-lt"/>
              </a:rPr>
              <a:t>admisión a la carrera docente. </a:t>
            </a:r>
            <a:endParaRPr lang="es-PE" sz="1600" dirty="0" smtClean="0">
              <a:effectLst/>
              <a:latin typeface="+mn-lt"/>
            </a:endParaRPr>
          </a:p>
          <a:p>
            <a:pPr marL="678180" algn="just">
              <a:lnSpc>
                <a:spcPts val="0"/>
              </a:lnSpc>
              <a:spcAft>
                <a:spcPts val="0"/>
              </a:spcAft>
            </a:pPr>
            <a:r>
              <a:rPr lang="es-PE" sz="1600" dirty="0">
                <a:latin typeface="+mn-lt"/>
              </a:rPr>
              <a:t> </a:t>
            </a:r>
            <a:endParaRPr lang="es-PE" sz="1600" dirty="0" smtClean="0">
              <a:effectLst/>
              <a:latin typeface="+mn-lt"/>
            </a:endParaRPr>
          </a:p>
          <a:p>
            <a:pPr marL="342900" lvl="0" indent="-342900" algn="just">
              <a:lnSpc>
                <a:spcPct val="107000"/>
              </a:lnSpc>
              <a:spcAft>
                <a:spcPts val="0"/>
              </a:spcAft>
              <a:buFont typeface="Symbol" panose="05050102010706020507" pitchFamily="18" charset="2"/>
              <a:buChar char=""/>
            </a:pPr>
            <a:r>
              <a:rPr lang="es-PE" sz="1600" dirty="0" smtClean="0">
                <a:latin typeface="+mn-lt"/>
              </a:rPr>
              <a:t>Resolución Rectoral N.°</a:t>
            </a:r>
            <a:r>
              <a:rPr lang="es-ES" sz="1600" dirty="0" smtClean="0">
                <a:latin typeface="+mn-lt"/>
              </a:rPr>
              <a:t> 05308-24</a:t>
            </a:r>
            <a:r>
              <a:rPr lang="es-PE" sz="1600" dirty="0" smtClean="0">
                <a:latin typeface="+mn-lt"/>
              </a:rPr>
              <a:t>, del 24 de setiembre del 2019, que aprueba el tercer proceso de </a:t>
            </a:r>
            <a:r>
              <a:rPr lang="es-PE" sz="1600" dirty="0">
                <a:latin typeface="+mn-lt"/>
              </a:rPr>
              <a:t>admisión a la carrera docente</a:t>
            </a:r>
            <a:r>
              <a:rPr lang="es-PE" sz="1600" dirty="0" smtClean="0">
                <a:latin typeface="+mn-lt"/>
              </a:rPr>
              <a:t>. </a:t>
            </a:r>
            <a:endParaRPr kumimoji="0" lang="es-PE" altLang="es-PE" sz="16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111551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p18"/>
          <p:cNvSpPr txBox="1"/>
          <p:nvPr/>
        </p:nvSpPr>
        <p:spPr>
          <a:xfrm>
            <a:off x="716637" y="149289"/>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Título 3"/>
          <p:cNvSpPr txBox="1">
            <a:spLocks/>
          </p:cNvSpPr>
          <p:nvPr/>
        </p:nvSpPr>
        <p:spPr>
          <a:xfrm>
            <a:off x="1283803" y="298270"/>
            <a:ext cx="9839738"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latin typeface="Calibri" panose="020F0502020204030204" pitchFamily="34" charset="0"/>
              <a:cs typeface="Calibri" panose="020F0502020204030204" pitchFamily="34" charset="0"/>
            </a:endParaRPr>
          </a:p>
        </p:txBody>
      </p:sp>
      <p:sp>
        <p:nvSpPr>
          <p:cNvPr id="12" name="Rectangle 1"/>
          <p:cNvSpPr>
            <a:spLocks noChangeArrowheads="1"/>
          </p:cNvSpPr>
          <p:nvPr/>
        </p:nvSpPr>
        <p:spPr bwMode="auto">
          <a:xfrm>
            <a:off x="716637" y="1569628"/>
            <a:ext cx="10974070" cy="493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PE" sz="20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RESULTADOS Y LOGROS</a:t>
            </a:r>
            <a:r>
              <a:rPr kumimoji="0" lang="es-PE" altLang="es-PE" sz="2000" b="0"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altLang="es-PE" sz="20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rPr>
              <a:t>Gestión académica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20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endParaRPr>
          </a:p>
          <a:p>
            <a:pPr lvl="0" algn="just">
              <a:lnSpc>
                <a:spcPct val="107000"/>
              </a:lnSpc>
              <a:spcAft>
                <a:spcPts val="0"/>
              </a:spcAft>
            </a:pPr>
            <a:r>
              <a:rPr lang="es-ES" b="1" dirty="0" smtClean="0">
                <a:effectLst/>
                <a:latin typeface="Calibri" panose="020F0502020204030204" pitchFamily="34" charset="0"/>
                <a:cs typeface="Calibri" panose="020F0502020204030204" pitchFamily="34" charset="0"/>
              </a:rPr>
              <a:t>Concurso para promoción docente</a:t>
            </a:r>
          </a:p>
          <a:p>
            <a:pPr lvl="0" algn="just">
              <a:lnSpc>
                <a:spcPct val="107000"/>
              </a:lnSpc>
              <a:spcAft>
                <a:spcPts val="0"/>
              </a:spcAft>
            </a:pPr>
            <a:r>
              <a:rPr lang="es-PE" dirty="0" smtClean="0">
                <a:effectLst/>
                <a:latin typeface="Calibri" panose="020F0502020204030204" pitchFamily="34" charset="0"/>
                <a:cs typeface="Calibri" panose="020F0502020204030204" pitchFamily="34" charset="0"/>
              </a:rPr>
              <a:t>Resolución Rectoral N.° </a:t>
            </a:r>
            <a:r>
              <a:rPr lang="es-ES" dirty="0" smtClean="0">
                <a:effectLst/>
                <a:latin typeface="Calibri" panose="020F0502020204030204" pitchFamily="34" charset="0"/>
                <a:cs typeface="Calibri" panose="020F0502020204030204" pitchFamily="34" charset="0"/>
              </a:rPr>
              <a:t>06144-R-19, del 30 de octubre del 2019. </a:t>
            </a:r>
            <a:r>
              <a:rPr lang="es-PE" altLang="es-PE" dirty="0" smtClean="0">
                <a:latin typeface="Calibri" panose="020F0502020204030204" pitchFamily="34" charset="0"/>
                <a:ea typeface="Calibri" panose="020F0502020204030204" pitchFamily="34" charset="0"/>
                <a:cs typeface="Calibri" panose="020F0502020204030204" pitchFamily="34" charset="0"/>
              </a:rPr>
              <a:t>Se </a:t>
            </a:r>
            <a:r>
              <a:rPr lang="es-ES" altLang="es-PE" dirty="0" smtClean="0">
                <a:latin typeface="Calibri" panose="020F0502020204030204" pitchFamily="34" charset="0"/>
                <a:ea typeface="Times New Roman" panose="02020603050405020304" pitchFamily="18" charset="0"/>
                <a:cs typeface="Calibri" panose="020F0502020204030204" pitchFamily="34" charset="0"/>
              </a:rPr>
              <a:t>promocionaron 53 docentes entre asociados y principales.</a:t>
            </a:r>
          </a:p>
          <a:p>
            <a:pPr lvl="0" algn="just">
              <a:lnSpc>
                <a:spcPct val="107000"/>
              </a:lnSpc>
              <a:spcAft>
                <a:spcPts val="0"/>
              </a:spcAft>
            </a:pPr>
            <a:endParaRPr lang="es-ES" sz="1400" dirty="0">
              <a:effectLst/>
              <a:latin typeface="Calibri" panose="020F0502020204030204" pitchFamily="34" charset="0"/>
              <a:cs typeface="Calibri" panose="020F0502020204030204" pitchFamily="34" charset="0"/>
            </a:endParaRPr>
          </a:p>
          <a:p>
            <a:pPr lvl="0"/>
            <a:r>
              <a:rPr lang="es-PE" b="1" dirty="0">
                <a:latin typeface="Calibri" panose="020F0502020204030204" pitchFamily="34" charset="0"/>
                <a:cs typeface="Calibri" panose="020F0502020204030204" pitchFamily="34" charset="0"/>
              </a:rPr>
              <a:t>Docentes por contrato a plazo determinado </a:t>
            </a:r>
            <a:r>
              <a:rPr lang="es-PE" b="1" dirty="0" smtClean="0">
                <a:latin typeface="Calibri" panose="020F0502020204030204" pitchFamily="34" charset="0"/>
                <a:cs typeface="Calibri" panose="020F0502020204030204" pitchFamily="34" charset="0"/>
              </a:rPr>
              <a:t>(resoluciones</a:t>
            </a:r>
            <a:r>
              <a:rPr lang="es-PE" b="1" dirty="0">
                <a:latin typeface="Calibri" panose="020F0502020204030204" pitchFamily="34" charset="0"/>
                <a:cs typeface="Calibri" panose="020F0502020204030204" pitchFamily="34" charset="0"/>
              </a:rPr>
              <a:t>)</a:t>
            </a:r>
            <a:endParaRPr lang="es-PE" dirty="0">
              <a:latin typeface="Calibri" panose="020F0502020204030204" pitchFamily="34" charset="0"/>
              <a:cs typeface="Calibri" panose="020F0502020204030204" pitchFamily="34" charset="0"/>
            </a:endParaRPr>
          </a:p>
          <a:p>
            <a:pPr algn="just"/>
            <a:r>
              <a:rPr lang="es-PE" dirty="0">
                <a:latin typeface="Calibri" panose="020F0502020204030204" pitchFamily="34" charset="0"/>
                <a:cs typeface="Calibri" panose="020F0502020204030204" pitchFamily="34" charset="0"/>
              </a:rPr>
              <a:t> </a:t>
            </a:r>
          </a:p>
          <a:p>
            <a:pPr lvl="0" algn="just"/>
            <a:r>
              <a:rPr lang="es-PE" dirty="0">
                <a:latin typeface="Calibri" panose="020F0502020204030204" pitchFamily="34" charset="0"/>
                <a:cs typeface="Calibri" panose="020F0502020204030204" pitchFamily="34" charset="0"/>
              </a:rPr>
              <a:t>Resolución </a:t>
            </a:r>
            <a:r>
              <a:rPr lang="es-PE" dirty="0" smtClean="0">
                <a:latin typeface="Calibri" panose="020F0502020204030204" pitchFamily="34" charset="0"/>
                <a:cs typeface="Calibri" panose="020F0502020204030204" pitchFamily="34" charset="0"/>
              </a:rPr>
              <a:t>Rectoral </a:t>
            </a:r>
            <a:r>
              <a:rPr lang="es-PE" dirty="0">
                <a:latin typeface="Calibri" panose="020F0502020204030204" pitchFamily="34" charset="0"/>
                <a:cs typeface="Calibri" panose="020F0502020204030204" pitchFamily="34" charset="0"/>
              </a:rPr>
              <a:t>N.° 04308-R-19, del 02 de agosto del 2019, que aprueba el cronograma y el cuadro de plazas vacantes del concurso para contrato docente </a:t>
            </a:r>
            <a:r>
              <a:rPr lang="es-PE" dirty="0" smtClean="0">
                <a:latin typeface="Calibri" panose="020F0502020204030204" pitchFamily="34" charset="0"/>
                <a:cs typeface="Calibri" panose="020F0502020204030204" pitchFamily="34" charset="0"/>
              </a:rPr>
              <a:t>2019-II, segunda </a:t>
            </a:r>
            <a:r>
              <a:rPr lang="es-PE" dirty="0">
                <a:latin typeface="Calibri" panose="020F0502020204030204" pitchFamily="34" charset="0"/>
                <a:cs typeface="Calibri" panose="020F0502020204030204" pitchFamily="34" charset="0"/>
              </a:rPr>
              <a:t>convocatoria </a:t>
            </a:r>
            <a:r>
              <a:rPr lang="es-PE" dirty="0" smtClean="0">
                <a:latin typeface="Calibri" panose="020F0502020204030204" pitchFamily="34" charset="0"/>
                <a:cs typeface="Calibri" panose="020F0502020204030204" pitchFamily="34" charset="0"/>
              </a:rPr>
              <a:t>de las facultades y  la Escuela de Estudios Generales (EEG), </a:t>
            </a:r>
            <a:r>
              <a:rPr lang="es-PE" dirty="0">
                <a:latin typeface="Calibri" panose="020F0502020204030204" pitchFamily="34" charset="0"/>
                <a:cs typeface="Calibri" panose="020F0502020204030204" pitchFamily="34" charset="0"/>
              </a:rPr>
              <a:t>llevado a cabo del 05 al 22 de agosto del 2019. </a:t>
            </a:r>
          </a:p>
          <a:p>
            <a:pPr algn="just"/>
            <a:r>
              <a:rPr lang="es-PE" dirty="0">
                <a:latin typeface="Calibri" panose="020F0502020204030204" pitchFamily="34" charset="0"/>
                <a:cs typeface="Calibri" panose="020F0502020204030204" pitchFamily="34" charset="0"/>
              </a:rPr>
              <a:t> </a:t>
            </a:r>
          </a:p>
          <a:p>
            <a:pPr lvl="0" algn="just"/>
            <a:r>
              <a:rPr lang="es-PE" dirty="0">
                <a:latin typeface="Calibri" panose="020F0502020204030204" pitchFamily="34" charset="0"/>
                <a:cs typeface="Calibri" panose="020F0502020204030204" pitchFamily="34" charset="0"/>
              </a:rPr>
              <a:t>Resolución </a:t>
            </a:r>
            <a:r>
              <a:rPr lang="es-PE" dirty="0" smtClean="0">
                <a:latin typeface="Calibri" panose="020F0502020204030204" pitchFamily="34" charset="0"/>
                <a:cs typeface="Calibri" panose="020F0502020204030204" pitchFamily="34" charset="0"/>
              </a:rPr>
              <a:t>Rectoral </a:t>
            </a:r>
            <a:r>
              <a:rPr lang="es-PE" dirty="0">
                <a:latin typeface="Calibri" panose="020F0502020204030204" pitchFamily="34" charset="0"/>
                <a:cs typeface="Calibri" panose="020F0502020204030204" pitchFamily="34" charset="0"/>
              </a:rPr>
              <a:t>N.° 04873-R-19, del 26 de agosto del 2019, que aprueba el </a:t>
            </a:r>
            <a:r>
              <a:rPr lang="es-PE" dirty="0" smtClean="0">
                <a:latin typeface="Calibri" panose="020F0502020204030204" pitchFamily="34" charset="0"/>
                <a:cs typeface="Calibri" panose="020F0502020204030204" pitchFamily="34" charset="0"/>
              </a:rPr>
              <a:t>cronograma y el cuadro </a:t>
            </a:r>
            <a:r>
              <a:rPr lang="es-PE" dirty="0">
                <a:latin typeface="Calibri" panose="020F0502020204030204" pitchFamily="34" charset="0"/>
                <a:cs typeface="Calibri" panose="020F0502020204030204" pitchFamily="34" charset="0"/>
              </a:rPr>
              <a:t>de plazas vacantes del concurso para contrato docente 2019 </a:t>
            </a:r>
            <a:r>
              <a:rPr lang="es-PE" dirty="0" smtClean="0">
                <a:latin typeface="Calibri" panose="020F0502020204030204" pitchFamily="34" charset="0"/>
                <a:cs typeface="Calibri" panose="020F0502020204030204" pitchFamily="34" charset="0"/>
              </a:rPr>
              <a:t>II, tercera </a:t>
            </a:r>
            <a:r>
              <a:rPr lang="es-PE" dirty="0">
                <a:latin typeface="Calibri" panose="020F0502020204030204" pitchFamily="34" charset="0"/>
                <a:cs typeface="Calibri" panose="020F0502020204030204" pitchFamily="34" charset="0"/>
              </a:rPr>
              <a:t>convocatoria de las facultades y </a:t>
            </a:r>
            <a:r>
              <a:rPr lang="es-PE" dirty="0" smtClean="0">
                <a:latin typeface="Calibri" panose="020F0502020204030204" pitchFamily="34" charset="0"/>
                <a:cs typeface="Calibri" panose="020F0502020204030204" pitchFamily="34" charset="0"/>
              </a:rPr>
              <a:t> la Escuela de Estudios Generales (EEG), </a:t>
            </a:r>
            <a:r>
              <a:rPr lang="es-PE" dirty="0">
                <a:latin typeface="Calibri" panose="020F0502020204030204" pitchFamily="34" charset="0"/>
                <a:cs typeface="Calibri" panose="020F0502020204030204" pitchFamily="34" charset="0"/>
              </a:rPr>
              <a:t>llevado a cabo </a:t>
            </a:r>
            <a:r>
              <a:rPr lang="es-PE" dirty="0" smtClean="0">
                <a:latin typeface="Calibri" panose="020F0502020204030204" pitchFamily="34" charset="0"/>
                <a:cs typeface="Calibri" panose="020F0502020204030204" pitchFamily="34" charset="0"/>
              </a:rPr>
              <a:t>del </a:t>
            </a:r>
            <a:r>
              <a:rPr lang="es-PE" dirty="0">
                <a:latin typeface="Calibri" panose="020F0502020204030204" pitchFamily="34" charset="0"/>
                <a:cs typeface="Calibri" panose="020F0502020204030204" pitchFamily="34" charset="0"/>
              </a:rPr>
              <a:t>27 de agosto al 24 de setiembre del 2019.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altLang="es-PE" sz="2000" b="1" i="0" u="none" strike="noStrike" cap="none" normalizeH="0" baseline="0" dirty="0" smtClean="0">
              <a:ln>
                <a:noFill/>
              </a:ln>
              <a:solidFill>
                <a:schemeClr val="tx1"/>
              </a:solidFill>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48458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p18"/>
          <p:cNvSpPr txBox="1"/>
          <p:nvPr/>
        </p:nvSpPr>
        <p:spPr>
          <a:xfrm>
            <a:off x="553442" y="162405"/>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6" name="Título 3"/>
          <p:cNvSpPr txBox="1">
            <a:spLocks/>
          </p:cNvSpPr>
          <p:nvPr/>
        </p:nvSpPr>
        <p:spPr>
          <a:xfrm>
            <a:off x="1283803" y="1596530"/>
            <a:ext cx="9839738"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latin typeface="Calibri" panose="020F0502020204030204" pitchFamily="34" charset="0"/>
              <a:cs typeface="Calibri" panose="020F0502020204030204" pitchFamily="34" charset="0"/>
            </a:endParaRPr>
          </a:p>
        </p:txBody>
      </p:sp>
      <p:sp>
        <p:nvSpPr>
          <p:cNvPr id="4" name="CuadroTexto 3"/>
          <p:cNvSpPr txBox="1"/>
          <p:nvPr/>
        </p:nvSpPr>
        <p:spPr>
          <a:xfrm>
            <a:off x="1055203" y="1332286"/>
            <a:ext cx="3857675" cy="400110"/>
          </a:xfrm>
          <a:prstGeom prst="rect">
            <a:avLst/>
          </a:prstGeom>
          <a:noFill/>
        </p:spPr>
        <p:txBody>
          <a:bodyPr wrap="square" rtlCol="0">
            <a:spAutoFit/>
          </a:bodyPr>
          <a:lstStyle/>
          <a:p>
            <a:r>
              <a:rPr lang="es-PE" sz="2000" b="1" dirty="0"/>
              <a:t>Inducción y capacitación docente</a:t>
            </a:r>
            <a:endParaRPr lang="es-PE" sz="2000" dirty="0"/>
          </a:p>
        </p:txBody>
      </p:sp>
      <p:pic>
        <p:nvPicPr>
          <p:cNvPr id="8" name="Imagen 7"/>
          <p:cNvPicPr/>
          <p:nvPr/>
        </p:nvPicPr>
        <p:blipFill>
          <a:blip r:embed="rId2"/>
          <a:stretch>
            <a:fillRect/>
          </a:stretch>
        </p:blipFill>
        <p:spPr>
          <a:xfrm>
            <a:off x="548005" y="1868261"/>
            <a:ext cx="5236210" cy="2941120"/>
          </a:xfrm>
          <a:prstGeom prst="rect">
            <a:avLst/>
          </a:prstGeom>
        </p:spPr>
      </p:pic>
      <p:sp>
        <p:nvSpPr>
          <p:cNvPr id="5" name="CuadroTexto 4"/>
          <p:cNvSpPr txBox="1"/>
          <p:nvPr/>
        </p:nvSpPr>
        <p:spPr>
          <a:xfrm>
            <a:off x="548004" y="4865668"/>
            <a:ext cx="5236211" cy="2031325"/>
          </a:xfrm>
          <a:prstGeom prst="rect">
            <a:avLst/>
          </a:prstGeom>
          <a:noFill/>
        </p:spPr>
        <p:txBody>
          <a:bodyPr wrap="square" rtlCol="0">
            <a:spAutoFit/>
          </a:bodyPr>
          <a:lstStyle/>
          <a:p>
            <a:r>
              <a:rPr lang="es-ES" b="1" dirty="0"/>
              <a:t>Programa de Inducción para el Ingreso a la Carrera Docente en la Universidad Nacional Mayor De San Marcos.</a:t>
            </a:r>
            <a:endParaRPr lang="es-PE" dirty="0"/>
          </a:p>
          <a:p>
            <a:r>
              <a:rPr lang="pt-BR" b="1" dirty="0" smtClean="0"/>
              <a:t>Cuarto </a:t>
            </a:r>
            <a:r>
              <a:rPr lang="pt-BR" b="1" dirty="0"/>
              <a:t>P</a:t>
            </a:r>
            <a:r>
              <a:rPr lang="pt-BR" b="1" dirty="0" smtClean="0"/>
              <a:t>rograma </a:t>
            </a:r>
            <a:r>
              <a:rPr lang="pt-BR" b="1" dirty="0"/>
              <a:t>RR. </a:t>
            </a:r>
            <a:r>
              <a:rPr lang="pt-BR" b="1" dirty="0" err="1"/>
              <a:t>N.°</a:t>
            </a:r>
            <a:r>
              <a:rPr lang="pt-BR" b="1" dirty="0"/>
              <a:t> 05538-R-2019 </a:t>
            </a:r>
            <a:endParaRPr lang="es-PE" dirty="0"/>
          </a:p>
          <a:p>
            <a:pPr lvl="0"/>
            <a:r>
              <a:rPr lang="es-PE" dirty="0" smtClean="0"/>
              <a:t>Realizado </a:t>
            </a:r>
            <a:r>
              <a:rPr lang="es-PE" dirty="0"/>
              <a:t>del 05 al 09 de agosto. </a:t>
            </a:r>
          </a:p>
          <a:p>
            <a:pPr lvl="0"/>
            <a:r>
              <a:rPr lang="es-PE" dirty="0"/>
              <a:t>Número de docentes </a:t>
            </a:r>
            <a:r>
              <a:rPr lang="es-PE" dirty="0" smtClean="0"/>
              <a:t>que participaron: </a:t>
            </a:r>
            <a:r>
              <a:rPr lang="es-PE" dirty="0"/>
              <a:t>ciento cinco (105</a:t>
            </a:r>
            <a:r>
              <a:rPr lang="es-PE" dirty="0" smtClean="0"/>
              <a:t>).</a:t>
            </a:r>
            <a:endParaRPr lang="es-PE" dirty="0"/>
          </a:p>
        </p:txBody>
      </p:sp>
      <p:sp>
        <p:nvSpPr>
          <p:cNvPr id="13" name="Título 3"/>
          <p:cNvSpPr txBox="1">
            <a:spLocks/>
          </p:cNvSpPr>
          <p:nvPr/>
        </p:nvSpPr>
        <p:spPr>
          <a:xfrm>
            <a:off x="1283803" y="298270"/>
            <a:ext cx="9839738"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latin typeface="Calibri" panose="020F0502020204030204" pitchFamily="34" charset="0"/>
              <a:cs typeface="Calibri" panose="020F0502020204030204" pitchFamily="34" charset="0"/>
            </a:endParaRPr>
          </a:p>
        </p:txBody>
      </p:sp>
      <p:sp>
        <p:nvSpPr>
          <p:cNvPr id="9" name="CuadroTexto 8"/>
          <p:cNvSpPr txBox="1"/>
          <p:nvPr/>
        </p:nvSpPr>
        <p:spPr>
          <a:xfrm>
            <a:off x="6349630" y="1418013"/>
            <a:ext cx="5079833" cy="5201424"/>
          </a:xfrm>
          <a:prstGeom prst="rect">
            <a:avLst/>
          </a:prstGeom>
          <a:noFill/>
        </p:spPr>
        <p:txBody>
          <a:bodyPr wrap="square" rtlCol="0">
            <a:spAutoFit/>
          </a:bodyPr>
          <a:lstStyle/>
          <a:p>
            <a:pPr algn="ctr"/>
            <a:r>
              <a:rPr lang="es-PE" b="1" dirty="0"/>
              <a:t>Cursos de capacitación</a:t>
            </a:r>
          </a:p>
          <a:p>
            <a:pPr algn="ctr"/>
            <a:r>
              <a:rPr lang="es-PE" b="1" dirty="0"/>
              <a:t> </a:t>
            </a:r>
            <a:r>
              <a:rPr lang="es-PE" b="1" dirty="0" smtClean="0"/>
              <a:t>para </a:t>
            </a:r>
            <a:r>
              <a:rPr lang="es-PE" sz="2000" b="1" dirty="0" smtClean="0"/>
              <a:t>docentes</a:t>
            </a:r>
          </a:p>
          <a:p>
            <a:r>
              <a:rPr lang="es-PE" b="1" dirty="0"/>
              <a:t> </a:t>
            </a:r>
            <a:endParaRPr lang="es-PE" dirty="0"/>
          </a:p>
          <a:p>
            <a:pPr lvl="0">
              <a:buFont typeface="Wingdings" pitchFamily="2" charset="2"/>
              <a:buChar char="Ø"/>
            </a:pPr>
            <a:r>
              <a:rPr lang="es-PE" sz="2000" b="1" dirty="0" smtClean="0"/>
              <a:t>Curso </a:t>
            </a:r>
            <a:r>
              <a:rPr lang="es-PE" sz="2000" b="1" dirty="0"/>
              <a:t>“Plan de Acción Tutorial</a:t>
            </a:r>
            <a:r>
              <a:rPr lang="es-PE" sz="2000" b="1" dirty="0" smtClean="0"/>
              <a:t>”.</a:t>
            </a:r>
            <a:endParaRPr lang="es-PE" sz="2000" dirty="0"/>
          </a:p>
          <a:p>
            <a:pPr>
              <a:buFont typeface="Wingdings" pitchFamily="2" charset="2"/>
              <a:buChar char="Ø"/>
            </a:pPr>
            <a:endParaRPr lang="es-PE" sz="2000" dirty="0"/>
          </a:p>
          <a:p>
            <a:pPr>
              <a:buFont typeface="Wingdings" pitchFamily="2" charset="2"/>
              <a:buChar char="Ø"/>
            </a:pPr>
            <a:r>
              <a:rPr lang="es-PE" sz="2000" b="1" dirty="0" smtClean="0"/>
              <a:t> Curso  </a:t>
            </a:r>
            <a:r>
              <a:rPr lang="es-PE" sz="2000" b="1" dirty="0"/>
              <a:t>de </a:t>
            </a:r>
            <a:r>
              <a:rPr lang="es-PE" sz="2000" b="1" dirty="0" smtClean="0"/>
              <a:t>Capacitación </a:t>
            </a:r>
            <a:r>
              <a:rPr lang="es-PE" sz="2000" b="1" dirty="0"/>
              <a:t>para </a:t>
            </a:r>
            <a:r>
              <a:rPr lang="es-PE" sz="2000" b="1" dirty="0" smtClean="0"/>
              <a:t>Coordinadores </a:t>
            </a:r>
            <a:r>
              <a:rPr lang="es-PE" sz="2000" b="1" dirty="0"/>
              <a:t>de </a:t>
            </a:r>
            <a:r>
              <a:rPr lang="es-PE" sz="2000" b="1" dirty="0" smtClean="0"/>
              <a:t>Asignatura.</a:t>
            </a:r>
            <a:endParaRPr lang="es-PE" sz="2000" dirty="0"/>
          </a:p>
          <a:p>
            <a:r>
              <a:rPr lang="es-PE" sz="2000" dirty="0"/>
              <a:t> </a:t>
            </a:r>
          </a:p>
          <a:p>
            <a:pPr lvl="0">
              <a:buFont typeface="Wingdings" pitchFamily="2" charset="2"/>
              <a:buChar char="Ø"/>
            </a:pPr>
            <a:r>
              <a:rPr lang="es-PE" sz="2000" b="1" dirty="0" smtClean="0"/>
              <a:t> Curso  </a:t>
            </a:r>
            <a:r>
              <a:rPr lang="es-PE" sz="2000" b="1" dirty="0"/>
              <a:t>de </a:t>
            </a:r>
            <a:r>
              <a:rPr lang="es-PE" sz="2000" b="1" dirty="0" smtClean="0"/>
              <a:t>Capacitación </a:t>
            </a:r>
            <a:r>
              <a:rPr lang="es-PE" sz="2000" b="1" dirty="0"/>
              <a:t>“Evaluación de los Aprendizajes</a:t>
            </a:r>
            <a:r>
              <a:rPr lang="es-PE" sz="2000" b="1" dirty="0" smtClean="0"/>
              <a:t>”.</a:t>
            </a:r>
            <a:endParaRPr lang="es-PE" sz="2000" dirty="0"/>
          </a:p>
          <a:p>
            <a:r>
              <a:rPr lang="es-PE" sz="2000" dirty="0"/>
              <a:t> </a:t>
            </a:r>
          </a:p>
          <a:p>
            <a:pPr>
              <a:buFont typeface="Wingdings" pitchFamily="2" charset="2"/>
              <a:buChar char="Ø"/>
            </a:pPr>
            <a:r>
              <a:rPr lang="es-PE" sz="2000" b="1" dirty="0" smtClean="0"/>
              <a:t> Curso  </a:t>
            </a:r>
            <a:r>
              <a:rPr lang="es-PE" sz="2000" b="1" dirty="0"/>
              <a:t>de </a:t>
            </a:r>
            <a:r>
              <a:rPr lang="es-PE" sz="2000" b="1" dirty="0" smtClean="0"/>
              <a:t>Capacitación </a:t>
            </a:r>
            <a:r>
              <a:rPr lang="es-PE" sz="2000" b="1" dirty="0"/>
              <a:t>“Tutoría Académica</a:t>
            </a:r>
            <a:r>
              <a:rPr lang="es-PE" sz="2000" b="1" dirty="0" smtClean="0"/>
              <a:t>”.</a:t>
            </a:r>
            <a:endParaRPr lang="es-PE" sz="2000" dirty="0"/>
          </a:p>
          <a:p>
            <a:r>
              <a:rPr lang="es-PE" sz="2000" dirty="0"/>
              <a:t> </a:t>
            </a:r>
          </a:p>
          <a:p>
            <a:pPr>
              <a:buFont typeface="Wingdings" pitchFamily="2" charset="2"/>
              <a:buChar char="Ø"/>
            </a:pPr>
            <a:r>
              <a:rPr lang="es-PE" sz="2000" b="1" dirty="0" smtClean="0"/>
              <a:t> Curso  </a:t>
            </a:r>
            <a:r>
              <a:rPr lang="es-PE" sz="2000" b="1" dirty="0"/>
              <a:t>de </a:t>
            </a:r>
            <a:r>
              <a:rPr lang="es-PE" sz="2000" b="1" dirty="0" smtClean="0"/>
              <a:t>Capacitación </a:t>
            </a:r>
            <a:r>
              <a:rPr lang="es-PE" sz="2000" b="1" dirty="0"/>
              <a:t>“</a:t>
            </a:r>
            <a:r>
              <a:rPr lang="es-PE" sz="2000" b="1" dirty="0" smtClean="0"/>
              <a:t>Informe Pedagógico”.</a:t>
            </a:r>
            <a:endParaRPr lang="es-PE" sz="2000" dirty="0"/>
          </a:p>
          <a:p>
            <a:pPr>
              <a:buFont typeface="Wingdings" pitchFamily="2" charset="2"/>
              <a:buChar char="Ø"/>
            </a:pPr>
            <a:endParaRPr lang="es-PE" dirty="0"/>
          </a:p>
        </p:txBody>
      </p:sp>
    </p:spTree>
    <p:extLst>
      <p:ext uri="{BB962C8B-B14F-4D97-AF65-F5344CB8AC3E}">
        <p14:creationId xmlns:p14="http://schemas.microsoft.com/office/powerpoint/2010/main" val="78892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975167"/>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2" name="Título 1"/>
          <p:cNvSpPr>
            <a:spLocks noGrp="1"/>
          </p:cNvSpPr>
          <p:nvPr>
            <p:ph type="ctrTitle"/>
          </p:nvPr>
        </p:nvSpPr>
        <p:spPr>
          <a:xfrm>
            <a:off x="1712385" y="975167"/>
            <a:ext cx="7614459" cy="778818"/>
          </a:xfrm>
        </p:spPr>
        <p:txBody>
          <a:bodyPr>
            <a:normAutofit/>
          </a:bodyPr>
          <a:lstStyle/>
          <a:p>
            <a:r>
              <a:rPr lang="es-ES" sz="3600" b="1" dirty="0" smtClean="0">
                <a:solidFill>
                  <a:schemeClr val="bg1"/>
                </a:solidFill>
                <a:latin typeface="Calibri" panose="020F0502020204030204" pitchFamily="34" charset="0"/>
                <a:ea typeface="Gadugi" panose="020B0502040204020203" pitchFamily="34" charset="0"/>
                <a:cs typeface="Calibri" panose="020F0502020204030204" pitchFamily="34" charset="0"/>
              </a:rPr>
              <a:t>BIENES RECUPERADOS</a:t>
            </a:r>
            <a:endParaRPr lang="es-ES" sz="3600" b="1" dirty="0">
              <a:solidFill>
                <a:schemeClr val="bg1"/>
              </a:solidFill>
              <a:latin typeface="Calibri" panose="020F0502020204030204" pitchFamily="34" charset="0"/>
              <a:ea typeface="Gadugi" panose="020B0502040204020203" pitchFamily="34" charset="0"/>
              <a:cs typeface="Calibri" panose="020F0502020204030204" pitchFamily="34" charset="0"/>
            </a:endParaRPr>
          </a:p>
        </p:txBody>
      </p:sp>
      <p:sp>
        <p:nvSpPr>
          <p:cNvPr id="3" name="CuadroTexto 2"/>
          <p:cNvSpPr txBox="1"/>
          <p:nvPr/>
        </p:nvSpPr>
        <p:spPr>
          <a:xfrm>
            <a:off x="2415757" y="2269374"/>
            <a:ext cx="7705935" cy="3785652"/>
          </a:xfrm>
          <a:prstGeom prst="rect">
            <a:avLst/>
          </a:prstGeom>
          <a:noFill/>
        </p:spPr>
        <p:txBody>
          <a:bodyPr wrap="square" rtlCol="0">
            <a:spAutoFit/>
          </a:bodyPr>
          <a:lstStyle/>
          <a:p>
            <a:pPr lvl="0"/>
            <a:r>
              <a:rPr lang="es-ES" sz="2400" dirty="0"/>
              <a:t>Av. Grau 1014 - La Victoria 33.50 m2</a:t>
            </a:r>
            <a:endParaRPr lang="es-ES" sz="2400" b="1" dirty="0"/>
          </a:p>
          <a:p>
            <a:pPr lvl="0"/>
            <a:r>
              <a:rPr lang="es-ES" sz="2400" dirty="0"/>
              <a:t>Jr. Andahuaylas s/n - Cercado de Lima 300 m2</a:t>
            </a:r>
            <a:endParaRPr lang="es-ES" sz="2400" b="1" dirty="0"/>
          </a:p>
          <a:p>
            <a:pPr lvl="0"/>
            <a:r>
              <a:rPr lang="es-ES" sz="2400" dirty="0"/>
              <a:t>Jr. Cusco 751 int.1 al 26 – Cercado de Lima 2,083 m2</a:t>
            </a:r>
            <a:endParaRPr lang="es-ES" sz="2400" b="1" dirty="0"/>
          </a:p>
          <a:p>
            <a:pPr lvl="0"/>
            <a:r>
              <a:rPr lang="es-ES" sz="2400" dirty="0"/>
              <a:t>Jr. Cusco 771 – Cercado de Lima 424m2</a:t>
            </a:r>
            <a:endParaRPr lang="es-ES" sz="2400" b="1" dirty="0"/>
          </a:p>
          <a:p>
            <a:pPr lvl="0"/>
            <a:r>
              <a:rPr lang="es-ES" sz="2400" dirty="0"/>
              <a:t>Jr. Cusco 773 – Cercado de Lima 87 m2</a:t>
            </a:r>
            <a:endParaRPr lang="es-ES" sz="2400" b="1" dirty="0"/>
          </a:p>
          <a:p>
            <a:pPr lvl="0"/>
            <a:r>
              <a:rPr lang="es-ES" sz="2400" dirty="0"/>
              <a:t>Jr. Cusco 775 y 777(2do piso) – Cercado de Lima 328 m2</a:t>
            </a:r>
            <a:endParaRPr lang="es-ES" sz="2400" b="1" dirty="0"/>
          </a:p>
          <a:p>
            <a:pPr lvl="0"/>
            <a:r>
              <a:rPr lang="es-ES" sz="2400" dirty="0"/>
              <a:t>Jr. Miroquesada 756 -758 – Cercado de Lima 175.45 m2</a:t>
            </a:r>
            <a:endParaRPr lang="es-ES" sz="2400" b="1" dirty="0"/>
          </a:p>
          <a:p>
            <a:pPr lvl="0"/>
            <a:r>
              <a:rPr lang="es-ES" sz="2400" dirty="0"/>
              <a:t>Jr. Miroquesada 760 -788 – Cercado de Lima 1,298.63 m2</a:t>
            </a:r>
            <a:endParaRPr lang="es-ES" sz="2400" b="1" dirty="0"/>
          </a:p>
          <a:p>
            <a:pPr lvl="0"/>
            <a:r>
              <a:rPr lang="es-ES" sz="2400" dirty="0"/>
              <a:t>Jr. Los </a:t>
            </a:r>
            <a:r>
              <a:rPr lang="es-ES" sz="2400" dirty="0" err="1"/>
              <a:t>Heros.Carlos</a:t>
            </a:r>
            <a:r>
              <a:rPr lang="es-ES" sz="2400" dirty="0"/>
              <a:t> Lote 8 – Pueblo Libre 7,754.96 m2</a:t>
            </a:r>
            <a:endParaRPr lang="es-ES" sz="2400" b="1" dirty="0"/>
          </a:p>
          <a:p>
            <a:endParaRPr lang="es-ES" sz="2400" dirty="0">
              <a:solidFill>
                <a:schemeClr val="bg1">
                  <a:lumMod val="95000"/>
                </a:schemeClr>
              </a:solidFill>
            </a:endParaRPr>
          </a:p>
        </p:txBody>
      </p:sp>
    </p:spTree>
    <p:extLst>
      <p:ext uri="{BB962C8B-B14F-4D97-AF65-F5344CB8AC3E}">
        <p14:creationId xmlns:p14="http://schemas.microsoft.com/office/powerpoint/2010/main" val="42084667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69;p18"/>
          <p:cNvSpPr txBox="1"/>
          <p:nvPr/>
        </p:nvSpPr>
        <p:spPr>
          <a:xfrm>
            <a:off x="618494" y="317043"/>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3" name="2 Marcador de contenido"/>
          <p:cNvSpPr>
            <a:spLocks noGrp="1"/>
          </p:cNvSpPr>
          <p:nvPr>
            <p:ph idx="1"/>
          </p:nvPr>
        </p:nvSpPr>
        <p:spPr>
          <a:xfrm>
            <a:off x="472440" y="1796730"/>
            <a:ext cx="5219700" cy="3723960"/>
          </a:xfrm>
        </p:spPr>
        <p:txBody>
          <a:bodyPr>
            <a:normAutofit fontScale="40000" lnSpcReduction="20000"/>
          </a:bodyPr>
          <a:lstStyle/>
          <a:p>
            <a:pPr marL="0" indent="0" algn="ctr">
              <a:buNone/>
            </a:pPr>
            <a:r>
              <a:rPr lang="es-PE" sz="8000" b="1" dirty="0" smtClean="0"/>
              <a:t>Capacitación a estudiantes</a:t>
            </a:r>
          </a:p>
          <a:p>
            <a:pPr marL="0" indent="0" algn="ctr">
              <a:buNone/>
            </a:pPr>
            <a:endParaRPr lang="es-PE" sz="8000" dirty="0"/>
          </a:p>
          <a:p>
            <a:pPr lvl="0"/>
            <a:r>
              <a:rPr lang="es-PE" sz="4500" dirty="0"/>
              <a:t>Semana de </a:t>
            </a:r>
            <a:r>
              <a:rPr lang="es-PE" sz="4500" dirty="0" smtClean="0"/>
              <a:t>Inducción</a:t>
            </a:r>
            <a:endParaRPr lang="es-PE" sz="4500" dirty="0"/>
          </a:p>
          <a:p>
            <a:pPr lvl="0"/>
            <a:r>
              <a:rPr lang="es-PE" sz="4500" dirty="0"/>
              <a:t>Habilidades </a:t>
            </a:r>
            <a:r>
              <a:rPr lang="es-PE" sz="4500" dirty="0" smtClean="0"/>
              <a:t>Blandas</a:t>
            </a:r>
            <a:endParaRPr lang="es-PE" sz="4500" dirty="0"/>
          </a:p>
          <a:p>
            <a:pPr lvl="0"/>
            <a:r>
              <a:rPr lang="es-PE" sz="4500" dirty="0" smtClean="0"/>
              <a:t>Seminarios por Cada Asignatura</a:t>
            </a:r>
            <a:endParaRPr lang="es-PE" sz="4500" dirty="0"/>
          </a:p>
          <a:p>
            <a:pPr lvl="0"/>
            <a:r>
              <a:rPr lang="es-PE" sz="4500" dirty="0"/>
              <a:t>Taller de Producción de </a:t>
            </a:r>
            <a:r>
              <a:rPr lang="es-PE" sz="4500" dirty="0" smtClean="0"/>
              <a:t>Textos</a:t>
            </a:r>
            <a:endParaRPr lang="es-PE" sz="4500" dirty="0"/>
          </a:p>
          <a:p>
            <a:pPr lvl="0"/>
            <a:r>
              <a:rPr lang="es-PE" sz="4500" dirty="0"/>
              <a:t>Seminario: Protocolo y Normas de Urbanidad y Desempeño </a:t>
            </a:r>
            <a:r>
              <a:rPr lang="es-PE" sz="4500" dirty="0" smtClean="0"/>
              <a:t>Social</a:t>
            </a:r>
            <a:endParaRPr lang="es-PE" sz="4500" dirty="0"/>
          </a:p>
          <a:p>
            <a:pPr lvl="0"/>
            <a:r>
              <a:rPr lang="en-US" sz="4500" dirty="0"/>
              <a:t>Conversation Club at San Marcos. </a:t>
            </a:r>
            <a:r>
              <a:rPr lang="en-US" sz="4500" dirty="0" smtClean="0"/>
              <a:t> </a:t>
            </a:r>
            <a:r>
              <a:rPr lang="es-PE" sz="4500" dirty="0" smtClean="0"/>
              <a:t>Embajada </a:t>
            </a:r>
            <a:r>
              <a:rPr lang="es-PE" sz="4500" dirty="0"/>
              <a:t>de Estados Unidos. ICPNA</a:t>
            </a:r>
          </a:p>
          <a:p>
            <a:pPr marL="0" indent="0">
              <a:buNone/>
            </a:pPr>
            <a:endParaRPr lang="es-PE" dirty="0"/>
          </a:p>
        </p:txBody>
      </p:sp>
      <p:sp>
        <p:nvSpPr>
          <p:cNvPr id="7" name="Título 3"/>
          <p:cNvSpPr txBox="1">
            <a:spLocks/>
          </p:cNvSpPr>
          <p:nvPr/>
        </p:nvSpPr>
        <p:spPr>
          <a:xfrm>
            <a:off x="1255644" y="317043"/>
            <a:ext cx="9839738"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pic>
        <p:nvPicPr>
          <p:cNvPr id="6" name="Imagen 5"/>
          <p:cNvPicPr/>
          <p:nvPr/>
        </p:nvPicPr>
        <p:blipFill>
          <a:blip r:embed="rId3" cstate="print"/>
          <a:stretch>
            <a:fillRect/>
          </a:stretch>
        </p:blipFill>
        <p:spPr>
          <a:xfrm>
            <a:off x="5804534" y="2114550"/>
            <a:ext cx="5774055" cy="3166110"/>
          </a:xfrm>
          <a:prstGeom prst="rect">
            <a:avLst/>
          </a:prstGeom>
        </p:spPr>
      </p:pic>
    </p:spTree>
    <p:extLst>
      <p:ext uri="{BB962C8B-B14F-4D97-AF65-F5344CB8AC3E}">
        <p14:creationId xmlns:p14="http://schemas.microsoft.com/office/powerpoint/2010/main" val="14289589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69;p18"/>
          <p:cNvSpPr txBox="1"/>
          <p:nvPr/>
        </p:nvSpPr>
        <p:spPr>
          <a:xfrm>
            <a:off x="755607" y="144071"/>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9" name="Título 3"/>
          <p:cNvSpPr txBox="1">
            <a:spLocks/>
          </p:cNvSpPr>
          <p:nvPr/>
        </p:nvSpPr>
        <p:spPr>
          <a:xfrm>
            <a:off x="1331842" y="246725"/>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15" name="CuadroTexto 14"/>
          <p:cNvSpPr txBox="1"/>
          <p:nvPr/>
        </p:nvSpPr>
        <p:spPr>
          <a:xfrm>
            <a:off x="3417570" y="1102424"/>
            <a:ext cx="4446270" cy="461665"/>
          </a:xfrm>
          <a:prstGeom prst="rect">
            <a:avLst/>
          </a:prstGeom>
          <a:noFill/>
        </p:spPr>
        <p:txBody>
          <a:bodyPr wrap="square" rtlCol="0">
            <a:spAutoFit/>
          </a:bodyPr>
          <a:lstStyle/>
          <a:p>
            <a:pPr algn="ctr"/>
            <a:r>
              <a:rPr lang="es-PE" sz="2400" b="1" dirty="0" smtClean="0"/>
              <a:t>RECONOCIMIENTO AL MÉRITO</a:t>
            </a:r>
            <a:endParaRPr lang="es-PE" sz="2400" b="1" dirty="0"/>
          </a:p>
        </p:txBody>
      </p:sp>
      <p:sp>
        <p:nvSpPr>
          <p:cNvPr id="16" name="CuadroTexto 15"/>
          <p:cNvSpPr txBox="1"/>
          <p:nvPr/>
        </p:nvSpPr>
        <p:spPr>
          <a:xfrm>
            <a:off x="525780" y="1794922"/>
            <a:ext cx="4789170" cy="3693319"/>
          </a:xfrm>
          <a:prstGeom prst="rect">
            <a:avLst/>
          </a:prstGeom>
          <a:noFill/>
        </p:spPr>
        <p:txBody>
          <a:bodyPr wrap="square" rtlCol="0">
            <a:spAutoFit/>
          </a:bodyPr>
          <a:lstStyle/>
          <a:p>
            <a:r>
              <a:rPr lang="es-PE" b="1" dirty="0"/>
              <a:t>Docentes</a:t>
            </a:r>
            <a:endParaRPr lang="es-PE" dirty="0"/>
          </a:p>
          <a:p>
            <a:r>
              <a:rPr lang="es-PE" b="1" dirty="0"/>
              <a:t> </a:t>
            </a:r>
            <a:endParaRPr lang="es-PE" dirty="0"/>
          </a:p>
          <a:p>
            <a:pPr lvl="0"/>
            <a:r>
              <a:rPr lang="es-PE" b="1" dirty="0"/>
              <a:t>Pasantía en la Universidad de Harvard- </a:t>
            </a:r>
            <a:r>
              <a:rPr lang="es-PE" b="1" dirty="0" err="1"/>
              <a:t>Laspau</a:t>
            </a:r>
            <a:endParaRPr lang="es-PE" dirty="0"/>
          </a:p>
          <a:p>
            <a:r>
              <a:rPr lang="es-PE" dirty="0"/>
              <a:t>Total de participantes: quince (15) docentes. </a:t>
            </a:r>
          </a:p>
          <a:p>
            <a:r>
              <a:rPr lang="es-PE" b="1" dirty="0"/>
              <a:t> </a:t>
            </a:r>
            <a:endParaRPr lang="es-PE" dirty="0"/>
          </a:p>
          <a:p>
            <a:pPr lvl="0"/>
            <a:r>
              <a:rPr lang="es-PE" b="1" dirty="0"/>
              <a:t>Reconocimiento por mejor desempeño primer puesto en la evaluación por estudiantes durante la clausura del año académico.</a:t>
            </a:r>
            <a:endParaRPr lang="es-PE" dirty="0"/>
          </a:p>
          <a:p>
            <a:r>
              <a:rPr lang="es-PE" dirty="0"/>
              <a:t>Total de docentes  de las escuelas profesionales: sesenta y cinco (65).</a:t>
            </a:r>
          </a:p>
          <a:p>
            <a:r>
              <a:rPr lang="es-PE" dirty="0"/>
              <a:t>Total de docentes de la Escuela de Estudios Generales: cinco (5). </a:t>
            </a:r>
          </a:p>
          <a:p>
            <a:endParaRPr lang="es-PE" dirty="0"/>
          </a:p>
        </p:txBody>
      </p:sp>
      <p:sp>
        <p:nvSpPr>
          <p:cNvPr id="17" name="CuadroTexto 16"/>
          <p:cNvSpPr txBox="1"/>
          <p:nvPr/>
        </p:nvSpPr>
        <p:spPr>
          <a:xfrm>
            <a:off x="5818947" y="1720609"/>
            <a:ext cx="5621406" cy="4524315"/>
          </a:xfrm>
          <a:prstGeom prst="rect">
            <a:avLst/>
          </a:prstGeom>
          <a:noFill/>
        </p:spPr>
        <p:txBody>
          <a:bodyPr wrap="square" rtlCol="0">
            <a:spAutoFit/>
          </a:bodyPr>
          <a:lstStyle/>
          <a:p>
            <a:r>
              <a:rPr lang="es-PE" b="1" dirty="0"/>
              <a:t>Estudiantes</a:t>
            </a:r>
            <a:endParaRPr lang="es-PE" dirty="0"/>
          </a:p>
          <a:p>
            <a:r>
              <a:rPr lang="es-PE" b="1" dirty="0"/>
              <a:t> </a:t>
            </a:r>
            <a:endParaRPr lang="es-PE" dirty="0"/>
          </a:p>
          <a:p>
            <a:pPr lvl="0"/>
            <a:r>
              <a:rPr lang="es-PE" b="1" dirty="0"/>
              <a:t>Programa de formación “Sanmarquinos para el Perú y el Mundo”, pasantía en la Universidad de Harvard- </a:t>
            </a:r>
            <a:r>
              <a:rPr lang="es-PE" b="1" dirty="0" err="1"/>
              <a:t>Laspau</a:t>
            </a:r>
            <a:r>
              <a:rPr lang="es-PE" b="1" dirty="0"/>
              <a:t>”  </a:t>
            </a:r>
            <a:endParaRPr lang="es-PE" dirty="0"/>
          </a:p>
          <a:p>
            <a:r>
              <a:rPr lang="es-PE" dirty="0"/>
              <a:t>Número de participantes: ciento treinta (130) estudiantes. </a:t>
            </a:r>
          </a:p>
          <a:p>
            <a:r>
              <a:rPr lang="es-PE" b="1" dirty="0"/>
              <a:t> </a:t>
            </a:r>
            <a:endParaRPr lang="es-PE" b="1" dirty="0" smtClean="0"/>
          </a:p>
          <a:p>
            <a:r>
              <a:rPr lang="es-PE" b="1" dirty="0" smtClean="0"/>
              <a:t>Reconocimiento </a:t>
            </a:r>
            <a:r>
              <a:rPr lang="es-PE" b="1" dirty="0"/>
              <a:t>de los mejores proyectos sociales del Programa “Sanmarquinos para el Perú y el Mundo”</a:t>
            </a:r>
            <a:endParaRPr lang="es-PE" dirty="0"/>
          </a:p>
          <a:p>
            <a:r>
              <a:rPr lang="es-PE" b="1" dirty="0" err="1"/>
              <a:t>Trini</a:t>
            </a:r>
            <a:r>
              <a:rPr lang="es-PE" b="1" dirty="0"/>
              <a:t>: por la igualdad de género</a:t>
            </a:r>
            <a:endParaRPr lang="es-PE" dirty="0"/>
          </a:p>
          <a:p>
            <a:endParaRPr lang="es-PE" b="1" dirty="0" smtClean="0"/>
          </a:p>
          <a:p>
            <a:r>
              <a:rPr lang="es-PE" dirty="0" err="1" smtClean="0"/>
              <a:t>O.l.G.U.I.T.A</a:t>
            </a:r>
            <a:r>
              <a:rPr lang="es-PE" b="1" dirty="0" smtClean="0"/>
              <a:t>: </a:t>
            </a:r>
            <a:r>
              <a:rPr lang="es-PE" b="1" dirty="0"/>
              <a:t>cinco </a:t>
            </a:r>
            <a:endParaRPr lang="es-PE" dirty="0"/>
          </a:p>
          <a:p>
            <a:r>
              <a:rPr lang="es-PE" dirty="0"/>
              <a:t>Número de </a:t>
            </a:r>
            <a:r>
              <a:rPr lang="es-PE" dirty="0" smtClean="0"/>
              <a:t>participantes: </a:t>
            </a:r>
            <a:r>
              <a:rPr lang="es-PE" b="1" dirty="0"/>
              <a:t>(5) estudiantes.</a:t>
            </a:r>
            <a:endParaRPr lang="es-PE" dirty="0"/>
          </a:p>
          <a:p>
            <a:r>
              <a:rPr lang="es-PE" dirty="0"/>
              <a:t>Este proyecto, creado como una multiplataforma de base de datos, tiene el objetivo de solucionar los conflictos emocionales de los alumnos por medio de un sistema de consulta y </a:t>
            </a:r>
            <a:r>
              <a:rPr lang="es-PE" dirty="0" smtClean="0"/>
              <a:t>reporte.</a:t>
            </a:r>
            <a:endParaRPr lang="es-PE" dirty="0"/>
          </a:p>
        </p:txBody>
      </p:sp>
    </p:spTree>
    <p:extLst>
      <p:ext uri="{BB962C8B-B14F-4D97-AF65-F5344CB8AC3E}">
        <p14:creationId xmlns:p14="http://schemas.microsoft.com/office/powerpoint/2010/main" val="3833801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744"/>
            <a:ext cx="12192000" cy="6858000"/>
          </a:xfrm>
          <a:prstGeom prst="rect">
            <a:avLst/>
          </a:prstGeom>
        </p:spPr>
      </p:pic>
      <p:sp>
        <p:nvSpPr>
          <p:cNvPr id="6" name="Google Shape;69;p18"/>
          <p:cNvSpPr txBox="1"/>
          <p:nvPr/>
        </p:nvSpPr>
        <p:spPr>
          <a:xfrm>
            <a:off x="838200" y="151198"/>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Título 3"/>
          <p:cNvSpPr txBox="1">
            <a:spLocks/>
          </p:cNvSpPr>
          <p:nvPr/>
        </p:nvSpPr>
        <p:spPr>
          <a:xfrm>
            <a:off x="1331842" y="246725"/>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5" name="CuadroTexto 4"/>
          <p:cNvSpPr txBox="1"/>
          <p:nvPr/>
        </p:nvSpPr>
        <p:spPr>
          <a:xfrm>
            <a:off x="1049363" y="1068116"/>
            <a:ext cx="4728910" cy="2862322"/>
          </a:xfrm>
          <a:prstGeom prst="rect">
            <a:avLst/>
          </a:prstGeom>
          <a:noFill/>
        </p:spPr>
        <p:txBody>
          <a:bodyPr wrap="square" rtlCol="0">
            <a:spAutoFit/>
          </a:bodyPr>
          <a:lstStyle/>
          <a:p>
            <a:r>
              <a:rPr lang="es-PE" b="1" dirty="0"/>
              <a:t>PROGRAMAS</a:t>
            </a:r>
            <a:r>
              <a:rPr lang="es-PE" b="1" dirty="0" smtClean="0"/>
              <a:t>:</a:t>
            </a:r>
          </a:p>
          <a:p>
            <a:endParaRPr lang="es-PE" dirty="0"/>
          </a:p>
          <a:p>
            <a:pPr lvl="0"/>
            <a:r>
              <a:rPr lang="es-PE" b="1" dirty="0" smtClean="0"/>
              <a:t>.Programa </a:t>
            </a:r>
            <a:r>
              <a:rPr lang="es-PE" b="1" dirty="0"/>
              <a:t>de Salud Mental </a:t>
            </a:r>
            <a:r>
              <a:rPr lang="es-PE" b="1" dirty="0" smtClean="0"/>
              <a:t>Universitario </a:t>
            </a:r>
            <a:endParaRPr lang="es-PE" dirty="0"/>
          </a:p>
          <a:p>
            <a:r>
              <a:rPr lang="es-PE" dirty="0"/>
              <a:t> </a:t>
            </a:r>
          </a:p>
          <a:p>
            <a:pPr lvl="0"/>
            <a:r>
              <a:rPr lang="es-PE" b="1" dirty="0" smtClean="0"/>
              <a:t>.Programa </a:t>
            </a:r>
            <a:r>
              <a:rPr lang="es-PE" b="1" dirty="0"/>
              <a:t>de Prevención y Atención Frente al Acoso Sexual </a:t>
            </a:r>
            <a:endParaRPr lang="es-PE" dirty="0"/>
          </a:p>
          <a:p>
            <a:r>
              <a:rPr lang="es-PE" dirty="0"/>
              <a:t> </a:t>
            </a:r>
          </a:p>
          <a:p>
            <a:pPr lvl="0"/>
            <a:r>
              <a:rPr lang="es-PE" b="1" dirty="0" smtClean="0"/>
              <a:t>.Programa </a:t>
            </a:r>
            <a:r>
              <a:rPr lang="es-PE" b="1" dirty="0"/>
              <a:t>de Habilidades Blandas y Lucha Contra la Violencia</a:t>
            </a:r>
            <a:endParaRPr lang="es-PE" dirty="0"/>
          </a:p>
          <a:p>
            <a:endParaRPr lang="es-PE" dirty="0"/>
          </a:p>
        </p:txBody>
      </p:sp>
      <p:sp>
        <p:nvSpPr>
          <p:cNvPr id="7" name="CuadroTexto 6"/>
          <p:cNvSpPr txBox="1"/>
          <p:nvPr/>
        </p:nvSpPr>
        <p:spPr>
          <a:xfrm>
            <a:off x="6683384" y="1845566"/>
            <a:ext cx="4997068" cy="3970318"/>
          </a:xfrm>
          <a:prstGeom prst="rect">
            <a:avLst/>
          </a:prstGeom>
          <a:noFill/>
        </p:spPr>
        <p:txBody>
          <a:bodyPr wrap="square" rtlCol="0">
            <a:spAutoFit/>
          </a:bodyPr>
          <a:lstStyle/>
          <a:p>
            <a:r>
              <a:rPr lang="es-PE" b="1" dirty="0"/>
              <a:t>VINCULACIÓN CON EGRESADOS Y GRADUADOS</a:t>
            </a:r>
            <a:endParaRPr lang="es-PE" dirty="0"/>
          </a:p>
          <a:p>
            <a:r>
              <a:rPr lang="es-PE" b="1" dirty="0"/>
              <a:t> </a:t>
            </a:r>
            <a:endParaRPr lang="es-PE" dirty="0"/>
          </a:p>
          <a:p>
            <a:pPr lvl="0"/>
            <a:r>
              <a:rPr lang="es-PE" b="1" dirty="0"/>
              <a:t>Promoción para la conformación de la Asociación de Egresados y Graduados</a:t>
            </a:r>
            <a:endParaRPr lang="es-PE" dirty="0"/>
          </a:p>
          <a:p>
            <a:r>
              <a:rPr lang="es-PE" b="1" dirty="0"/>
              <a:t> </a:t>
            </a:r>
            <a:endParaRPr lang="es-PE" dirty="0"/>
          </a:p>
          <a:p>
            <a:r>
              <a:rPr lang="es-PE" b="1" dirty="0"/>
              <a:t>Otras Actividades</a:t>
            </a:r>
            <a:endParaRPr lang="es-PE" dirty="0"/>
          </a:p>
          <a:p>
            <a:r>
              <a:rPr lang="es-PE" b="1" dirty="0"/>
              <a:t> </a:t>
            </a:r>
            <a:endParaRPr lang="es-PE" dirty="0"/>
          </a:p>
          <a:p>
            <a:r>
              <a:rPr lang="es-PE" b="1" dirty="0"/>
              <a:t>III Encuentro de Vicerrectores Académicos de Universidades Nacionales del Perú.</a:t>
            </a:r>
            <a:endParaRPr lang="es-PE" dirty="0"/>
          </a:p>
          <a:p>
            <a:r>
              <a:rPr lang="es-PE" dirty="0"/>
              <a:t> </a:t>
            </a:r>
          </a:p>
          <a:p>
            <a:r>
              <a:rPr lang="es-PE" b="1" dirty="0"/>
              <a:t>Innovarte San Marcos 2019: 468 años de historia</a:t>
            </a:r>
            <a:endParaRPr lang="es-PE" dirty="0"/>
          </a:p>
          <a:p>
            <a:r>
              <a:rPr lang="es-PE" b="1" dirty="0"/>
              <a:t> </a:t>
            </a:r>
            <a:endParaRPr lang="es-PE" dirty="0"/>
          </a:p>
          <a:p>
            <a:r>
              <a:rPr lang="es-PE" b="1" dirty="0"/>
              <a:t>Clausura del año académico 2019</a:t>
            </a:r>
            <a:endParaRPr lang="es-PE" dirty="0"/>
          </a:p>
          <a:p>
            <a:endParaRPr lang="es-PE" dirty="0"/>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1436843" y="3951561"/>
            <a:ext cx="3947866" cy="2364799"/>
          </a:xfrm>
          <a:prstGeom prst="rect">
            <a:avLst/>
          </a:prstGeom>
          <a:noFill/>
        </p:spPr>
      </p:pic>
    </p:spTree>
    <p:extLst>
      <p:ext uri="{BB962C8B-B14F-4D97-AF65-F5344CB8AC3E}">
        <p14:creationId xmlns:p14="http://schemas.microsoft.com/office/powerpoint/2010/main" val="28166269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409488" y="323100"/>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7" name="Título 3"/>
          <p:cNvSpPr txBox="1">
            <a:spLocks/>
          </p:cNvSpPr>
          <p:nvPr/>
        </p:nvSpPr>
        <p:spPr>
          <a:xfrm>
            <a:off x="904460" y="306993"/>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5" name="CuadroTexto 4"/>
          <p:cNvSpPr txBox="1"/>
          <p:nvPr/>
        </p:nvSpPr>
        <p:spPr>
          <a:xfrm>
            <a:off x="708660" y="1634039"/>
            <a:ext cx="4503420" cy="3785652"/>
          </a:xfrm>
          <a:prstGeom prst="rect">
            <a:avLst/>
          </a:prstGeom>
          <a:noFill/>
        </p:spPr>
        <p:txBody>
          <a:bodyPr wrap="square" rtlCol="0">
            <a:spAutoFit/>
          </a:bodyPr>
          <a:lstStyle/>
          <a:p>
            <a:r>
              <a:rPr lang="es-PE" sz="2400" b="1" dirty="0" smtClean="0"/>
              <a:t>Infraestructura</a:t>
            </a:r>
          </a:p>
          <a:p>
            <a:pPr algn="just"/>
            <a:endParaRPr lang="es-PE" dirty="0"/>
          </a:p>
          <a:p>
            <a:pPr algn="just"/>
            <a:r>
              <a:rPr lang="es-PE" dirty="0"/>
              <a:t>La Escuela de Estudios Generales es una dependencia del Vicerrectorado Académico de Pregrado y aún no cuenta con infraestructura ni presupuesto propio. En ese sentido, las facultades </a:t>
            </a:r>
            <a:r>
              <a:rPr lang="es-PE" dirty="0" smtClean="0"/>
              <a:t>facilitan </a:t>
            </a:r>
            <a:r>
              <a:rPr lang="es-PE" dirty="0"/>
              <a:t>aulas, laboratorio y oficinas.</a:t>
            </a:r>
          </a:p>
          <a:p>
            <a:pPr algn="just"/>
            <a:r>
              <a:rPr lang="es-PE" dirty="0"/>
              <a:t>El 23 de octubre del 2019 se emitió la RR N.°05963-R-19 que autoriza la asignación de un terreno para la Escuela de Estudios Generales. </a:t>
            </a:r>
          </a:p>
          <a:p>
            <a:endParaRPr lang="es-PE" dirty="0"/>
          </a:p>
        </p:txBody>
      </p:sp>
      <p:graphicFrame>
        <p:nvGraphicFramePr>
          <p:cNvPr id="10" name="Tabla 9"/>
          <p:cNvGraphicFramePr>
            <a:graphicFrameLocks noGrp="1"/>
          </p:cNvGraphicFramePr>
          <p:nvPr/>
        </p:nvGraphicFramePr>
        <p:xfrm>
          <a:off x="6183630" y="1405889"/>
          <a:ext cx="5189221" cy="4983485"/>
        </p:xfrm>
        <a:graphic>
          <a:graphicData uri="http://schemas.openxmlformats.org/drawingml/2006/table">
            <a:tbl>
              <a:tblPr firstRow="1" firstCol="1" bandRow="1">
                <a:tableStyleId>{5C22544A-7EE6-4342-B048-85BDC9FD1C3A}</a:tableStyleId>
              </a:tblPr>
              <a:tblGrid>
                <a:gridCol w="1038331">
                  <a:extLst>
                    <a:ext uri="{9D8B030D-6E8A-4147-A177-3AD203B41FA5}">
                      <a16:colId xmlns:a16="http://schemas.microsoft.com/office/drawing/2014/main" xmlns="" val="1396331615"/>
                    </a:ext>
                  </a:extLst>
                </a:gridCol>
                <a:gridCol w="403457">
                  <a:extLst>
                    <a:ext uri="{9D8B030D-6E8A-4147-A177-3AD203B41FA5}">
                      <a16:colId xmlns:a16="http://schemas.microsoft.com/office/drawing/2014/main" xmlns="" val="16034026"/>
                    </a:ext>
                  </a:extLst>
                </a:gridCol>
                <a:gridCol w="1499136">
                  <a:extLst>
                    <a:ext uri="{9D8B030D-6E8A-4147-A177-3AD203B41FA5}">
                      <a16:colId xmlns:a16="http://schemas.microsoft.com/office/drawing/2014/main" xmlns="" val="3439438716"/>
                    </a:ext>
                  </a:extLst>
                </a:gridCol>
                <a:gridCol w="1499136">
                  <a:extLst>
                    <a:ext uri="{9D8B030D-6E8A-4147-A177-3AD203B41FA5}">
                      <a16:colId xmlns:a16="http://schemas.microsoft.com/office/drawing/2014/main" xmlns="" val="4041867505"/>
                    </a:ext>
                  </a:extLst>
                </a:gridCol>
                <a:gridCol w="749161">
                  <a:extLst>
                    <a:ext uri="{9D8B030D-6E8A-4147-A177-3AD203B41FA5}">
                      <a16:colId xmlns:a16="http://schemas.microsoft.com/office/drawing/2014/main" xmlns="" val="944838105"/>
                    </a:ext>
                  </a:extLst>
                </a:gridCol>
              </a:tblGrid>
              <a:tr h="280769">
                <a:tc>
                  <a:txBody>
                    <a:bodyPr/>
                    <a:lstStyle/>
                    <a:p>
                      <a:pPr algn="ctr">
                        <a:lnSpc>
                          <a:spcPct val="106000"/>
                        </a:lnSpc>
                        <a:spcAft>
                          <a:spcPts val="0"/>
                        </a:spcAft>
                      </a:pPr>
                      <a:r>
                        <a:rPr lang="es-MX" sz="1000" kern="1200" dirty="0">
                          <a:effectLst/>
                        </a:rPr>
                        <a:t>ÁREA ACADÉMICA</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TOTAL</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DETALLE</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LUGAR</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SECCIONES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extLst>
                  <a:ext uri="{0D108BD9-81ED-4DB2-BD59-A6C34878D82A}">
                    <a16:rowId xmlns:a16="http://schemas.microsoft.com/office/drawing/2014/main" xmlns="" val="2539026814"/>
                  </a:ext>
                </a:extLst>
              </a:tr>
              <a:tr h="143752">
                <a:tc>
                  <a:txBody>
                    <a:bodyPr/>
                    <a:lstStyle/>
                    <a:p>
                      <a:pPr algn="ctr">
                        <a:lnSpc>
                          <a:spcPct val="106000"/>
                        </a:lnSpc>
                        <a:spcAft>
                          <a:spcPts val="0"/>
                        </a:spcAft>
                      </a:pPr>
                      <a:r>
                        <a:rPr lang="es-MX" sz="700" kern="1200">
                          <a:effectLst/>
                        </a:rPr>
                        <a:t>Ciencias de la Salud</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16</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16</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Posgrado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28</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extLst>
                  <a:ext uri="{0D108BD9-81ED-4DB2-BD59-A6C34878D82A}">
                    <a16:rowId xmlns:a16="http://schemas.microsoft.com/office/drawing/2014/main" xmlns="" val="1679587450"/>
                  </a:ext>
                </a:extLst>
              </a:tr>
              <a:tr h="280769">
                <a:tc rowSpan="3">
                  <a:txBody>
                    <a:bodyPr/>
                    <a:lstStyle/>
                    <a:p>
                      <a:pPr algn="ctr">
                        <a:lnSpc>
                          <a:spcPct val="106000"/>
                        </a:lnSpc>
                        <a:spcAft>
                          <a:spcPts val="0"/>
                        </a:spcAft>
                      </a:pPr>
                      <a:r>
                        <a:rPr lang="es-MX" sz="1000" kern="1200" dirty="0">
                          <a:effectLst/>
                        </a:rPr>
                        <a:t>Ciencias</a:t>
                      </a:r>
                      <a:endParaRPr lang="es-PE" sz="1000" dirty="0">
                        <a:effectLst/>
                      </a:endParaRPr>
                    </a:p>
                    <a:p>
                      <a:pPr algn="ctr">
                        <a:lnSpc>
                          <a:spcPct val="106000"/>
                        </a:lnSpc>
                        <a:spcAft>
                          <a:spcPts val="0"/>
                        </a:spcAft>
                      </a:pPr>
                      <a:r>
                        <a:rPr lang="es-MX" sz="1000" kern="1200" dirty="0">
                          <a:effectLst/>
                        </a:rPr>
                        <a:t>Básicas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3">
                  <a:txBody>
                    <a:bodyPr/>
                    <a:lstStyle/>
                    <a:p>
                      <a:pPr algn="ctr">
                        <a:lnSpc>
                          <a:spcPct val="106000"/>
                        </a:lnSpc>
                        <a:spcAft>
                          <a:spcPts val="0"/>
                        </a:spcAft>
                      </a:pPr>
                      <a:r>
                        <a:rPr lang="es-MX" sz="700" kern="1200">
                          <a:effectLst/>
                        </a:rPr>
                        <a:t>10</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3</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Matemáticas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3">
                  <a:txBody>
                    <a:bodyPr/>
                    <a:lstStyle/>
                    <a:p>
                      <a:pPr algn="ctr">
                        <a:lnSpc>
                          <a:spcPct val="106000"/>
                        </a:lnSpc>
                        <a:spcAft>
                          <a:spcPts val="0"/>
                        </a:spcAft>
                      </a:pPr>
                      <a:r>
                        <a:rPr lang="es-MX" sz="700" kern="1200">
                          <a:effectLst/>
                        </a:rPr>
                        <a:t>12</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extLst>
                  <a:ext uri="{0D108BD9-81ED-4DB2-BD59-A6C34878D82A}">
                    <a16:rowId xmlns:a16="http://schemas.microsoft.com/office/drawing/2014/main" xmlns="" val="181240627"/>
                  </a:ext>
                </a:extLst>
              </a:tr>
              <a:tr h="14375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5</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Físicas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052653719"/>
                  </a:ext>
                </a:extLst>
              </a:tr>
              <a:tr h="14375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Química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4242594323"/>
                  </a:ext>
                </a:extLst>
              </a:tr>
              <a:tr h="149002">
                <a:tc rowSpan="7">
                  <a:txBody>
                    <a:bodyPr/>
                    <a:lstStyle/>
                    <a:p>
                      <a:pPr algn="ctr">
                        <a:lnSpc>
                          <a:spcPct val="106000"/>
                        </a:lnSpc>
                        <a:spcAft>
                          <a:spcPts val="0"/>
                        </a:spcAft>
                      </a:pPr>
                      <a:r>
                        <a:rPr lang="es-MX" sz="1000" kern="1200" dirty="0">
                          <a:effectLst/>
                        </a:rPr>
                        <a:t>Ingenierías </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7">
                  <a:txBody>
                    <a:bodyPr/>
                    <a:lstStyle/>
                    <a:p>
                      <a:pPr algn="ctr">
                        <a:lnSpc>
                          <a:spcPct val="106000"/>
                        </a:lnSpc>
                        <a:spcAft>
                          <a:spcPts val="0"/>
                        </a:spcAft>
                      </a:pPr>
                      <a:r>
                        <a:rPr lang="es-MX" sz="700" kern="1200">
                          <a:effectLst/>
                        </a:rPr>
                        <a:t>27</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8</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Pabellón Mecánica de Fluidos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7">
                  <a:txBody>
                    <a:bodyPr/>
                    <a:lstStyle/>
                    <a:p>
                      <a:pPr algn="ctr">
                        <a:lnSpc>
                          <a:spcPct val="106000"/>
                        </a:lnSpc>
                        <a:spcAft>
                          <a:spcPts val="0"/>
                        </a:spcAft>
                      </a:pPr>
                      <a:r>
                        <a:rPr lang="es-MX" sz="700" kern="1200">
                          <a:effectLst/>
                        </a:rPr>
                        <a:t>50</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extLst>
                  <a:ext uri="{0D108BD9-81ED-4DB2-BD59-A6C34878D82A}">
                    <a16:rowId xmlns:a16="http://schemas.microsoft.com/office/drawing/2014/main" xmlns="" val="1515963341"/>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6</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Ingeniería de Sistemas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456590552"/>
                  </a:ext>
                </a:extLst>
              </a:tr>
              <a:tr h="14375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FIGMMG</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468226159"/>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5</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Ingeniería Electrónica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613096798"/>
                  </a:ext>
                </a:extLst>
              </a:tr>
              <a:tr h="14375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1</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Letras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37081854"/>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Química e Ingeniería Química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496413219"/>
                  </a:ext>
                </a:extLst>
              </a:tr>
              <a:tr h="14375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Físicas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049880925"/>
                  </a:ext>
                </a:extLst>
              </a:tr>
              <a:tr h="149002">
                <a:tc rowSpan="4">
                  <a:txBody>
                    <a:bodyPr/>
                    <a:lstStyle/>
                    <a:p>
                      <a:pPr algn="ctr">
                        <a:lnSpc>
                          <a:spcPct val="106000"/>
                        </a:lnSpc>
                        <a:spcAft>
                          <a:spcPts val="0"/>
                        </a:spcAft>
                      </a:pPr>
                      <a:r>
                        <a:rPr lang="es-PE" sz="1000" kern="1200" dirty="0">
                          <a:effectLst/>
                        </a:rPr>
                        <a:t>Ciencias Económicas y de la Gestión</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4">
                  <a:txBody>
                    <a:bodyPr/>
                    <a:lstStyle/>
                    <a:p>
                      <a:pPr algn="ctr">
                        <a:lnSpc>
                          <a:spcPct val="106000"/>
                        </a:lnSpc>
                        <a:spcAft>
                          <a:spcPts val="0"/>
                        </a:spcAft>
                      </a:pPr>
                      <a:r>
                        <a:rPr lang="es-MX" sz="700" kern="1200">
                          <a:effectLst/>
                        </a:rPr>
                        <a:t>24</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13</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Contables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4">
                  <a:txBody>
                    <a:bodyPr/>
                    <a:lstStyle/>
                    <a:p>
                      <a:pPr algn="ctr">
                        <a:lnSpc>
                          <a:spcPct val="106000"/>
                        </a:lnSpc>
                        <a:spcAft>
                          <a:spcPts val="0"/>
                        </a:spcAft>
                      </a:pPr>
                      <a:r>
                        <a:rPr lang="es-MX" sz="700" kern="1200">
                          <a:effectLst/>
                        </a:rPr>
                        <a:t>33</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extLst>
                  <a:ext uri="{0D108BD9-81ED-4DB2-BD59-A6C34878D82A}">
                    <a16:rowId xmlns:a16="http://schemas.microsoft.com/office/drawing/2014/main" xmlns="" val="729058735"/>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3</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Administrativas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3724333909"/>
                  </a:ext>
                </a:extLst>
              </a:tr>
              <a:tr h="14900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3</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Instalaciones prefabricadas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507019232"/>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5</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Económicas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895384413"/>
                  </a:ext>
                </a:extLst>
              </a:tr>
              <a:tr h="280769">
                <a:tc rowSpan="8">
                  <a:txBody>
                    <a:bodyPr/>
                    <a:lstStyle/>
                    <a:p>
                      <a:pPr algn="ctr">
                        <a:lnSpc>
                          <a:spcPct val="106000"/>
                        </a:lnSpc>
                        <a:spcAft>
                          <a:spcPts val="0"/>
                        </a:spcAft>
                      </a:pPr>
                      <a:r>
                        <a:rPr lang="es-MX" sz="1000" kern="1200" dirty="0">
                          <a:effectLst/>
                        </a:rPr>
                        <a:t>Humanidades, Ciencias Jurídicas y Sociales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8">
                  <a:txBody>
                    <a:bodyPr/>
                    <a:lstStyle/>
                    <a:p>
                      <a:pPr algn="ctr">
                        <a:lnSpc>
                          <a:spcPct val="106000"/>
                        </a:lnSpc>
                        <a:spcAft>
                          <a:spcPts val="0"/>
                        </a:spcAft>
                      </a:pPr>
                      <a:r>
                        <a:rPr lang="es-MX" sz="700" kern="1200">
                          <a:effectLst/>
                        </a:rPr>
                        <a:t>29</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10</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Económicas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rowSpan="8">
                  <a:txBody>
                    <a:bodyPr/>
                    <a:lstStyle/>
                    <a:p>
                      <a:pPr algn="ctr">
                        <a:lnSpc>
                          <a:spcPct val="106000"/>
                        </a:lnSpc>
                        <a:spcAft>
                          <a:spcPts val="0"/>
                        </a:spcAft>
                      </a:pPr>
                      <a:r>
                        <a:rPr lang="es-MX" sz="700" kern="1200">
                          <a:effectLst/>
                        </a:rPr>
                        <a:t>65</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endParaRPr>
                    </a:p>
                    <a:p>
                      <a:pPr algn="ctr">
                        <a:lnSpc>
                          <a:spcPct val="106000"/>
                        </a:lnSpc>
                        <a:spcAft>
                          <a:spcPts val="0"/>
                        </a:spcAft>
                      </a:pPr>
                      <a:r>
                        <a:rPr lang="es-MX" sz="700" kern="1200">
                          <a:effectLst/>
                        </a:rPr>
                        <a:t> </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extLst>
                  <a:ext uri="{0D108BD9-81ED-4DB2-BD59-A6C34878D82A}">
                    <a16:rowId xmlns:a16="http://schemas.microsoft.com/office/drawing/2014/main" xmlns="" val="1651233147"/>
                  </a:ext>
                </a:extLst>
              </a:tr>
              <a:tr h="14900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1</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Ciencias Sociales</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100506052"/>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3</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Ingeniería  Industrial</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2915342554"/>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Facultad de Química e Ingeniería Química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2676518352"/>
                  </a:ext>
                </a:extLst>
              </a:tr>
              <a:tr h="14900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1</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Pabellón de la EP de Geografía</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375736756"/>
                  </a:ext>
                </a:extLst>
              </a:tr>
              <a:tr h="14375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8</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Centro Preuniversitario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4235402577"/>
                  </a:ext>
                </a:extLst>
              </a:tr>
              <a:tr h="143752">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a:effectLst/>
                        </a:rPr>
                        <a:t>Centro Preuniversitario</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2540578488"/>
                  </a:ext>
                </a:extLst>
              </a:tr>
              <a:tr h="280769">
                <a:tc vMerge="1">
                  <a:txBody>
                    <a:bodyPr/>
                    <a:lstStyle/>
                    <a:p>
                      <a:endParaRPr lang="es-PE"/>
                    </a:p>
                  </a:txBody>
                  <a:tcPr/>
                </a:tc>
                <a:tc vMerge="1">
                  <a:txBody>
                    <a:bodyPr/>
                    <a:lstStyle/>
                    <a:p>
                      <a:endParaRPr lang="es-PE"/>
                    </a:p>
                  </a:txBody>
                  <a:tcPr/>
                </a:tc>
                <a:tc>
                  <a:txBody>
                    <a:bodyPr/>
                    <a:lstStyle/>
                    <a:p>
                      <a:pPr algn="ctr">
                        <a:lnSpc>
                          <a:spcPct val="106000"/>
                        </a:lnSpc>
                        <a:spcAft>
                          <a:spcPts val="0"/>
                        </a:spcAft>
                      </a:pPr>
                      <a:r>
                        <a:rPr lang="es-MX" sz="700" kern="1200">
                          <a:effectLst/>
                        </a:rPr>
                        <a:t>2</a:t>
                      </a:r>
                      <a:endParaRPr lang="es-PE" sz="70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a:txBody>
                    <a:bodyPr/>
                    <a:lstStyle/>
                    <a:p>
                      <a:pPr algn="ctr">
                        <a:lnSpc>
                          <a:spcPct val="106000"/>
                        </a:lnSpc>
                        <a:spcAft>
                          <a:spcPts val="0"/>
                        </a:spcAft>
                      </a:pPr>
                      <a:r>
                        <a:rPr lang="es-MX" sz="700" kern="1200" dirty="0">
                          <a:effectLst/>
                        </a:rPr>
                        <a:t>Facultad de Ingeniería Electrónica</a:t>
                      </a:r>
                      <a:endParaRPr lang="es-P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3715" marR="13715" marT="5878" marB="0" anchor="ctr"/>
                </a:tc>
                <a:tc vMerge="1">
                  <a:txBody>
                    <a:bodyPr/>
                    <a:lstStyle/>
                    <a:p>
                      <a:endParaRPr lang="es-PE"/>
                    </a:p>
                  </a:txBody>
                  <a:tcPr/>
                </a:tc>
                <a:extLst>
                  <a:ext uri="{0D108BD9-81ED-4DB2-BD59-A6C34878D82A}">
                    <a16:rowId xmlns:a16="http://schemas.microsoft.com/office/drawing/2014/main" xmlns="" val="1571647539"/>
                  </a:ext>
                </a:extLst>
              </a:tr>
            </a:tbl>
          </a:graphicData>
        </a:graphic>
      </p:graphicFrame>
    </p:spTree>
    <p:extLst>
      <p:ext uri="{BB962C8B-B14F-4D97-AF65-F5344CB8AC3E}">
        <p14:creationId xmlns:p14="http://schemas.microsoft.com/office/powerpoint/2010/main" val="14189036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Título 3"/>
          <p:cNvSpPr txBox="1">
            <a:spLocks/>
          </p:cNvSpPr>
          <p:nvPr/>
        </p:nvSpPr>
        <p:spPr>
          <a:xfrm>
            <a:off x="1214230" y="34299"/>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4" name="CuadroTexto 3"/>
          <p:cNvSpPr txBox="1"/>
          <p:nvPr/>
        </p:nvSpPr>
        <p:spPr>
          <a:xfrm>
            <a:off x="1062990" y="1265873"/>
            <a:ext cx="10492740" cy="1015663"/>
          </a:xfrm>
          <a:prstGeom prst="rect">
            <a:avLst/>
          </a:prstGeom>
          <a:noFill/>
        </p:spPr>
        <p:txBody>
          <a:bodyPr wrap="square" rtlCol="0">
            <a:spAutoFit/>
          </a:bodyPr>
          <a:lstStyle/>
          <a:p>
            <a:r>
              <a:rPr lang="es-PE" sz="2400" b="1" dirty="0"/>
              <a:t>Número de docentes y condición</a:t>
            </a:r>
            <a:endParaRPr lang="es-PE" sz="2400" dirty="0"/>
          </a:p>
          <a:p>
            <a:pPr algn="just"/>
            <a:r>
              <a:rPr lang="es-PE" dirty="0"/>
              <a:t>Los departamentos académicos asignan </a:t>
            </a:r>
            <a:r>
              <a:rPr lang="es-PE" dirty="0" smtClean="0"/>
              <a:t>docentes </a:t>
            </a:r>
            <a:r>
              <a:rPr lang="es-PE" dirty="0"/>
              <a:t>para el dictado de las asignaturas y como complemento se realizan los procesos de </a:t>
            </a:r>
            <a:r>
              <a:rPr lang="es-PE" dirty="0" smtClean="0"/>
              <a:t>contratación. En </a:t>
            </a:r>
            <a:r>
              <a:rPr lang="es-PE" dirty="0"/>
              <a:t>el semestre 2019-II se realizaron tres procesos</a:t>
            </a:r>
            <a:r>
              <a:rPr lang="es-PE" dirty="0" smtClean="0"/>
              <a:t>.</a:t>
            </a:r>
            <a:endParaRPr lang="es-PE" dirty="0"/>
          </a:p>
        </p:txBody>
      </p:sp>
      <p:graphicFrame>
        <p:nvGraphicFramePr>
          <p:cNvPr id="5" name="Tabla 4"/>
          <p:cNvGraphicFramePr>
            <a:graphicFrameLocks noGrp="1"/>
          </p:cNvGraphicFramePr>
          <p:nvPr/>
        </p:nvGraphicFramePr>
        <p:xfrm>
          <a:off x="2548890" y="2516895"/>
          <a:ext cx="7246620" cy="3255255"/>
        </p:xfrm>
        <a:graphic>
          <a:graphicData uri="http://schemas.openxmlformats.org/drawingml/2006/table">
            <a:tbl>
              <a:tblPr firstRow="1" firstCol="1" bandRow="1">
                <a:tableStyleId>{5C22544A-7EE6-4342-B048-85BDC9FD1C3A}</a:tableStyleId>
              </a:tblPr>
              <a:tblGrid>
                <a:gridCol w="4619167">
                  <a:extLst>
                    <a:ext uri="{9D8B030D-6E8A-4147-A177-3AD203B41FA5}">
                      <a16:colId xmlns:a16="http://schemas.microsoft.com/office/drawing/2014/main" xmlns="" val="4169410262"/>
                    </a:ext>
                  </a:extLst>
                </a:gridCol>
                <a:gridCol w="2627453">
                  <a:extLst>
                    <a:ext uri="{9D8B030D-6E8A-4147-A177-3AD203B41FA5}">
                      <a16:colId xmlns:a16="http://schemas.microsoft.com/office/drawing/2014/main" xmlns="" val="3403315543"/>
                    </a:ext>
                  </a:extLst>
                </a:gridCol>
              </a:tblGrid>
              <a:tr h="514465">
                <a:tc>
                  <a:txBody>
                    <a:bodyPr/>
                    <a:lstStyle/>
                    <a:p>
                      <a:pPr algn="ctr">
                        <a:lnSpc>
                          <a:spcPct val="115000"/>
                        </a:lnSpc>
                        <a:spcAft>
                          <a:spcPts val="0"/>
                        </a:spcAft>
                      </a:pPr>
                      <a:r>
                        <a:rPr lang="es-ES" sz="1600" kern="1200" dirty="0">
                          <a:effectLst/>
                        </a:rPr>
                        <a:t>CONDICIÓN</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tc>
                  <a:txBody>
                    <a:bodyPr/>
                    <a:lstStyle/>
                    <a:p>
                      <a:pPr algn="ctr">
                        <a:lnSpc>
                          <a:spcPct val="115000"/>
                        </a:lnSpc>
                        <a:spcAft>
                          <a:spcPts val="0"/>
                        </a:spcAft>
                      </a:pPr>
                      <a:r>
                        <a:rPr lang="es-ES" sz="1600" kern="1200">
                          <a:effectLst/>
                        </a:rPr>
                        <a:t>2019-II</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extLst>
                  <a:ext uri="{0D108BD9-81ED-4DB2-BD59-A6C34878D82A}">
                    <a16:rowId xmlns:a16="http://schemas.microsoft.com/office/drawing/2014/main" xmlns="" val="3142737638"/>
                  </a:ext>
                </a:extLst>
              </a:tr>
              <a:tr h="537644">
                <a:tc>
                  <a:txBody>
                    <a:bodyPr/>
                    <a:lstStyle/>
                    <a:p>
                      <a:pPr>
                        <a:lnSpc>
                          <a:spcPct val="115000"/>
                        </a:lnSpc>
                        <a:spcAft>
                          <a:spcPts val="0"/>
                        </a:spcAft>
                      </a:pPr>
                      <a:r>
                        <a:rPr lang="es-ES" sz="1600" kern="1200">
                          <a:effectLst/>
                        </a:rPr>
                        <a:t>Nombrado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tc>
                  <a:txBody>
                    <a:bodyPr/>
                    <a:lstStyle/>
                    <a:p>
                      <a:pPr algn="ctr">
                        <a:lnSpc>
                          <a:spcPct val="115000"/>
                        </a:lnSpc>
                        <a:spcAft>
                          <a:spcPts val="0"/>
                        </a:spcAft>
                      </a:pPr>
                      <a:r>
                        <a:rPr lang="es-MX" sz="1600" kern="1200">
                          <a:effectLst/>
                        </a:rPr>
                        <a:t>181</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extLst>
                  <a:ext uri="{0D108BD9-81ED-4DB2-BD59-A6C34878D82A}">
                    <a16:rowId xmlns:a16="http://schemas.microsoft.com/office/drawing/2014/main" xmlns="" val="2789459357"/>
                  </a:ext>
                </a:extLst>
              </a:tr>
              <a:tr h="537644">
                <a:tc>
                  <a:txBody>
                    <a:bodyPr/>
                    <a:lstStyle/>
                    <a:p>
                      <a:pPr>
                        <a:lnSpc>
                          <a:spcPct val="115000"/>
                        </a:lnSpc>
                        <a:spcAft>
                          <a:spcPts val="0"/>
                        </a:spcAft>
                      </a:pPr>
                      <a:r>
                        <a:rPr lang="es-ES" sz="1600" kern="1200">
                          <a:effectLst/>
                        </a:rPr>
                        <a:t>Contratado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tc>
                  <a:txBody>
                    <a:bodyPr/>
                    <a:lstStyle/>
                    <a:p>
                      <a:pPr algn="ctr">
                        <a:lnSpc>
                          <a:spcPct val="115000"/>
                        </a:lnSpc>
                        <a:spcAft>
                          <a:spcPts val="0"/>
                        </a:spcAft>
                      </a:pPr>
                      <a:r>
                        <a:rPr lang="es-MX" sz="1600" kern="1200">
                          <a:effectLst/>
                        </a:rPr>
                        <a:t>190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extLst>
                  <a:ext uri="{0D108BD9-81ED-4DB2-BD59-A6C34878D82A}">
                    <a16:rowId xmlns:a16="http://schemas.microsoft.com/office/drawing/2014/main" xmlns="" val="2318515866"/>
                  </a:ext>
                </a:extLst>
              </a:tr>
              <a:tr h="590214">
                <a:tc>
                  <a:txBody>
                    <a:bodyPr/>
                    <a:lstStyle/>
                    <a:p>
                      <a:pPr>
                        <a:lnSpc>
                          <a:spcPct val="115000"/>
                        </a:lnSpc>
                        <a:spcAft>
                          <a:spcPts val="0"/>
                        </a:spcAft>
                      </a:pPr>
                      <a:r>
                        <a:rPr lang="es-ES" sz="1600" kern="1200">
                          <a:effectLst/>
                        </a:rPr>
                        <a:t>Contratado por la facultad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tc>
                  <a:txBody>
                    <a:bodyPr/>
                    <a:lstStyle/>
                    <a:p>
                      <a:pPr algn="ctr">
                        <a:lnSpc>
                          <a:spcPct val="115000"/>
                        </a:lnSpc>
                        <a:spcAft>
                          <a:spcPts val="0"/>
                        </a:spcAft>
                      </a:pPr>
                      <a:r>
                        <a:rPr lang="es-MX" sz="1600" kern="1200">
                          <a:effectLst/>
                        </a:rPr>
                        <a:t>3</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extLst>
                  <a:ext uri="{0D108BD9-81ED-4DB2-BD59-A6C34878D82A}">
                    <a16:rowId xmlns:a16="http://schemas.microsoft.com/office/drawing/2014/main" xmlns="" val="3749813333"/>
                  </a:ext>
                </a:extLst>
              </a:tr>
              <a:tr h="537644">
                <a:tc>
                  <a:txBody>
                    <a:bodyPr/>
                    <a:lstStyle/>
                    <a:p>
                      <a:pPr>
                        <a:lnSpc>
                          <a:spcPct val="115000"/>
                        </a:lnSpc>
                        <a:spcAft>
                          <a:spcPts val="0"/>
                        </a:spcAft>
                      </a:pPr>
                      <a:r>
                        <a:rPr lang="es-ES" sz="1600" kern="1200" dirty="0" smtClean="0">
                          <a:effectLst/>
                        </a:rPr>
                        <a:t>Terceros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tc>
                  <a:txBody>
                    <a:bodyPr/>
                    <a:lstStyle/>
                    <a:p>
                      <a:pPr algn="ctr">
                        <a:lnSpc>
                          <a:spcPct val="115000"/>
                        </a:lnSpc>
                        <a:spcAft>
                          <a:spcPts val="0"/>
                        </a:spcAft>
                      </a:pPr>
                      <a:r>
                        <a:rPr lang="es-MX" sz="1600" kern="1200">
                          <a:effectLst/>
                        </a:rPr>
                        <a:t>59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extLst>
                  <a:ext uri="{0D108BD9-81ED-4DB2-BD59-A6C34878D82A}">
                    <a16:rowId xmlns:a16="http://schemas.microsoft.com/office/drawing/2014/main" xmlns="" val="3804222817"/>
                  </a:ext>
                </a:extLst>
              </a:tr>
              <a:tr h="537644">
                <a:tc>
                  <a:txBody>
                    <a:bodyPr/>
                    <a:lstStyle/>
                    <a:p>
                      <a:pPr algn="ctr">
                        <a:lnSpc>
                          <a:spcPct val="115000"/>
                        </a:lnSpc>
                        <a:spcAft>
                          <a:spcPts val="0"/>
                        </a:spcAft>
                      </a:pPr>
                      <a:r>
                        <a:rPr lang="es-ES" sz="1600" kern="1200">
                          <a:effectLst/>
                        </a:rPr>
                        <a:t>TOTAL</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tc>
                  <a:txBody>
                    <a:bodyPr/>
                    <a:lstStyle/>
                    <a:p>
                      <a:pPr algn="ctr">
                        <a:lnSpc>
                          <a:spcPct val="115000"/>
                        </a:lnSpc>
                        <a:spcAft>
                          <a:spcPts val="0"/>
                        </a:spcAft>
                      </a:pPr>
                      <a:r>
                        <a:rPr lang="es-MX" sz="1600" kern="1200" dirty="0">
                          <a:effectLst/>
                        </a:rPr>
                        <a:t>433</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55" marR="33655" marT="9525" marB="0" anchor="ctr"/>
                </a:tc>
                <a:extLst>
                  <a:ext uri="{0D108BD9-81ED-4DB2-BD59-A6C34878D82A}">
                    <a16:rowId xmlns:a16="http://schemas.microsoft.com/office/drawing/2014/main" xmlns="" val="402062822"/>
                  </a:ext>
                </a:extLst>
              </a:tr>
            </a:tbl>
          </a:graphicData>
        </a:graphic>
      </p:graphicFrame>
    </p:spTree>
    <p:extLst>
      <p:ext uri="{BB962C8B-B14F-4D97-AF65-F5344CB8AC3E}">
        <p14:creationId xmlns:p14="http://schemas.microsoft.com/office/powerpoint/2010/main" val="3064396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Título 3"/>
          <p:cNvSpPr txBox="1">
            <a:spLocks/>
          </p:cNvSpPr>
          <p:nvPr/>
        </p:nvSpPr>
        <p:spPr>
          <a:xfrm>
            <a:off x="1049215" y="147403"/>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2" name="CuadroTexto 1"/>
          <p:cNvSpPr txBox="1"/>
          <p:nvPr/>
        </p:nvSpPr>
        <p:spPr>
          <a:xfrm>
            <a:off x="538506" y="1686316"/>
            <a:ext cx="4204943" cy="2954655"/>
          </a:xfrm>
          <a:prstGeom prst="rect">
            <a:avLst/>
          </a:prstGeom>
          <a:noFill/>
        </p:spPr>
        <p:txBody>
          <a:bodyPr wrap="square" rtlCol="0">
            <a:spAutoFit/>
          </a:bodyPr>
          <a:lstStyle/>
          <a:p>
            <a:pPr algn="just"/>
            <a:r>
              <a:rPr lang="es-PE" sz="2400" b="1" dirty="0"/>
              <a:t>Satisfacción de los </a:t>
            </a:r>
            <a:r>
              <a:rPr lang="es-PE" sz="2400" b="1" dirty="0" smtClean="0"/>
              <a:t>estudiantes</a:t>
            </a:r>
          </a:p>
          <a:p>
            <a:pPr algn="ctr"/>
            <a:r>
              <a:rPr lang="es-PE" sz="2400" b="1" dirty="0" smtClean="0"/>
              <a:t>2019-II</a:t>
            </a:r>
          </a:p>
          <a:p>
            <a:pPr algn="just"/>
            <a:endParaRPr lang="es-PE" sz="2400" b="1" dirty="0"/>
          </a:p>
          <a:p>
            <a:pPr algn="just"/>
            <a:r>
              <a:rPr lang="es-PE" sz="2400" dirty="0"/>
              <a:t>Para conocer la opinión de los estudiantes con respecto a los docentes, se realizó la encuesta desde el SUM.</a:t>
            </a:r>
          </a:p>
          <a:p>
            <a:endParaRPr lang="es-PE" dirty="0"/>
          </a:p>
        </p:txBody>
      </p:sp>
      <p:graphicFrame>
        <p:nvGraphicFramePr>
          <p:cNvPr id="10" name="Gráfico 9">
            <a:extLst>
              <a:ext uri="{FF2B5EF4-FFF2-40B4-BE49-F238E27FC236}">
                <a16:creationId xmlns:a16="http://schemas.microsoft.com/office/drawing/2014/main" xmlns="" id="{7B83F9F9-D508-44CB-B39C-C0D39D4ECACA}"/>
              </a:ext>
            </a:extLst>
          </p:cNvPr>
          <p:cNvGraphicFramePr/>
          <p:nvPr/>
        </p:nvGraphicFramePr>
        <p:xfrm>
          <a:off x="5281954" y="1798320"/>
          <a:ext cx="6125185" cy="3539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74379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Título 3"/>
          <p:cNvSpPr txBox="1">
            <a:spLocks/>
          </p:cNvSpPr>
          <p:nvPr/>
        </p:nvSpPr>
        <p:spPr>
          <a:xfrm>
            <a:off x="1214230" y="34299"/>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4" name="CuadroTexto 3"/>
          <p:cNvSpPr txBox="1"/>
          <p:nvPr/>
        </p:nvSpPr>
        <p:spPr>
          <a:xfrm>
            <a:off x="3097530" y="1291590"/>
            <a:ext cx="6126480" cy="461665"/>
          </a:xfrm>
          <a:prstGeom prst="rect">
            <a:avLst/>
          </a:prstGeom>
          <a:noFill/>
        </p:spPr>
        <p:txBody>
          <a:bodyPr wrap="square" rtlCol="0">
            <a:spAutoFit/>
          </a:bodyPr>
          <a:lstStyle/>
          <a:p>
            <a:pPr algn="ctr"/>
            <a:r>
              <a:rPr lang="es-PE" sz="2400" b="1" dirty="0" smtClean="0"/>
              <a:t>ACTIVIDADES ACADÉMICAS DE PREGRADO</a:t>
            </a:r>
            <a:endParaRPr lang="es-PE" sz="2400" b="1" dirty="0"/>
          </a:p>
        </p:txBody>
      </p:sp>
      <p:sp>
        <p:nvSpPr>
          <p:cNvPr id="12" name="CuadroTexto 11"/>
          <p:cNvSpPr txBox="1"/>
          <p:nvPr/>
        </p:nvSpPr>
        <p:spPr>
          <a:xfrm>
            <a:off x="937260" y="1885950"/>
            <a:ext cx="2834640" cy="3139321"/>
          </a:xfrm>
          <a:prstGeom prst="rect">
            <a:avLst/>
          </a:prstGeom>
          <a:noFill/>
        </p:spPr>
        <p:txBody>
          <a:bodyPr wrap="square" rtlCol="0">
            <a:spAutoFit/>
          </a:bodyPr>
          <a:lstStyle/>
          <a:p>
            <a:r>
              <a:rPr lang="es-PE" b="1" dirty="0"/>
              <a:t>Actividades por el aniversario de </a:t>
            </a:r>
            <a:r>
              <a:rPr lang="es-PE" b="1" dirty="0" smtClean="0"/>
              <a:t>EEG</a:t>
            </a:r>
          </a:p>
          <a:p>
            <a:endParaRPr lang="es-PE" dirty="0"/>
          </a:p>
          <a:p>
            <a:pPr lvl="0">
              <a:buFont typeface="Wingdings" pitchFamily="2" charset="2"/>
              <a:buChar char="Ø"/>
            </a:pPr>
            <a:r>
              <a:rPr lang="es-PE" dirty="0" smtClean="0"/>
              <a:t>EXPO </a:t>
            </a:r>
            <a:r>
              <a:rPr lang="es-PE" dirty="0"/>
              <a:t>Escuela de Estudios </a:t>
            </a:r>
            <a:r>
              <a:rPr lang="es-PE" dirty="0" smtClean="0"/>
              <a:t> Generales</a:t>
            </a:r>
            <a:endParaRPr lang="es-PE" dirty="0"/>
          </a:p>
          <a:p>
            <a:pPr>
              <a:buFont typeface="Wingdings" pitchFamily="2" charset="2"/>
              <a:buChar char="Ø"/>
            </a:pPr>
            <a:r>
              <a:rPr lang="es-PE" dirty="0" smtClean="0"/>
              <a:t> Conferencias </a:t>
            </a:r>
          </a:p>
          <a:p>
            <a:pPr>
              <a:buFont typeface="Wingdings" pitchFamily="2" charset="2"/>
              <a:buChar char="Ø"/>
            </a:pPr>
            <a:r>
              <a:rPr lang="es-PE" dirty="0" smtClean="0"/>
              <a:t> </a:t>
            </a:r>
            <a:r>
              <a:rPr lang="es-PE" dirty="0"/>
              <a:t>Actividades deportivas</a:t>
            </a:r>
          </a:p>
          <a:p>
            <a:pPr>
              <a:buFont typeface="Wingdings" pitchFamily="2" charset="2"/>
              <a:buChar char="Ø"/>
            </a:pPr>
            <a:r>
              <a:rPr lang="es-PE" dirty="0" smtClean="0"/>
              <a:t> </a:t>
            </a:r>
            <a:r>
              <a:rPr lang="es-PE" dirty="0"/>
              <a:t>Día central </a:t>
            </a:r>
          </a:p>
          <a:p>
            <a:pPr lvl="0">
              <a:buFont typeface="Wingdings" pitchFamily="2" charset="2"/>
              <a:buChar char="Ø"/>
            </a:pPr>
            <a:r>
              <a:rPr lang="es-PE" dirty="0" smtClean="0"/>
              <a:t> </a:t>
            </a:r>
            <a:r>
              <a:rPr lang="es-PE" dirty="0"/>
              <a:t>Maratón de matemáticas</a:t>
            </a:r>
          </a:p>
          <a:p>
            <a:endParaRPr lang="es-PE" dirty="0"/>
          </a:p>
          <a:p>
            <a:endParaRPr lang="es-PE" dirty="0"/>
          </a:p>
        </p:txBody>
      </p:sp>
      <p:pic>
        <p:nvPicPr>
          <p:cNvPr id="15" name="Imagen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1900" y="1873613"/>
            <a:ext cx="1915133" cy="2489089"/>
          </a:xfrm>
          <a:prstGeom prst="rect">
            <a:avLst/>
          </a:prstGeom>
          <a:noFill/>
        </p:spPr>
      </p:pic>
      <p:sp>
        <p:nvSpPr>
          <p:cNvPr id="13" name="CuadroTexto 12"/>
          <p:cNvSpPr txBox="1"/>
          <p:nvPr/>
        </p:nvSpPr>
        <p:spPr>
          <a:xfrm>
            <a:off x="6697981" y="2130850"/>
            <a:ext cx="5232426" cy="1477328"/>
          </a:xfrm>
          <a:prstGeom prst="rect">
            <a:avLst/>
          </a:prstGeom>
          <a:noFill/>
        </p:spPr>
        <p:txBody>
          <a:bodyPr wrap="square" rtlCol="0">
            <a:spAutoFit/>
          </a:bodyPr>
          <a:lstStyle/>
          <a:p>
            <a:pPr lvl="0"/>
            <a:r>
              <a:rPr lang="es-PE" b="1" dirty="0"/>
              <a:t>Proyección social y cuidado del medio ambiente</a:t>
            </a:r>
            <a:endParaRPr lang="es-PE" dirty="0"/>
          </a:p>
          <a:p>
            <a:pPr lvl="0"/>
            <a:r>
              <a:rPr lang="es-PE" dirty="0"/>
              <a:t>Ejecutada por docentes del área de </a:t>
            </a:r>
            <a:r>
              <a:rPr lang="es-PE" dirty="0" smtClean="0"/>
              <a:t>Ingeniería </a:t>
            </a:r>
            <a:endParaRPr lang="es-PE" dirty="0"/>
          </a:p>
          <a:p>
            <a:pPr lvl="0"/>
            <a:r>
              <a:rPr lang="es-PE" dirty="0" smtClean="0"/>
              <a:t>Participaron todos </a:t>
            </a:r>
            <a:r>
              <a:rPr lang="es-PE" dirty="0"/>
              <a:t>los estudiantes matriculados en </a:t>
            </a:r>
            <a:r>
              <a:rPr lang="es-PE" dirty="0" smtClean="0"/>
              <a:t>el curso de </a:t>
            </a:r>
            <a:r>
              <a:rPr lang="es-PE" dirty="0"/>
              <a:t>Medio ambiente y desarrollo </a:t>
            </a:r>
            <a:r>
              <a:rPr lang="es-PE" dirty="0" smtClean="0"/>
              <a:t>sostenible.</a:t>
            </a:r>
            <a:endParaRPr lang="es-PE" dirty="0"/>
          </a:p>
          <a:p>
            <a:endParaRPr lang="es-PE" dirty="0"/>
          </a:p>
        </p:txBody>
      </p:sp>
      <p:pic>
        <p:nvPicPr>
          <p:cNvPr id="17" name="Imagen 16"/>
          <p:cNvPicPr/>
          <p:nvPr/>
        </p:nvPicPr>
        <p:blipFill>
          <a:blip r:embed="rId4" cstate="print"/>
          <a:stretch>
            <a:fillRect/>
          </a:stretch>
        </p:blipFill>
        <p:spPr>
          <a:xfrm>
            <a:off x="7124092" y="3872019"/>
            <a:ext cx="4197323" cy="2271687"/>
          </a:xfrm>
          <a:prstGeom prst="rect">
            <a:avLst/>
          </a:prstGeom>
        </p:spPr>
      </p:pic>
      <p:sp>
        <p:nvSpPr>
          <p:cNvPr id="14" name="CuadroTexto 13"/>
          <p:cNvSpPr txBox="1"/>
          <p:nvPr/>
        </p:nvSpPr>
        <p:spPr>
          <a:xfrm>
            <a:off x="937260" y="4733188"/>
            <a:ext cx="4663440" cy="1754326"/>
          </a:xfrm>
          <a:prstGeom prst="rect">
            <a:avLst/>
          </a:prstGeom>
          <a:noFill/>
        </p:spPr>
        <p:txBody>
          <a:bodyPr wrap="square" rtlCol="0">
            <a:spAutoFit/>
          </a:bodyPr>
          <a:lstStyle/>
          <a:p>
            <a:pPr lvl="0"/>
            <a:r>
              <a:rPr lang="es-PE" b="1" dirty="0"/>
              <a:t>Ferias de emprendimiento</a:t>
            </a:r>
            <a:endParaRPr lang="es-PE" dirty="0"/>
          </a:p>
          <a:p>
            <a:pPr lvl="0" algn="just"/>
            <a:r>
              <a:rPr lang="es-PE" dirty="0"/>
              <a:t>Ejecutada por docentes del área de Ciencias Económicas y de la Gestión.</a:t>
            </a:r>
          </a:p>
          <a:p>
            <a:pPr lvl="0" algn="just"/>
            <a:r>
              <a:rPr lang="es-PE" dirty="0" smtClean="0"/>
              <a:t>Participaron todos </a:t>
            </a:r>
            <a:r>
              <a:rPr lang="es-PE" dirty="0"/>
              <a:t>los estudiantes matriculados en el curso de Emprendimiento e Innovación.</a:t>
            </a:r>
          </a:p>
          <a:p>
            <a:endParaRPr lang="es-PE" dirty="0"/>
          </a:p>
        </p:txBody>
      </p:sp>
    </p:spTree>
    <p:extLst>
      <p:ext uri="{BB962C8B-B14F-4D97-AF65-F5344CB8AC3E}">
        <p14:creationId xmlns:p14="http://schemas.microsoft.com/office/powerpoint/2010/main" val="14187722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Google Shape;69;p18"/>
          <p:cNvSpPr txBox="1"/>
          <p:nvPr/>
        </p:nvSpPr>
        <p:spPr>
          <a:xfrm>
            <a:off x="538507" y="113596"/>
            <a:ext cx="11300460" cy="916918"/>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8" name="Título 3"/>
          <p:cNvSpPr txBox="1">
            <a:spLocks/>
          </p:cNvSpPr>
          <p:nvPr/>
        </p:nvSpPr>
        <p:spPr>
          <a:xfrm>
            <a:off x="1026661" y="172306"/>
            <a:ext cx="9763539" cy="9838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PE" sz="4000" b="1" dirty="0" smtClean="0">
                <a:solidFill>
                  <a:schemeClr val="bg1"/>
                </a:solidFill>
                <a:latin typeface="Calibri" panose="020F0502020204030204" pitchFamily="34" charset="0"/>
                <a:cs typeface="Calibri" panose="020F0502020204030204" pitchFamily="34" charset="0"/>
              </a:rPr>
              <a:t>VICERRECTORADO ACADÉMICO DE PREGRADO</a:t>
            </a:r>
            <a:endParaRPr lang="es-ES" sz="4000" b="1" dirty="0">
              <a:solidFill>
                <a:schemeClr val="bg1"/>
              </a:solidFill>
              <a:latin typeface="Calibri" panose="020F0502020204030204" pitchFamily="34" charset="0"/>
              <a:cs typeface="Calibri" panose="020F0502020204030204" pitchFamily="34" charset="0"/>
            </a:endParaRPr>
          </a:p>
        </p:txBody>
      </p:sp>
      <p:sp>
        <p:nvSpPr>
          <p:cNvPr id="9" name="CuadroTexto 8"/>
          <p:cNvSpPr txBox="1"/>
          <p:nvPr/>
        </p:nvSpPr>
        <p:spPr>
          <a:xfrm>
            <a:off x="754380" y="1433183"/>
            <a:ext cx="4663440" cy="1754326"/>
          </a:xfrm>
          <a:prstGeom prst="rect">
            <a:avLst/>
          </a:prstGeom>
          <a:noFill/>
        </p:spPr>
        <p:txBody>
          <a:bodyPr wrap="square" rtlCol="0">
            <a:spAutoFit/>
          </a:bodyPr>
          <a:lstStyle/>
          <a:p>
            <a:pPr lvl="0"/>
            <a:r>
              <a:rPr lang="es-PE" b="1" dirty="0"/>
              <a:t>Ferias de </a:t>
            </a:r>
            <a:r>
              <a:rPr lang="es-PE" b="1" dirty="0" smtClean="0"/>
              <a:t>innovación</a:t>
            </a:r>
            <a:endParaRPr lang="es-PE" dirty="0"/>
          </a:p>
          <a:p>
            <a:pPr lvl="0" algn="just"/>
            <a:r>
              <a:rPr lang="es-PE" dirty="0"/>
              <a:t>Ejecutada por docentes del área de ingeniería.</a:t>
            </a:r>
          </a:p>
          <a:p>
            <a:pPr lvl="0" algn="just"/>
            <a:r>
              <a:rPr lang="es-PE" dirty="0" smtClean="0"/>
              <a:t>Participaron todos </a:t>
            </a:r>
            <a:r>
              <a:rPr lang="es-PE" dirty="0"/>
              <a:t>los estudiantes matriculados en la asignatura </a:t>
            </a:r>
            <a:r>
              <a:rPr lang="es-PE" dirty="0" smtClean="0"/>
              <a:t>de Introducción </a:t>
            </a:r>
            <a:r>
              <a:rPr lang="es-PE" dirty="0"/>
              <a:t>a las Ciencias e Ingenierías.</a:t>
            </a:r>
          </a:p>
          <a:p>
            <a:endParaRPr lang="es-PE" dirty="0"/>
          </a:p>
        </p:txBody>
      </p:sp>
      <p:pic>
        <p:nvPicPr>
          <p:cNvPr id="10" name="Imagen 9"/>
          <p:cNvPicPr/>
          <p:nvPr/>
        </p:nvPicPr>
        <p:blipFill>
          <a:blip r:embed="rId3" cstate="print">
            <a:extLst>
              <a:ext uri="{28A0092B-C50C-407E-A947-70E740481C1C}">
                <a14:useLocalDpi xmlns:a14="http://schemas.microsoft.com/office/drawing/2010/main" val="0"/>
              </a:ext>
            </a:extLst>
          </a:blip>
          <a:stretch>
            <a:fillRect/>
          </a:stretch>
        </p:blipFill>
        <p:spPr>
          <a:xfrm>
            <a:off x="6960869" y="1399299"/>
            <a:ext cx="4137661" cy="2029701"/>
          </a:xfrm>
          <a:prstGeom prst="rect">
            <a:avLst/>
          </a:prstGeom>
          <a:effectLst>
            <a:glow rad="139700">
              <a:srgbClr val="4472C4">
                <a:satMod val="175000"/>
                <a:alpha val="40000"/>
              </a:srgbClr>
            </a:glow>
          </a:effectLst>
        </p:spPr>
      </p:pic>
      <p:sp>
        <p:nvSpPr>
          <p:cNvPr id="4" name="CuadroTexto 3"/>
          <p:cNvSpPr txBox="1"/>
          <p:nvPr/>
        </p:nvSpPr>
        <p:spPr>
          <a:xfrm>
            <a:off x="754380" y="2972853"/>
            <a:ext cx="4903470" cy="2031325"/>
          </a:xfrm>
          <a:prstGeom prst="rect">
            <a:avLst/>
          </a:prstGeom>
          <a:noFill/>
        </p:spPr>
        <p:txBody>
          <a:bodyPr wrap="square" rtlCol="0">
            <a:spAutoFit/>
          </a:bodyPr>
          <a:lstStyle/>
          <a:p>
            <a:pPr lvl="0" algn="just"/>
            <a:r>
              <a:rPr lang="es-PE" b="1" dirty="0"/>
              <a:t>Feria de manifestaciones culturales, arte y deportes </a:t>
            </a:r>
            <a:endParaRPr lang="es-PE" dirty="0"/>
          </a:p>
          <a:p>
            <a:pPr lvl="0" algn="just"/>
            <a:r>
              <a:rPr lang="es-PE" dirty="0"/>
              <a:t>Ejecutada por docentes del área de Ciencias de la Salud.</a:t>
            </a:r>
          </a:p>
          <a:p>
            <a:pPr algn="just"/>
            <a:r>
              <a:rPr lang="es-PE" dirty="0" smtClean="0"/>
              <a:t>Participaron todos </a:t>
            </a:r>
            <a:r>
              <a:rPr lang="es-PE" dirty="0"/>
              <a:t>los estudiantes matriculados en la asignatura </a:t>
            </a:r>
            <a:r>
              <a:rPr lang="es-PE" dirty="0" smtClean="0"/>
              <a:t>de Manifestaciones </a:t>
            </a:r>
            <a:r>
              <a:rPr lang="es-PE" dirty="0"/>
              <a:t>C</a:t>
            </a:r>
            <a:r>
              <a:rPr lang="es-PE" dirty="0" smtClean="0"/>
              <a:t>ulturales</a:t>
            </a:r>
            <a:r>
              <a:rPr lang="es-PE" dirty="0"/>
              <a:t>, </a:t>
            </a:r>
            <a:r>
              <a:rPr lang="es-PE" dirty="0" smtClean="0"/>
              <a:t>Arte </a:t>
            </a:r>
            <a:r>
              <a:rPr lang="es-PE" dirty="0"/>
              <a:t>y </a:t>
            </a:r>
            <a:r>
              <a:rPr lang="es-PE" dirty="0" smtClean="0"/>
              <a:t>Deportes</a:t>
            </a:r>
            <a:endParaRPr lang="es-PE" dirty="0"/>
          </a:p>
        </p:txBody>
      </p:sp>
      <p:pic>
        <p:nvPicPr>
          <p:cNvPr id="11" name="Imagen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970" y="4818784"/>
            <a:ext cx="2510790" cy="1565275"/>
          </a:xfrm>
          <a:prstGeom prst="rect">
            <a:avLst/>
          </a:prstGeom>
          <a:noFill/>
        </p:spPr>
      </p:pic>
      <p:sp>
        <p:nvSpPr>
          <p:cNvPr id="6" name="CuadroTexto 5"/>
          <p:cNvSpPr txBox="1"/>
          <p:nvPr/>
        </p:nvSpPr>
        <p:spPr>
          <a:xfrm>
            <a:off x="6869430" y="3672115"/>
            <a:ext cx="4969537" cy="1200329"/>
          </a:xfrm>
          <a:prstGeom prst="rect">
            <a:avLst/>
          </a:prstGeom>
          <a:noFill/>
        </p:spPr>
        <p:txBody>
          <a:bodyPr wrap="square" rtlCol="0">
            <a:spAutoFit/>
          </a:bodyPr>
          <a:lstStyle/>
          <a:p>
            <a:pPr lvl="0"/>
            <a:r>
              <a:rPr lang="es-PE" b="1" dirty="0"/>
              <a:t>Visita educativa</a:t>
            </a:r>
            <a:endParaRPr lang="es-PE" dirty="0"/>
          </a:p>
          <a:p>
            <a:pPr lvl="0"/>
            <a:r>
              <a:rPr lang="es-PE" dirty="0"/>
              <a:t>Ejecutada por docentes del área de Ingeniería. </a:t>
            </a:r>
          </a:p>
          <a:p>
            <a:pPr lvl="0"/>
            <a:r>
              <a:rPr lang="es-PE" dirty="0" smtClean="0"/>
              <a:t>Participaron todos </a:t>
            </a:r>
            <a:r>
              <a:rPr lang="es-PE" dirty="0"/>
              <a:t>los estudiantes matriculados en la asignatura </a:t>
            </a:r>
            <a:r>
              <a:rPr lang="es-PE" dirty="0" smtClean="0"/>
              <a:t>de Dibujo Técnico.</a:t>
            </a:r>
            <a:endParaRPr lang="es-PE" dirty="0"/>
          </a:p>
        </p:txBody>
      </p:sp>
      <p:pic>
        <p:nvPicPr>
          <p:cNvPr id="12" name="Marcador de contenido 6" descr="Imagen que contiene interior, hombre, foto, pantalla&#10;&#10;Descripción generada automáticamente">
            <a:extLst>
              <a:ext uri="{FF2B5EF4-FFF2-40B4-BE49-F238E27FC236}">
                <a16:creationId xmlns:a16="http://schemas.microsoft.com/office/drawing/2014/main" xmlns="" id="{98760327-0F82-49DF-9773-6BB5615AF01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543800" y="5004178"/>
            <a:ext cx="3394710" cy="1528214"/>
          </a:xfrm>
          <a:prstGeom prst="rect">
            <a:avLst/>
          </a:prstGeom>
        </p:spPr>
      </p:pic>
    </p:spTree>
    <p:extLst>
      <p:ext uri="{BB962C8B-B14F-4D97-AF65-F5344CB8AC3E}">
        <p14:creationId xmlns:p14="http://schemas.microsoft.com/office/powerpoint/2010/main" val="781085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4940" cy="6871468"/>
          </a:xfrm>
          <a:prstGeom prst="rect">
            <a:avLst/>
          </a:prstGeom>
        </p:spPr>
      </p:pic>
      <p:sp>
        <p:nvSpPr>
          <p:cNvPr id="2" name="Título 1"/>
          <p:cNvSpPr>
            <a:spLocks noGrp="1"/>
          </p:cNvSpPr>
          <p:nvPr>
            <p:ph type="ctrTitle"/>
          </p:nvPr>
        </p:nvSpPr>
        <p:spPr>
          <a:xfrm>
            <a:off x="1903577" y="3435734"/>
            <a:ext cx="7614459" cy="1565370"/>
          </a:xfrm>
        </p:spPr>
        <p:txBody>
          <a:bodyPr>
            <a:normAutofit fontScale="90000"/>
          </a:bodyPr>
          <a:lstStyle/>
          <a:p>
            <a:r>
              <a:rPr lang="es-ES" sz="5400" b="1" dirty="0" smtClean="0">
                <a:solidFill>
                  <a:schemeClr val="bg1"/>
                </a:solidFill>
                <a:latin typeface="Leelawadee" panose="020B0502040204020203" pitchFamily="34" charset="-34"/>
                <a:cs typeface="Leelawadee" panose="020B0502040204020203" pitchFamily="34" charset="-34"/>
              </a:rPr>
              <a:t>INVESTIGACIÒN Y POSGRADO</a:t>
            </a:r>
            <a:endParaRPr lang="es-ES" sz="5400" b="1" dirty="0">
              <a:solidFill>
                <a:schemeClr val="bg1"/>
              </a:solidFill>
              <a:latin typeface="Leelawadee" panose="020B0502040204020203" pitchFamily="34" charset="-34"/>
              <a:cs typeface="Leelawadee" panose="020B0502040204020203" pitchFamily="34" charset="-34"/>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388" y="767814"/>
            <a:ext cx="1810093" cy="2277519"/>
          </a:xfrm>
          <a:prstGeom prst="rect">
            <a:avLst/>
          </a:prstGeom>
          <a:noFill/>
          <a:ln>
            <a:noFill/>
          </a:ln>
        </p:spPr>
      </p:pic>
    </p:spTree>
    <p:extLst>
      <p:ext uri="{BB962C8B-B14F-4D97-AF65-F5344CB8AC3E}">
        <p14:creationId xmlns:p14="http://schemas.microsoft.com/office/powerpoint/2010/main" val="17041485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Google Shape;69;p18"/>
          <p:cNvSpPr txBox="1"/>
          <p:nvPr/>
        </p:nvSpPr>
        <p:spPr>
          <a:xfrm>
            <a:off x="538507" y="74407"/>
            <a:ext cx="11300460" cy="776466"/>
          </a:xfrm>
          <a:prstGeom prst="rect">
            <a:avLst/>
          </a:prstGeom>
          <a:solidFill>
            <a:srgbClr val="811111"/>
          </a:solidFill>
          <a:ln>
            <a:noFill/>
          </a:ln>
        </p:spPr>
        <p:txBody>
          <a:bodyPr spcFirstLastPara="1" wrap="square" lIns="0" tIns="298450" rIns="0" bIns="0" anchor="b" anchorCtr="0">
            <a:noAutofit/>
          </a:bodyPr>
          <a:lstStyle/>
          <a:p>
            <a:pPr marL="742315" marR="0" lvl="0" indent="0" algn="ctr" rtl="0">
              <a:lnSpc>
                <a:spcPct val="100000"/>
              </a:lnSpc>
              <a:spcBef>
                <a:spcPts val="0"/>
              </a:spcBef>
              <a:spcAft>
                <a:spcPts val="0"/>
              </a:spcAft>
              <a:buClr>
                <a:srgbClr val="FFFFFF"/>
              </a:buClr>
              <a:buSzPts val="4000"/>
              <a:buFont typeface="Calibri"/>
              <a:buNone/>
            </a:pPr>
            <a:endParaRPr sz="4000" b="1" i="0" u="none" strike="noStrike" cap="none" dirty="0">
              <a:solidFill>
                <a:srgbClr val="FFFFFF"/>
              </a:solidFill>
              <a:latin typeface="Calibri"/>
              <a:ea typeface="Calibri"/>
              <a:cs typeface="Calibri"/>
              <a:sym typeface="Calibri"/>
            </a:endParaRPr>
          </a:p>
        </p:txBody>
      </p:sp>
      <p:sp>
        <p:nvSpPr>
          <p:cNvPr id="5" name="CuadroTexto 4"/>
          <p:cNvSpPr txBox="1"/>
          <p:nvPr/>
        </p:nvSpPr>
        <p:spPr>
          <a:xfrm>
            <a:off x="508003" y="850873"/>
            <a:ext cx="11188931" cy="2308324"/>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INVERSIÓN </a:t>
            </a:r>
            <a:r>
              <a:rPr lang="es-ES" b="1" dirty="0" smtClean="0">
                <a:latin typeface="Arial" panose="020B0604020202020204" pitchFamily="34" charset="0"/>
                <a:cs typeface="Arial" panose="020B0604020202020204" pitchFamily="34" charset="0"/>
              </a:rPr>
              <a:t>INTERNA</a:t>
            </a:r>
          </a:p>
          <a:p>
            <a:endParaRPr lang="es-ES" b="1" dirty="0">
              <a:latin typeface="Arial" panose="020B0604020202020204" pitchFamily="34" charset="0"/>
              <a:cs typeface="Arial" panose="020B0604020202020204" pitchFamily="34" charset="0"/>
            </a:endParaRPr>
          </a:p>
          <a:p>
            <a:pPr algn="just"/>
            <a:r>
              <a:rPr lang="es-ES" dirty="0"/>
              <a:t>El número de proyectos registrados en los últimos años experimentó un incremento moderado. Sin embargo, el incremento es notable en términos económicos ya que los montos prácticamente se triplicaron (2017) y duplicaron (2018 -2019). Los proyectos pasaron de un financia-miento de 4,000 y 8,000 hasta el 2016 a fondos de 30,000 soles.</a:t>
            </a:r>
          </a:p>
          <a:p>
            <a:pPr algn="just"/>
            <a:r>
              <a:rPr lang="es-ES" dirty="0"/>
              <a:t>Asimismo, para brindar mayores facilidades a los docentes investigadores, desde el 2018 y durante el 2019 se realiza la rendición del informe económico de subvenciones otorgadas a los ganadores de proyectos de investigación vía on line en el RAIS</a:t>
            </a:r>
            <a:r>
              <a:rPr lang="es-ES" dirty="0" smtClean="0"/>
              <a:t>.</a:t>
            </a:r>
            <a:endParaRPr lang="es-ES"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975" y="3435734"/>
            <a:ext cx="8744989" cy="3215492"/>
          </a:xfrm>
          <a:prstGeom prst="rect">
            <a:avLst/>
          </a:prstGeom>
        </p:spPr>
      </p:pic>
      <p:sp>
        <p:nvSpPr>
          <p:cNvPr id="2" name="CuadroTexto 1"/>
          <p:cNvSpPr txBox="1"/>
          <p:nvPr/>
        </p:nvSpPr>
        <p:spPr>
          <a:xfrm>
            <a:off x="3483034" y="266098"/>
            <a:ext cx="4646814" cy="584775"/>
          </a:xfrm>
          <a:prstGeom prst="rect">
            <a:avLst/>
          </a:prstGeom>
          <a:noFill/>
        </p:spPr>
        <p:txBody>
          <a:bodyPr wrap="square" rtlCol="0">
            <a:spAutoFit/>
          </a:bodyPr>
          <a:lstStyle/>
          <a:p>
            <a:pPr algn="ctr"/>
            <a:r>
              <a:rPr lang="es-ES" sz="3200" b="1" dirty="0" smtClean="0">
                <a:solidFill>
                  <a:schemeClr val="bg1"/>
                </a:solidFill>
              </a:rPr>
              <a:t>INVESTIGACIÒN</a:t>
            </a:r>
            <a:endParaRPr lang="es-ES" sz="3200" b="1" dirty="0">
              <a:solidFill>
                <a:schemeClr val="bg1"/>
              </a:solidFill>
            </a:endParaRPr>
          </a:p>
        </p:txBody>
      </p:sp>
    </p:spTree>
    <p:extLst>
      <p:ext uri="{BB962C8B-B14F-4D97-AF65-F5344CB8AC3E}">
        <p14:creationId xmlns:p14="http://schemas.microsoft.com/office/powerpoint/2010/main" val="840376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5690</TotalTime>
  <Words>6660</Words>
  <Application>Microsoft Office PowerPoint</Application>
  <PresentationFormat>Panorámica</PresentationFormat>
  <Paragraphs>1195</Paragraphs>
  <Slides>118</Slides>
  <Notes>11</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118</vt:i4>
      </vt:variant>
    </vt:vector>
  </HeadingPairs>
  <TitlesOfParts>
    <vt:vector size="134" baseType="lpstr">
      <vt:lpstr>Arial</vt:lpstr>
      <vt:lpstr>Arial Narrow</vt:lpstr>
      <vt:lpstr>Calibri</vt:lpstr>
      <vt:lpstr>Calibri Light</vt:lpstr>
      <vt:lpstr>Cambria</vt:lpstr>
      <vt:lpstr>Century Gothic</vt:lpstr>
      <vt:lpstr>Gadugi</vt:lpstr>
      <vt:lpstr>Gill Sans MT</vt:lpstr>
      <vt:lpstr>Leelawadee</vt:lpstr>
      <vt:lpstr>SansSerif</vt:lpstr>
      <vt:lpstr>Source Sans Pro</vt:lpstr>
      <vt:lpstr>Symbol</vt:lpstr>
      <vt:lpstr>Times New Roman</vt:lpstr>
      <vt:lpstr>Wingdings</vt:lpstr>
      <vt:lpstr>Tema de Office</vt:lpstr>
      <vt:lpstr>Imagen de mapa de bits</vt:lpstr>
      <vt:lpstr>      Informe de Gestión  Primer Semestre 2019   Dr. Orestes Cachay Boza Rector</vt:lpstr>
      <vt:lpstr>LOGROS</vt:lpstr>
      <vt:lpstr>Presentación de PowerPoint</vt:lpstr>
      <vt:lpstr>Presentación de PowerPoint</vt:lpstr>
      <vt:lpstr>Presentación de PowerPoint</vt:lpstr>
      <vt:lpstr>Presentación de PowerPoint</vt:lpstr>
      <vt:lpstr>Presentación de PowerPoint</vt:lpstr>
      <vt:lpstr>Presentación de PowerPoint</vt:lpstr>
      <vt:lpstr>BIENES RECUPERADOS</vt:lpstr>
      <vt:lpstr>BIENES RECUPERADOS</vt:lpstr>
      <vt:lpstr>BIENES RECUPERADOS</vt:lpstr>
      <vt:lpstr>COOPERACIÒN Y RELACIONES INTERINSTITUCIONALES </vt:lpstr>
      <vt:lpstr>Presentación de PowerPoint</vt:lpstr>
      <vt:lpstr>Presentación de PowerPoint</vt:lpstr>
      <vt:lpstr>Presentación de PowerPoint</vt:lpstr>
      <vt:lpstr>FERIA DE ESTUDIOS CON EMBAJADAS</vt:lpstr>
      <vt:lpstr>INFRAESTRUCTURA</vt:lpstr>
      <vt:lpstr>INFRAESTRUCTURA</vt:lpstr>
      <vt:lpstr>Presentación de PowerPoint</vt:lpstr>
      <vt:lpstr>Presentación de PowerPoint</vt:lpstr>
      <vt:lpstr>RECURSOS  ADICIONALES</vt:lpstr>
      <vt:lpstr>RECURSOS  ADICIONALES</vt:lpstr>
      <vt:lpstr>RECURSOS ADICIONALES</vt:lpstr>
      <vt:lpstr>ACTIVIDADES  ACADÉMICAS  DE PREGRADO</vt:lpstr>
      <vt:lpstr>VICERRECTORADO ACADÉMICO DE PREGRADO</vt:lpstr>
      <vt:lpstr>VICERRECTORADO ACADÉMICO DE PREGRADO</vt:lpstr>
      <vt:lpstr>VICERRECTORADO ACADÉMICO DE PREGRADO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OFICINA CENTRAL DE ADMISION</vt:lpstr>
      <vt:lpstr>INVESTIGACIÒN Y POSGRADO</vt:lpstr>
      <vt:lpstr>      Informe de Gestión  Segundo Semestre 2019   Dr. Orestes Cachay Boza Rector</vt:lpstr>
      <vt:lpstr>LOGROS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COOPERACIÒN Y RELACIONES INTERINSTITUCIONALES </vt:lpstr>
      <vt:lpstr>Presentación de PowerPoint</vt:lpstr>
      <vt:lpstr>Presentación de PowerPoint</vt:lpstr>
      <vt:lpstr>PROYECTOS GANADOS</vt:lpstr>
      <vt:lpstr>FERIA DE ESTUDIOS CON EMBAJADAS</vt:lpstr>
      <vt:lpstr>Presentación de PowerPoint</vt:lpstr>
      <vt:lpstr>PRIMER ANIVERSARIO DE</vt:lpstr>
      <vt:lpstr>UNIVERSIDAD DE MIYAZAKI-UNMSM  SIMPOSIO DE COLABORACION JAPON-PERU Octubre- 2019</vt:lpstr>
      <vt:lpstr>Presentación de PowerPoint</vt:lpstr>
      <vt:lpstr>DATOS DURANTE TODO EL AÑO 2019</vt:lpstr>
      <vt:lpstr>DESCUENTO CON INSTITUCIONES DE IDIOMAS (Nuevos y Optimización de beneficios)</vt:lpstr>
      <vt:lpstr>CONVENIOS INTERNACIONALES VIGENTES  POR ZONA GEOGRÁFICA</vt:lpstr>
      <vt:lpstr>Presentación de PowerPoint</vt:lpstr>
      <vt:lpstr>Presentación de PowerPoint</vt:lpstr>
      <vt:lpstr>PROGRAMAS DE  MOVILIDAD DE ESTUDIANTES  </vt:lpstr>
      <vt:lpstr>Presentación de PowerPoint</vt:lpstr>
      <vt:lpstr>Presentación de PowerPoint</vt:lpstr>
      <vt:lpstr>INFRAESTRUCTURA</vt:lpstr>
      <vt:lpstr>INFRAESTRUCTURA</vt:lpstr>
      <vt:lpstr>Presentación de PowerPoint</vt:lpstr>
      <vt:lpstr>Presentación de PowerPoint</vt:lpstr>
      <vt:lpstr>RECURSOS  ADICIONALES</vt:lpstr>
      <vt:lpstr>RECURSOS  ADICIONALES</vt:lpstr>
      <vt:lpstr>RECURSOS  ADICIONALES</vt:lpstr>
      <vt:lpstr>RECURSOS  ADICIONALES</vt:lpstr>
      <vt:lpstr>RECURSOS ADICIONALES</vt:lpstr>
      <vt:lpstr>ACTIVIDADES   ACADÉMICAS DE PREGRADO</vt:lpstr>
      <vt:lpstr>VICERRECTORADO ACADÉMICO DE PREGRADO</vt:lpstr>
      <vt:lpstr>VICERRECTORADO ACADÉMICO DE PREGRADO</vt:lpstr>
      <vt:lpstr>VICERRECTORADO ACADÉMICO DE PREGRADO</vt:lpstr>
      <vt:lpstr>VICERRECTORADO ACADÉMICO DE PREGRADO</vt:lpstr>
      <vt:lpstr>VICERRECTORADO ACADÉMICO DE PREGRADO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INVESTIGACIÒN Y POSGRADO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Viviana Perez Orella</dc:creator>
  <cp:lastModifiedBy>Carmen Noriega</cp:lastModifiedBy>
  <cp:revision>228</cp:revision>
  <cp:lastPrinted>2019-12-16T21:42:17Z</cp:lastPrinted>
  <dcterms:created xsi:type="dcterms:W3CDTF">2019-12-04T15:05:29Z</dcterms:created>
  <dcterms:modified xsi:type="dcterms:W3CDTF">2020-07-12T14:50:05Z</dcterms:modified>
</cp:coreProperties>
</file>